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004" autoAdjust="0"/>
  </p:normalViewPr>
  <p:slideViewPr>
    <p:cSldViewPr>
      <p:cViewPr>
        <p:scale>
          <a:sx n="70" d="100"/>
          <a:sy n="70" d="100"/>
        </p:scale>
        <p:origin x="-51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27CE-EE08-43FC-B73A-A21173733086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EF93A-DCE7-4980-9AA9-8B38645EA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3EF93A-DCE7-4980-9AA9-8B38645EAF8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5EBC0BD-B8CC-4791-8E63-C7AB59856A12}" type="datetimeFigureOut">
              <a:rPr lang="ru-RU" smtClean="0"/>
              <a:pPr/>
              <a:t>10.09.2004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6E5EE3-B3F7-4CDC-9A13-D98ADB9C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736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РЕМЁННЫЕ ПЕРЕДАЧИ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4942" y="5000636"/>
            <a:ext cx="3929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Разработала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 ДАНИЛЕНКО С.П.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214290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ГБПОУ РМ «Алексеевский индустриальный техникум»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-2" y="428604"/>
          <a:ext cx="9144004" cy="6586171"/>
        </p:xfrm>
        <a:graphic>
          <a:graphicData uri="http://schemas.openxmlformats.org/drawingml/2006/table">
            <a:tbl>
              <a:tblPr/>
              <a:tblGrid>
                <a:gridCol w="1801625"/>
                <a:gridCol w="317765"/>
                <a:gridCol w="337895"/>
                <a:gridCol w="317765"/>
                <a:gridCol w="358744"/>
                <a:gridCol w="1752738"/>
                <a:gridCol w="1338637"/>
                <a:gridCol w="751996"/>
                <a:gridCol w="1338637"/>
                <a:gridCol w="828202"/>
              </a:tblGrid>
              <a:tr h="350948">
                <a:tc row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Параметры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Кожаные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Прорезиненные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Хлопчатобу­мажные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3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Тип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Тип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Тип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0504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Ширина ремней 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Ь,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мм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10-560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20; 25; 30; 40; 45; 50; 60; 70; 75; 80; 85; 90; 100; 125; 150; 200; 250; 300; 400; 450; 500; 600; 700; 800; 900; 1000; 1100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20; 25; 30; 40; 45; 50; 200; 250; 300; 375; 400; 425; 450; 500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20; 25; 30; 40; 50; 60; 70; 75; 80; 85; 90; 110; 125; 150; 200; 250; 300; 375; 400; 425; 450; 500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30-250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37314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Толщина ремня, мм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(3-6) (одинарные)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6; 8; 10; 12; 14; 16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3; 4; 5; 6; 7; 5; 9; 10,5; 12; 13,5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2,5; 3,75; 5; 6,25; 7,5; 8,75; 10; 11,25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4,5; 6,5; 8,5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620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Число прокладок (слоев)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3-9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2-9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3-9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4-8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430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Напряжение начального натяжения ао, МПа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1,6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1,8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2,4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1,6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1,8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2,4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1,6; 1,8; 2,0; 2,4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620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3,2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3,6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2,0; 2,1; 2,3; 2,5; 4; 15; 17; 20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620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w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3549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Отношение 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en-US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2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mm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рекомендуемое допускаемое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0,028 0,04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0,025 0,0033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0,025-0,033 0,028-0,04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6349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Наибольшая рекомендуемая скорость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620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Плотность, кг/м</a:t>
                      </a:r>
                      <a:r>
                        <a:rPr lang="ru-RU" sz="1200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980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1200-1500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750-1050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0311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Модуль продольной упругости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Е,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МПа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98,1—147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78,5-118</a:t>
                      </a:r>
                      <a:endParaRPr lang="ru-RU" sz="180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29,4-59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21139" marR="211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740779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Таблица 1.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Основные технические характеристики плоских ремней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Прорезиненные ремни всех типов изготовляют как без резиновых </a:t>
            </a:r>
            <a:r>
              <a:rPr lang="ru-RU" dirty="0" smtClean="0"/>
              <a:t>обкладок </a:t>
            </a:r>
            <a:r>
              <a:rPr lang="ru-RU" dirty="0"/>
              <a:t>(для нормальных условий работы), так и с обкладками (для работы в </a:t>
            </a:r>
            <a:r>
              <a:rPr lang="ru-RU" dirty="0" smtClean="0"/>
              <a:t>сырых </a:t>
            </a:r>
            <a:r>
              <a:rPr lang="ru-RU" dirty="0"/>
              <a:t>помещениях, а также в среде, насыщенной парами кислот и щелочей).</a:t>
            </a:r>
          </a:p>
          <a:p>
            <a:r>
              <a:rPr lang="ru-RU" dirty="0"/>
              <a:t>Синтетические тканевые ремни изготовляют из капроновой или </a:t>
            </a:r>
            <a:r>
              <a:rPr lang="ru-RU" dirty="0" smtClean="0"/>
              <a:t>нейлоновой </a:t>
            </a:r>
            <a:r>
              <a:rPr lang="ru-RU" dirty="0"/>
              <a:t>ткани. Эти ремни имеют малую массу и сравнительно высокий </a:t>
            </a:r>
            <a:r>
              <a:rPr lang="ru-RU" dirty="0" smtClean="0"/>
              <a:t>коэффициент </a:t>
            </a:r>
            <a:r>
              <a:rPr lang="ru-RU" dirty="0"/>
              <a:t>трения с шкивом (/« 0,5). Применяются в приводах </a:t>
            </a:r>
            <a:r>
              <a:rPr lang="ru-RU" dirty="0" smtClean="0"/>
              <a:t>быстроходных </a:t>
            </a:r>
            <a:r>
              <a:rPr lang="ru-RU" dirty="0"/>
              <a:t>и сверхбыстроходных передач </a:t>
            </a:r>
            <a:r>
              <a:rPr lang="ru-RU" i="1" dirty="0"/>
              <a:t>([</a:t>
            </a:r>
            <a:r>
              <a:rPr lang="en-US" i="1" dirty="0"/>
              <a:t>v</a:t>
            </a:r>
            <a:r>
              <a:rPr lang="ru-RU" i="1" dirty="0"/>
              <a:t>] &lt; </a:t>
            </a:r>
            <a:r>
              <a:rPr lang="ru-RU" dirty="0"/>
              <a:t>100 м/с).</a:t>
            </a:r>
          </a:p>
          <a:p>
            <a:r>
              <a:rPr lang="ru-RU" dirty="0"/>
              <a:t>Хлопчатобумажные ремни изготовляют на ткацких станках из </a:t>
            </a:r>
            <a:r>
              <a:rPr lang="ru-RU" dirty="0" smtClean="0"/>
              <a:t>хлопчатобумажной </a:t>
            </a:r>
            <a:r>
              <a:rPr lang="ru-RU" dirty="0"/>
              <a:t>пряжи в несколько переплетающихся слоев (четыре—восемь) с последующей пропиткой </a:t>
            </a:r>
            <a:r>
              <a:rPr lang="ru-RU" dirty="0" err="1"/>
              <a:t>азокеритом</a:t>
            </a:r>
            <a:r>
              <a:rPr lang="ru-RU" dirty="0"/>
              <a:t> и битумом. Хлопчатобумажные ремни имеют меньшую стоимость, чем прорезиненные.</a:t>
            </a:r>
          </a:p>
          <a:p>
            <a:r>
              <a:rPr lang="ru-RU" dirty="0"/>
              <a:t>Шерстяные ремни изготовляют из шерстяной пряжи, переплетенной и прошитой хлопчатобумажной пряжей, пропитанной составом из олифы, мела и железного сурика. Нагрузочная способность этих ремней выше, чем хлопчатобумажных. Находят применение в химической промышленности.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421481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Соединение ремней</a:t>
            </a:r>
            <a:r>
              <a:rPr lang="ru-RU" i="1" dirty="0"/>
              <a:t>. </a:t>
            </a:r>
            <a:r>
              <a:rPr lang="ru-RU" dirty="0"/>
              <a:t>Плоские ремни в основном изготовляют в виде</a:t>
            </a:r>
            <a:br>
              <a:rPr lang="ru-RU" dirty="0"/>
            </a:br>
            <a:r>
              <a:rPr lang="ru-RU" dirty="0"/>
              <a:t>длинных лент и поставляют потребителю в рулонах. Перед установкой</a:t>
            </a:r>
            <a:br>
              <a:rPr lang="ru-RU" dirty="0"/>
            </a:br>
            <a:r>
              <a:rPr lang="ru-RU" dirty="0"/>
              <a:t>ремня производят соединение его концов (для получения замкнутой </a:t>
            </a:r>
            <a:r>
              <a:rPr lang="ru-RU" dirty="0" smtClean="0"/>
              <a:t>ленты</a:t>
            </a:r>
            <a:r>
              <a:rPr lang="ru-RU" dirty="0"/>
              <a:t>) методом склеивания, сшивания или скрепления металлическими </a:t>
            </a:r>
            <a:r>
              <a:rPr lang="ru-RU" dirty="0" smtClean="0"/>
              <a:t>деталями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35782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Сшивка — широко доступный метод, приемлемый для любых типов ремней. Сшивку концов ремня встык или внахлестку производят </a:t>
            </a:r>
            <a:r>
              <a:rPr lang="ru-RU" dirty="0" err="1" smtClean="0"/>
              <a:t>ушивальниками</a:t>
            </a:r>
            <a:r>
              <a:rPr lang="ru-RU" dirty="0" smtClean="0"/>
              <a:t> </a:t>
            </a:r>
            <a:r>
              <a:rPr lang="ru-RU" dirty="0"/>
              <a:t>— ремешками из- сыромятной кожи. Иногда для сшивки </a:t>
            </a:r>
            <a:r>
              <a:rPr lang="ru-RU" dirty="0" smtClean="0"/>
              <a:t>применяют </a:t>
            </a:r>
            <a:r>
              <a:rPr lang="ru-RU" dirty="0"/>
              <a:t>жильные струны (диаметром 1,5—3,0 мм).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Конструкции шкивов</a:t>
            </a:r>
            <a:r>
              <a:rPr lang="ru-RU" i="1" dirty="0"/>
              <a:t>. </a:t>
            </a:r>
            <a:r>
              <a:rPr lang="ru-RU" dirty="0"/>
              <a:t>Шкив (рис.5,</a:t>
            </a:r>
            <a:r>
              <a:rPr lang="ru-RU" i="1" dirty="0"/>
              <a:t>а) </a:t>
            </a:r>
            <a:r>
              <a:rPr lang="ru-RU" dirty="0"/>
              <a:t>состоит из обода </a:t>
            </a:r>
            <a:r>
              <a:rPr lang="ru-RU" i="1" dirty="0"/>
              <a:t>1, </a:t>
            </a:r>
            <a:r>
              <a:rPr lang="ru-RU" dirty="0" smtClean="0"/>
              <a:t>спиц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(или диска) </a:t>
            </a:r>
            <a:r>
              <a:rPr lang="ru-RU" i="1" dirty="0"/>
              <a:t>2 </a:t>
            </a:r>
            <a:r>
              <a:rPr lang="ru-RU" dirty="0"/>
              <a:t>и ступицы </a:t>
            </a:r>
            <a:r>
              <a:rPr lang="ru-RU" i="1" dirty="0"/>
              <a:t>3.</a:t>
            </a:r>
            <a:r>
              <a:rPr lang="ru-RU" dirty="0"/>
              <a:t>Плоскоременные шкивы имеют гладкую </a:t>
            </a:r>
            <a:r>
              <a:rPr lang="ru-RU" dirty="0" smtClean="0"/>
              <a:t>рабочую </a:t>
            </a:r>
            <a:r>
              <a:rPr lang="ru-RU" dirty="0"/>
              <a:t>поверхность обода и по стандарту выполняются трех исполнений</a:t>
            </a:r>
            <a:br>
              <a:rPr lang="ru-RU" dirty="0"/>
            </a:br>
            <a:r>
              <a:rPr lang="ru-RU" dirty="0"/>
              <a:t>(рис. 5, </a:t>
            </a:r>
            <a:r>
              <a:rPr lang="ru-RU" i="1" dirty="0"/>
              <a:t>б).</a:t>
            </a:r>
            <a:endParaRPr lang="ru-RU" dirty="0"/>
          </a:p>
          <a:p>
            <a:r>
              <a:rPr lang="ru-RU" dirty="0"/>
              <a:t>Для предупреждения спадания плоского ремня со шкивов один из них (чаще больший) выполняют с выпуклым ободом, описанным по дуге, или цилиндрическими с двусторонней конусностью (рис. 5, </a:t>
            </a:r>
            <a:r>
              <a:rPr lang="ru-RU" i="1" dirty="0"/>
              <a:t>б). </a:t>
            </a:r>
            <a:r>
              <a:rPr lang="ru-RU" dirty="0"/>
              <a:t>Стрелу </a:t>
            </a:r>
            <a:r>
              <a:rPr lang="ru-RU" dirty="0" smtClean="0"/>
              <a:t>выпуклости </a:t>
            </a:r>
            <a:r>
              <a:rPr lang="ru-RU" dirty="0"/>
              <a:t>обода шкива </a:t>
            </a:r>
            <a:r>
              <a:rPr lang="en-US" i="1" dirty="0"/>
              <a:t>h </a:t>
            </a:r>
            <a:r>
              <a:rPr lang="ru-RU" dirty="0"/>
              <a:t>принимают в зависимости от диаметра шкива </a:t>
            </a:r>
            <a:r>
              <a:rPr lang="en-US" i="1" dirty="0"/>
              <a:t>D </a:t>
            </a:r>
            <a:r>
              <a:rPr lang="ru-RU" dirty="0"/>
              <a:t>и ширины ремня </a:t>
            </a:r>
            <a:r>
              <a:rPr lang="ru-RU" i="1" dirty="0"/>
              <a:t>Ь. </a:t>
            </a:r>
            <a:r>
              <a:rPr lang="ru-RU" dirty="0"/>
              <a:t>Ведущий шкив применяют второго исполнения, ведомый — первого и второго.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571744"/>
            <a:ext cx="6632081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4929198"/>
            <a:ext cx="64422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Рис. 5.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Конструкции шкивов плоскоременных передач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535782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большой окружной скорости </a:t>
            </a:r>
            <a:r>
              <a:rPr lang="ru-RU" i="1" dirty="0"/>
              <a:t>(</a:t>
            </a:r>
            <a:r>
              <a:rPr lang="en-US" i="1" dirty="0"/>
              <a:t>v </a:t>
            </a:r>
            <a:r>
              <a:rPr lang="ru-RU" i="1" dirty="0"/>
              <a:t>&gt; </a:t>
            </a:r>
            <a:r>
              <a:rPr lang="ru-RU" dirty="0"/>
              <a:t>20 м/с) оба шкива делают первого исполнения. Основные размеры шкивов </a:t>
            </a:r>
            <a:r>
              <a:rPr lang="ru-RU" dirty="0" smtClean="0"/>
              <a:t>регламентированы </a:t>
            </a:r>
            <a:r>
              <a:rPr lang="ru-RU" dirty="0"/>
              <a:t>стандартом; их выбирают по табл. </a:t>
            </a:r>
            <a:r>
              <a:rPr lang="ru-RU" dirty="0" smtClean="0"/>
              <a:t>2</a:t>
            </a:r>
            <a:r>
              <a:rPr lang="ru-RU" dirty="0"/>
              <a:t>. При этом ширину </a:t>
            </a:r>
            <a:r>
              <a:rPr lang="ru-RU" dirty="0" smtClean="0"/>
              <a:t>обода </a:t>
            </a:r>
            <a:r>
              <a:rPr lang="ru-RU" dirty="0"/>
              <a:t>шкива </a:t>
            </a:r>
            <a:r>
              <a:rPr lang="ru-RU" i="1" dirty="0"/>
              <a:t>В </a:t>
            </a:r>
            <a:r>
              <a:rPr lang="ru-RU" dirty="0"/>
              <a:t>(см. рис. </a:t>
            </a:r>
            <a:r>
              <a:rPr lang="ru-RU" dirty="0" smtClean="0"/>
              <a:t>5</a:t>
            </a:r>
            <a:r>
              <a:rPr lang="ru-RU" dirty="0"/>
              <a:t>, </a:t>
            </a:r>
            <a:r>
              <a:rPr lang="ru-RU" i="1" dirty="0"/>
              <a:t>а) </a:t>
            </a:r>
            <a:r>
              <a:rPr lang="ru-RU" dirty="0"/>
              <a:t>выбирают в зависимости от ширины ремня </a:t>
            </a:r>
            <a:r>
              <a:rPr lang="en-US" i="1" dirty="0"/>
              <a:t>b </a:t>
            </a:r>
            <a:r>
              <a:rPr lang="ru-RU" dirty="0"/>
              <a:t>(см. рис. </a:t>
            </a:r>
            <a:r>
              <a:rPr lang="ru-RU" dirty="0" smtClean="0"/>
              <a:t>4</a:t>
            </a:r>
            <a:r>
              <a:rPr lang="ru-RU" dirty="0"/>
              <a:t>, </a:t>
            </a:r>
            <a:r>
              <a:rPr lang="ru-RU" i="1" dirty="0"/>
              <a:t>б)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714333"/>
          <a:ext cx="9144000" cy="6330783"/>
        </p:xfrm>
        <a:graphic>
          <a:graphicData uri="http://schemas.openxmlformats.org/drawingml/2006/table">
            <a:tbl>
              <a:tblPr/>
              <a:tblGrid>
                <a:gridCol w="751140"/>
                <a:gridCol w="1319826"/>
                <a:gridCol w="1149220"/>
                <a:gridCol w="1149220"/>
                <a:gridCol w="1149220"/>
                <a:gridCol w="1149220"/>
                <a:gridCol w="1009418"/>
                <a:gridCol w="1466736"/>
              </a:tblGrid>
              <a:tr h="378664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190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314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190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190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314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190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85'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73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D, </a:t>
                      </a:r>
                      <a:r>
                        <a:rPr lang="ru-RU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Стрела выпуклости обода 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h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при 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В,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73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более 125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140-160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180-200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224-250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280-315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Не менее 400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4584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400 450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1,2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4709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500 560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3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630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73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710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3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73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—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84098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Таблица 2.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Размеры плоскоременных шкивов для плоских ремней (рис.5), мм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Обозначения: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диаметр шкива;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—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ширина шкива;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ширина ремня.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91439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Геометрия передачи, кинематические соотношения и КПД плоскоременной передачи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92880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Основные геометрические параметры </a:t>
            </a:r>
            <a:r>
              <a:rPr lang="en-US" dirty="0"/>
              <a:t>D</a:t>
            </a:r>
            <a:r>
              <a:rPr lang="ru-RU" dirty="0"/>
              <a:t>, и </a:t>
            </a:r>
            <a:r>
              <a:rPr lang="en-US" i="1" dirty="0"/>
              <a:t>D</a:t>
            </a:r>
            <a:r>
              <a:rPr lang="ru-RU" i="1" baseline="-25000" dirty="0"/>
              <a:t>2</a:t>
            </a:r>
            <a:r>
              <a:rPr lang="ru-RU" i="1" dirty="0"/>
              <a:t> </a:t>
            </a:r>
            <a:r>
              <a:rPr lang="ru-RU" dirty="0"/>
              <a:t>— диаметры </a:t>
            </a:r>
            <a:r>
              <a:rPr lang="ru-RU" dirty="0" smtClean="0"/>
              <a:t>ведущего </a:t>
            </a:r>
            <a:r>
              <a:rPr lang="ru-RU" dirty="0"/>
              <a:t>и ведомого шкивов; </a:t>
            </a:r>
            <a:r>
              <a:rPr lang="ru-RU" i="1" dirty="0"/>
              <a:t>а </a:t>
            </a:r>
            <a:r>
              <a:rPr lang="ru-RU" dirty="0"/>
              <a:t>— межосевое расстояние; </a:t>
            </a:r>
            <a:r>
              <a:rPr lang="ru-RU" i="1" dirty="0"/>
              <a:t>В — </a:t>
            </a:r>
            <a:r>
              <a:rPr lang="ru-RU" dirty="0"/>
              <a:t>ширина шкива; </a:t>
            </a:r>
            <a:r>
              <a:rPr lang="en-US" i="1" dirty="0"/>
              <a:t>L </a:t>
            </a:r>
            <a:r>
              <a:rPr lang="ru-RU" dirty="0"/>
              <a:t>— длина ремня; а — угол обхвата; </a:t>
            </a:r>
            <a:r>
              <a:rPr lang="ru-RU" dirty="0" err="1"/>
              <a:t>р</a:t>
            </a:r>
            <a:r>
              <a:rPr lang="ru-RU" dirty="0"/>
              <a:t> — угол между ветвями ремня (рис. </a:t>
            </a:r>
            <a:r>
              <a:rPr lang="ru-RU" dirty="0" smtClean="0"/>
              <a:t>6</a:t>
            </a:r>
            <a:r>
              <a:rPr lang="ru-RU" dirty="0"/>
              <a:t>).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457200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572000" y="371475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Углы а, и а</a:t>
            </a:r>
            <a:r>
              <a:rPr lang="ru-RU" baseline="-25000" dirty="0"/>
              <a:t>2</a:t>
            </a:r>
            <a:r>
              <a:rPr lang="ru-RU" dirty="0"/>
              <a:t>, соответствующие дугам, по которым происходит касание ремня и обода шкива, называют углами обхвата. Перечисленные </a:t>
            </a:r>
            <a:r>
              <a:rPr lang="ru-RU" dirty="0" smtClean="0"/>
              <a:t>геометрические </a:t>
            </a:r>
            <a:r>
              <a:rPr lang="ru-RU" dirty="0"/>
              <a:t>параметры являются общими для всех типов ременных передач.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64344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Рис. </a:t>
            </a:r>
            <a:r>
              <a:rPr lang="ru-RU" dirty="0" smtClean="0"/>
              <a:t>6</a:t>
            </a:r>
            <a:r>
              <a:rPr lang="ru-RU" dirty="0"/>
              <a:t>. Основные геометрические параметры ременных передач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885828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Клиноременная</a:t>
            </a:r>
            <a:r>
              <a:rPr kumimoji="0" lang="ru-RU" sz="40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40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передача</a:t>
            </a:r>
            <a:endParaRPr kumimoji="0" lang="ru-RU" sz="4000" b="1" i="0" u="none" strike="noStrike" cap="none" spc="0" normalizeH="0" baseline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642918"/>
            <a:ext cx="56435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Ременную передачу с параллельными осями, приводной ремень </a:t>
            </a:r>
            <a:r>
              <a:rPr lang="ru-RU" i="1" dirty="0" smtClean="0"/>
              <a:t>которой </a:t>
            </a:r>
            <a:r>
              <a:rPr lang="ru-RU" i="1" dirty="0"/>
              <a:t>имеет клиновую форму поперечного сечения, называют клиноременной </a:t>
            </a:r>
            <a:r>
              <a:rPr lang="ru-RU" dirty="0"/>
              <a:t>(см. рис. </a:t>
            </a:r>
            <a:r>
              <a:rPr lang="ru-RU" dirty="0" smtClean="0"/>
              <a:t>3</a:t>
            </a:r>
            <a:r>
              <a:rPr lang="ru-RU" dirty="0"/>
              <a:t>, </a:t>
            </a:r>
            <a:r>
              <a:rPr lang="ru-RU" i="1" dirty="0"/>
              <a:t>б </a:t>
            </a:r>
            <a:r>
              <a:rPr lang="ru-RU" dirty="0"/>
              <a:t>и </a:t>
            </a:r>
            <a:r>
              <a:rPr lang="ru-RU" dirty="0" smtClean="0"/>
              <a:t>7</a:t>
            </a:r>
            <a:r>
              <a:rPr lang="ru-RU" dirty="0"/>
              <a:t>). Клиноременную передачу выполняют только открытой.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5"/>
            <a:ext cx="328614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3500438"/>
            <a:ext cx="3571868" cy="6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Рис.7</a:t>
            </a:r>
            <a:r>
              <a:rPr lang="ru-RU" dirty="0"/>
              <a:t>. Механизм с клиноременной передачей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2056686"/>
            <a:ext cx="55721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Число клиновых ремней часто принимают от трех до пяти (</a:t>
            </a:r>
            <a:r>
              <a:rPr lang="ru-RU" dirty="0" smtClean="0"/>
              <a:t>максимально </a:t>
            </a:r>
            <a:r>
              <a:rPr lang="ru-RU" dirty="0"/>
              <a:t>восемь ремней), но передача может быть и с одним ремнем. Форму </a:t>
            </a:r>
            <a:r>
              <a:rPr lang="ru-RU" dirty="0" smtClean="0"/>
              <a:t>канавки </a:t>
            </a:r>
            <a:r>
              <a:rPr lang="ru-RU" dirty="0"/>
              <a:t>шкива проектируют так, чтобы между шкивом и ремнем постоянно был гарантированный радиальный зазор </a:t>
            </a:r>
            <a:r>
              <a:rPr lang="ru-RU" dirty="0" smtClean="0"/>
              <a:t> </a:t>
            </a:r>
            <a:r>
              <a:rPr lang="ru-RU" dirty="0"/>
              <a:t>(рис. </a:t>
            </a:r>
            <a:r>
              <a:rPr lang="ru-RU" dirty="0" smtClean="0"/>
              <a:t>8). </a:t>
            </a:r>
            <a:r>
              <a:rPr lang="ru-RU" dirty="0"/>
              <a:t>Рабочие </a:t>
            </a:r>
            <a:r>
              <a:rPr lang="ru-RU" dirty="0" smtClean="0"/>
              <a:t>поверхности </a:t>
            </a:r>
            <a:r>
              <a:rPr lang="ru-RU" dirty="0"/>
              <a:t>— это боковые стороны ремня, поэтому клиновый ремень не должен выступать за пределы наружного диаметра шкива. Клиноременные </a:t>
            </a:r>
            <a:r>
              <a:rPr lang="ru-RU" dirty="0" smtClean="0"/>
              <a:t>передачи </a:t>
            </a:r>
            <a:r>
              <a:rPr lang="ru-RU" dirty="0"/>
              <a:t>в машиностроении применяют чаще, чем плоскоременные. Однако </a:t>
            </a:r>
            <a:r>
              <a:rPr lang="ru-RU" dirty="0" smtClean="0"/>
              <a:t>скорость </a:t>
            </a:r>
            <a:r>
              <a:rPr lang="ru-RU" dirty="0"/>
              <a:t>этой передачи не должна превышать 30 м/с, так как при </a:t>
            </a:r>
            <a:r>
              <a:rPr lang="en-US" i="1" dirty="0"/>
              <a:t>v </a:t>
            </a:r>
            <a:r>
              <a:rPr lang="ru-RU" i="1" dirty="0"/>
              <a:t>&gt; </a:t>
            </a:r>
            <a:r>
              <a:rPr lang="ru-RU" dirty="0"/>
              <a:t>30 м/с клиновые ремни начинают вибрировать. Оптимальная окружная скорость, при которой передача работает устойчиво, </a:t>
            </a:r>
            <a:r>
              <a:rPr lang="en-US" i="1" dirty="0"/>
              <a:t>v </a:t>
            </a:r>
            <a:r>
              <a:rPr lang="ru-RU" i="1" dirty="0"/>
              <a:t>= </a:t>
            </a:r>
            <a:r>
              <a:rPr lang="ru-RU" dirty="0"/>
              <a:t>5 </a:t>
            </a:r>
            <a:r>
              <a:rPr lang="ru-RU" dirty="0" smtClean="0"/>
              <a:t>-25 </a:t>
            </a:r>
            <a:r>
              <a:rPr lang="ru-RU" dirty="0"/>
              <a:t>м/с.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143380"/>
            <a:ext cx="364330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0" y="6143644"/>
            <a:ext cx="40719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</a:t>
            </a:r>
            <a:r>
              <a:rPr lang="ru-RU" sz="1600" dirty="0" smtClean="0"/>
              <a:t>8</a:t>
            </a:r>
            <a:r>
              <a:rPr lang="ru-RU" sz="1600" dirty="0"/>
              <a:t>. Установка клинового ремня на шкиве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Достоинства клиноременной передачи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сравнению с плоскоременной: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•  возможность передачи большей мощности;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допустимость меньшего межосевого расстояния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возможность меньшего угла обхвата а, на малом шкиве (см. рис. 1).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Недостатки: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большая жесткость и, как следствие, — меньший срок службы ремня;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необходимость особых приемов при надевании ремня;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зависимость размеров проектируемой передачи от подобранного (по таблице регламентированных длин) ремня;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большая стоимость эксплуатации передачи при вытяжке (ремни не ремонтируются);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большая трудоемкость изготовления шкивов;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3434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несколько пониженный КПД.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FF0000"/>
                </a:solidFill>
              </a:rPr>
              <a:t>Ремни для клиноременных передач</a:t>
            </a:r>
            <a:r>
              <a:rPr lang="ru-RU" sz="2400" i="1" dirty="0"/>
              <a:t>. </a:t>
            </a:r>
            <a:endParaRPr lang="ru-RU" sz="2400" i="1" dirty="0" smtClean="0"/>
          </a:p>
          <a:p>
            <a:r>
              <a:rPr lang="ru-RU" dirty="0" smtClean="0"/>
              <a:t>Основное </a:t>
            </a:r>
            <a:r>
              <a:rPr lang="ru-RU" dirty="0"/>
              <a:t>распространение </a:t>
            </a:r>
            <a:r>
              <a:rPr lang="ru-RU" dirty="0" smtClean="0"/>
              <a:t>получили </a:t>
            </a:r>
            <a:r>
              <a:rPr lang="ru-RU" dirty="0"/>
              <a:t>ремни трапециевидного сечения (</a:t>
            </a:r>
            <a:r>
              <a:rPr lang="ru-RU" dirty="0" smtClean="0"/>
              <a:t>рис.9</a:t>
            </a:r>
            <a:r>
              <a:rPr lang="ru-RU" dirty="0"/>
              <a:t>, </a:t>
            </a:r>
            <a:r>
              <a:rPr lang="ru-RU" i="1" dirty="0"/>
              <a:t>а, б) с </a:t>
            </a:r>
            <a:r>
              <a:rPr lang="ru-RU" dirty="0"/>
              <a:t>углом профиля ср = 40+ 1°.</a:t>
            </a: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28670"/>
            <a:ext cx="914400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 rot="10800000" flipV="1">
            <a:off x="0" y="2701805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Рис.9</a:t>
            </a:r>
            <a:r>
              <a:rPr lang="ru-RU" sz="1600" dirty="0"/>
              <a:t>. Конструкции клиновых ремней: </a:t>
            </a:r>
            <a:r>
              <a:rPr lang="ru-RU" sz="1600" i="1" dirty="0"/>
              <a:t>а </a:t>
            </a:r>
            <a:r>
              <a:rPr lang="ru-RU" sz="1600" dirty="0"/>
              <a:t>— </a:t>
            </a:r>
            <a:r>
              <a:rPr lang="ru-RU" sz="1600" dirty="0" err="1"/>
              <a:t>кордшнуровой</a:t>
            </a:r>
            <a:r>
              <a:rPr lang="ru-RU" sz="1600" dirty="0"/>
              <a:t>; </a:t>
            </a:r>
            <a:r>
              <a:rPr lang="ru-RU" sz="1600" i="1" dirty="0"/>
              <a:t>б -</a:t>
            </a:r>
            <a:r>
              <a:rPr lang="ru-RU" sz="1600" dirty="0" err="1" smtClean="0"/>
              <a:t>кордтканевый</a:t>
            </a:r>
            <a:r>
              <a:rPr lang="ru-RU" sz="1600" dirty="0"/>
              <a:t>; </a:t>
            </a:r>
            <a:r>
              <a:rPr lang="ru-RU" sz="1600" i="1" dirty="0" smtClean="0"/>
              <a:t>в- </a:t>
            </a:r>
            <a:r>
              <a:rPr lang="ru-RU" sz="1600" dirty="0" err="1" smtClean="0"/>
              <a:t>поликлиновой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928934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Замкнутые бесшовные ремни изготовляют методом вулканизации в </a:t>
            </a:r>
            <a:r>
              <a:rPr lang="ru-RU" dirty="0" err="1" smtClean="0"/>
              <a:t>прессформах</a:t>
            </a:r>
            <a:r>
              <a:rPr lang="ru-RU" dirty="0"/>
              <a:t>. Трапециевидная (клиновая) форма ремня увеличивает его сцепление со шкивом примерно в 3 раза по сравнению с плоским ремнем, но вследствие большой высоты ремня эта форма неблагоприятна. Передача имеет более низкий КПД. Эти недостатки отчасти компенсируются тем, что ремень изготовляют из материала с малым модулем упругости (из </a:t>
            </a:r>
            <a:r>
              <a:rPr lang="ru-RU" dirty="0" smtClean="0"/>
              <a:t>резины</a:t>
            </a:r>
            <a:r>
              <a:rPr lang="ru-RU" dirty="0"/>
              <a:t>), а несущие кордовые слои имеют наибольшую толщину и располага­ются около нейтральной плоскости ремня. Промышленность выпускает клиновые ремни двух типов: </a:t>
            </a:r>
            <a:r>
              <a:rPr lang="ru-RU" dirty="0" err="1"/>
              <a:t>кордшнуровые</a:t>
            </a:r>
            <a:r>
              <a:rPr lang="ru-RU" dirty="0"/>
              <a:t> (рис. </a:t>
            </a:r>
            <a:r>
              <a:rPr lang="ru-RU" dirty="0" smtClean="0"/>
              <a:t>9</a:t>
            </a:r>
            <a:r>
              <a:rPr lang="ru-RU" dirty="0"/>
              <a:t>, </a:t>
            </a:r>
            <a:r>
              <a:rPr lang="ru-RU" i="1" dirty="0"/>
              <a:t>а) </a:t>
            </a:r>
            <a:r>
              <a:rPr lang="ru-RU" dirty="0"/>
              <a:t>и </a:t>
            </a:r>
            <a:r>
              <a:rPr lang="ru-RU" dirty="0" err="1"/>
              <a:t>кордтканевые</a:t>
            </a:r>
            <a:r>
              <a:rPr lang="ru-RU" dirty="0"/>
              <a:t> (</a:t>
            </a:r>
            <a:r>
              <a:rPr lang="ru-RU" dirty="0" smtClean="0"/>
              <a:t>рис.9</a:t>
            </a:r>
            <a:r>
              <a:rPr lang="ru-RU" dirty="0"/>
              <a:t>, </a:t>
            </a:r>
            <a:r>
              <a:rPr lang="ru-RU" i="1" dirty="0"/>
              <a:t>б). </a:t>
            </a:r>
            <a:r>
              <a:rPr lang="ru-RU" dirty="0"/>
              <a:t>Различаются они тем, что основной несущий слой у первого состоит из одного ряда толстых кордовых шнуров /, а у второго — из не­скольких рядов кордовой ткани /. В верхней и нижней частях сечения (в зонах растяжения и сжатия) ремень заполнен резиной </a:t>
            </a:r>
            <a:r>
              <a:rPr lang="ru-RU" i="1" dirty="0"/>
              <a:t>2, </a:t>
            </a:r>
            <a:r>
              <a:rPr lang="ru-RU" dirty="0"/>
              <a:t>а снаружи в </a:t>
            </a:r>
            <a:r>
              <a:rPr lang="ru-RU" dirty="0" smtClean="0"/>
              <a:t>несколько </a:t>
            </a:r>
            <a:r>
              <a:rPr lang="ru-RU" dirty="0"/>
              <a:t>слоев обмотан прорезиненной тканью — обертка </a:t>
            </a:r>
            <a:r>
              <a:rPr lang="ru-RU" i="1" dirty="0" smtClean="0"/>
              <a:t>3.</a:t>
            </a:r>
            <a:r>
              <a:rPr lang="ru-RU" dirty="0" smtClean="0"/>
              <a:t>В </a:t>
            </a:r>
            <a:r>
              <a:rPr lang="ru-RU" dirty="0"/>
              <a:t>СНГ клиновые </a:t>
            </a:r>
            <a:r>
              <a:rPr lang="ru-RU" dirty="0" smtClean="0"/>
              <a:t>резинотканевые </a:t>
            </a:r>
            <a:r>
              <a:rPr lang="ru-RU" dirty="0"/>
              <a:t>приводные ремни выпускают семи типов: ДО), </a:t>
            </a:r>
            <a:r>
              <a:rPr lang="ru-RU" i="1" dirty="0"/>
              <a:t>А, В(Ъ), </a:t>
            </a:r>
            <a:r>
              <a:rPr lang="ru-RU" dirty="0"/>
              <a:t>С(В), ДГ), </a:t>
            </a:r>
            <a:r>
              <a:rPr lang="ru-RU" i="1" dirty="0"/>
              <a:t>ЩД), ЕО(Е).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571482"/>
          <a:ext cx="9144000" cy="6715171"/>
        </p:xfrm>
        <a:graphic>
          <a:graphicData uri="http://schemas.openxmlformats.org/drawingml/2006/table">
            <a:tbl>
              <a:tblPr/>
              <a:tblGrid>
                <a:gridCol w="1281813"/>
                <a:gridCol w="1247554"/>
                <a:gridCol w="1247554"/>
                <a:gridCol w="1235740"/>
                <a:gridCol w="1089246"/>
                <a:gridCol w="1235740"/>
                <a:gridCol w="1806353"/>
              </a:tblGrid>
              <a:tr h="465188">
                <a:tc gridSpan="3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Таблица </a:t>
                      </a:r>
                      <a:r>
                        <a:rPr lang="ru-RU" sz="1600" i="1" spc="-4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1600" i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600" b="1" spc="-4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Клиновые ремни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10330">
                <a:tc>
                  <a:txBody>
                    <a:bodyPr/>
                    <a:lstStyle/>
                    <a:p>
                      <a:pPr indent="228600" algn="just">
                        <a:lnSpc>
                          <a:spcPts val="1055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| </a:t>
                      </a:r>
                      <a:r>
                        <a:rPr lang="ru-RU" sz="1600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Сечение ремня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350"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Размеры сечения, мм (см. рис. 6.9, 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а)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100" b="1" i="1" cap="small" spc="4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Aq, </a:t>
                      </a:r>
                      <a:r>
                        <a:rPr lang="en-US" sz="1100" b="1" spc="4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MM</a:t>
                      </a:r>
                      <a:r>
                        <a:rPr lang="en-US" sz="1100" b="1" spc="45" baseline="30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600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Натяжение </a:t>
                      </a:r>
                      <a:r>
                        <a:rPr lang="en-US" sz="1400" i="1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2F</a:t>
                      </a:r>
                      <a:r>
                        <a:rPr lang="en-US" sz="1400" i="1" spc="20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i="1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4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6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Рекомендуе­</a:t>
                      </a:r>
                      <a:r>
                        <a:rPr lang="ru-RU" sz="1600" spc="-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мая длина </a:t>
                      </a:r>
                      <a:r>
                        <a:rPr lang="ru-RU" sz="1600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ремня </a:t>
                      </a:r>
                      <a:r>
                        <a:rPr lang="en-US" sz="1600" i="1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L</a:t>
                      </a:r>
                      <a:r>
                        <a:rPr lang="ru-RU" sz="1600" i="1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600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7252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2250" indent="228600" algn="just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ь</a:t>
                      </a:r>
                      <a:r>
                        <a:rPr lang="ru-RU" sz="1800" b="1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1800" baseline="-25000" dirty="0" err="1">
                          <a:latin typeface="Times New Roman"/>
                          <a:ea typeface="Times New Roman"/>
                        </a:rPr>
                        <a:t>p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265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Z(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2250"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47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400-2500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043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2250"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81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560-4000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5265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3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В(Б)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9710"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5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138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800-6300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043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4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С(В)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0185"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5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1800-10 600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995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0185"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32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27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476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3150-15 000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043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0185"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32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3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692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4500-18 000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294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6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О(Е)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10185"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6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1170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6300-18 000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46573">
                <a:tc gridSpan="7">
                  <a:txBody>
                    <a:bodyPr/>
                    <a:lstStyle/>
                    <a:p>
                      <a:pPr indent="228600"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indent="228600"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Стандартный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ряд предпочтительных расчетных данных длин </a:t>
                      </a: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L</a:t>
                      </a: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мм 400; 450; 500; 560; 630; </a:t>
                      </a:r>
                      <a:r>
                        <a:rPr lang="ru-RU" sz="1400" spc="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710; 800; 900; 1000; </a:t>
                      </a:r>
                      <a:endParaRPr lang="ru-RU" sz="1400" spc="5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indent="228600"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endParaRPr lang="ru-RU" sz="1400" spc="5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indent="228600"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400" spc="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1200</a:t>
                      </a:r>
                      <a:r>
                        <a:rPr lang="ru-RU" sz="1400" spc="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; 1250; 1600; 1800; 2000; 2240; 2500; 3150; 3550; 4000; 4500; 5000; </a:t>
                      </a:r>
                      <a:r>
                        <a:rPr lang="ru-RU" sz="14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5600; 6300; 7100; 8000; 9000;</a:t>
                      </a:r>
                      <a:r>
                        <a:rPr lang="ru-RU" sz="16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-1000164" y="-857280"/>
            <a:ext cx="9215502" cy="2631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28376" tIns="914112" rIns="244398" bIns="45705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Размеры ремня (см. рис. 6.9, о): ширина большого основания ремня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Ь</a:t>
            </a:r>
            <a:r>
              <a:rPr kumimoji="0" lang="ru-RU" sz="14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расчетная ширина ремня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Ь</a:t>
            </a:r>
            <a:r>
              <a:rPr kumimoji="0" lang="ru-RU" sz="14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высота ремня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длина ремня 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L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стандарти­зованы (табл. 6.3).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85918" y="2571744"/>
          <a:ext cx="6096000" cy="409575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409575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4130" marR="2413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Разновидности клиноременных передач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рис. 10 показана разновидность клиновидного ремня.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Кордшнуровые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или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кордткансвые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гофрированные ремни применяют в передачах с малыми диаметрами шкивов. Для увеличения эластичности иногда применяют ремни с гофрами на внутренней и наружной поверхностях. Ременные передачи с зубчатыми  ремнями  способны  передать  большие  мощность и окружную скорость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 70 м/с) при постоянном   передаточном   числе   без   проскальзывания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 15)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3" y="1571612"/>
            <a:ext cx="4550601" cy="1857388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4071942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ременных передачах специального назначения находят применение: •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поликлиновые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ремни (см. рис. 9,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в),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выполненные из плоского "ремня с высокопрочным кордшнуром (вискоза, лавсан, стекловолокно) и продольными клиньями.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Поликлиновые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ремни выпускают трех типов: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К, Л, 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(табл. 4). Благодаря высокой гибкости эти ремни применяют на шкивах малых диаметров. При одинаковой передаваемой мощности ширина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поликлиновых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ремней в 1,5—2 раза меньше ширины клиновых ремней. Недостаток — передачи с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поликлиновы­ми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ремнями чувствительны к отклонениям от параллельности валов и осевому смещению шкивов;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3429000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</a:t>
            </a:r>
            <a:r>
              <a:rPr lang="ru-RU" dirty="0" smtClean="0"/>
              <a:t>10</a:t>
            </a:r>
            <a:r>
              <a:rPr lang="ru-RU" dirty="0"/>
              <a:t>. Клиновой ремень с гофрами </a:t>
            </a:r>
            <a:r>
              <a:rPr lang="ru-RU" baseline="30000" dirty="0"/>
              <a:t> </a:t>
            </a:r>
            <a:r>
              <a:rPr lang="ru-RU" dirty="0"/>
              <a:t>на внутренней поверхности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527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Студент должен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57232"/>
            <a:ext cx="91440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Иметь представление: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 принципе работы, значении и классификации ремённых передач;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 видах приводных ремней, шкивов и натяжных устройств;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Об усилиях и напряжениях в ремне;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Об упругом скольжении ремня;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 критериях работоспособности ременных передач;</a:t>
            </a:r>
            <a:r>
              <a:rPr lang="ru-RU" dirty="0" smtClean="0"/>
              <a:t> </a:t>
            </a:r>
          </a:p>
          <a:p>
            <a:r>
              <a:rPr lang="ru-RU" sz="2400" b="1" i="1" dirty="0" smtClean="0"/>
              <a:t>Знать: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Геометрические зависимости ремённых передач;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Формулу для расчёта передаточного отношения;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Основы расчета ременной передачи по тяговой способности и на долговечность;</a:t>
            </a:r>
          </a:p>
          <a:p>
            <a:r>
              <a:rPr lang="ru-RU" sz="2400" b="1" i="1" dirty="0" smtClean="0"/>
              <a:t>Уметь: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Выполнять кинематический, силовой и геометрический расчет ремённых передач;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Проводить расчет по тяговой способности;</a:t>
            </a:r>
          </a:p>
          <a:p>
            <a:endParaRPr lang="ru-RU" dirty="0" smtClean="0"/>
          </a:p>
          <a:p>
            <a:endParaRPr lang="ru-RU" sz="2000" b="1" i="1" dirty="0" smtClean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357166"/>
          <a:ext cx="9144000" cy="3006412"/>
        </p:xfrm>
        <a:graphic>
          <a:graphicData uri="http://schemas.openxmlformats.org/drawingml/2006/table">
            <a:tbl>
              <a:tblPr/>
              <a:tblGrid>
                <a:gridCol w="1284303"/>
                <a:gridCol w="909073"/>
                <a:gridCol w="1045198"/>
                <a:gridCol w="1022708"/>
                <a:gridCol w="1065320"/>
                <a:gridCol w="1590878"/>
                <a:gridCol w="1102015"/>
                <a:gridCol w="1124505"/>
              </a:tblGrid>
              <a:tr h="797978">
                <a:tc>
                  <a:txBody>
                    <a:bodyPr/>
                    <a:lstStyle/>
                    <a:p>
                      <a:pPr indent="228600"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600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Обозначе­ние сечения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67310"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Размеры сечения, мм (см. рис. 6.9, 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в)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6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Расчетная </a:t>
                      </a:r>
                      <a:r>
                        <a:rPr lang="ru-RU" sz="1600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длина </a:t>
                      </a:r>
                      <a:r>
                        <a:rPr lang="en-US" sz="1600" i="1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L, </a:t>
                      </a:r>
                      <a:r>
                        <a:rPr lang="ru-RU" sz="1600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09855" indent="228600" algn="just">
                        <a:spcAft>
                          <a:spcPts val="0"/>
                        </a:spcAft>
                      </a:pPr>
                      <a:r>
                        <a:rPr lang="ru-RU" sz="1600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Число клиньев </a:t>
                      </a:r>
                      <a:r>
                        <a:rPr lang="en-US" sz="1600" i="1" spc="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z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5520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рекомен­</a:t>
                      </a:r>
                      <a:r>
                        <a:rPr lang="ru-RU" sz="1600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дуемое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16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допускае­</a:t>
                      </a:r>
                      <a:r>
                        <a:rPr lang="ru-RU" sz="1600" spc="-3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мое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213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2,4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4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2,35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8270"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2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400-2000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8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2-36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213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Л</a:t>
                      </a:r>
                      <a:endParaRPr lang="ru-RU" sz="2800" b="1" i="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4,8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3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4,85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5570"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2,4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1250-4000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8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4-20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625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3600" b="0" i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</a:t>
                      </a:r>
                      <a:endParaRPr lang="ru-RU" sz="2800" b="0" i="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5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16,7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5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10,35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8745"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3,5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2000-4000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1440" indent="228600" algn="just">
                        <a:spcAft>
                          <a:spcPts val="0"/>
                        </a:spcAft>
                      </a:pPr>
                      <a:r>
                        <a:rPr lang="ru-RU" sz="1600" spc="2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2-20     |       50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426341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Таблица.4.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Размеры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поликлиновых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ремней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3500438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• зубчатые ремни (см. </a:t>
            </a:r>
            <a:r>
              <a:rPr lang="ru-RU" dirty="0" smtClean="0"/>
              <a:t>рис.3</a:t>
            </a:r>
            <a:r>
              <a:rPr lang="ru-RU" dirty="0"/>
              <a:t>, </a:t>
            </a:r>
            <a:r>
              <a:rPr lang="ru-RU" i="1" dirty="0" err="1"/>
              <a:t>д</a:t>
            </a:r>
            <a:r>
              <a:rPr lang="ru-RU" i="1" dirty="0"/>
              <a:t>), </a:t>
            </a:r>
            <a:r>
              <a:rPr lang="ru-RU" dirty="0"/>
              <a:t>изготовленные из армированного стальным канатом </a:t>
            </a:r>
            <a:r>
              <a:rPr lang="ru-RU" dirty="0" err="1"/>
              <a:t>неопрена</a:t>
            </a:r>
            <a:r>
              <a:rPr lang="ru-RU" dirty="0"/>
              <a:t>, полиуретана, стекловолокна или </a:t>
            </a:r>
            <a:r>
              <a:rPr lang="ru-RU" dirty="0" smtClean="0"/>
              <a:t>полиамидного </a:t>
            </a:r>
            <a:r>
              <a:rPr lang="ru-RU" dirty="0"/>
              <a:t>шнура. Эти ремни способны передавать вращающий </a:t>
            </a:r>
            <a:r>
              <a:rPr lang="ru-RU" dirty="0" smtClean="0"/>
              <a:t>момент </a:t>
            </a:r>
            <a:r>
              <a:rPr lang="ru-RU" dirty="0"/>
              <a:t>при условии постоянства передаточного числа (</a:t>
            </a:r>
            <a:r>
              <a:rPr lang="ru-RU" dirty="0" smtClean="0"/>
              <a:t>проскальзывание </a:t>
            </a:r>
            <a:r>
              <a:rPr lang="ru-RU" dirty="0"/>
              <a:t>ремня исключено) с высокими окружными скоростями (до 80 м/с); их применяют в кинематических механизмах станков.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Шкивы клиноременных передач</a:t>
            </a:r>
            <a:r>
              <a:rPr lang="ru-RU" i="1" dirty="0"/>
              <a:t>. </a:t>
            </a:r>
            <a:r>
              <a:rPr lang="ru-RU" dirty="0"/>
              <a:t>В отличие от рассмотренных </a:t>
            </a:r>
            <a:r>
              <a:rPr lang="ru-RU" dirty="0" smtClean="0"/>
              <a:t>шкивов </a:t>
            </a:r>
            <a:r>
              <a:rPr lang="ru-RU" dirty="0"/>
              <a:t>плоскоременных передач рабочей поверхностью клиноременных </a:t>
            </a:r>
            <a:r>
              <a:rPr lang="ru-RU" dirty="0" smtClean="0"/>
              <a:t>шкивов </a:t>
            </a:r>
            <a:r>
              <a:rPr lang="ru-RU" dirty="0"/>
              <a:t>являются боковые стороны клиновых канавок (рис. </a:t>
            </a:r>
            <a:r>
              <a:rPr lang="ru-RU" dirty="0" smtClean="0"/>
              <a:t>11</a:t>
            </a:r>
            <a:r>
              <a:rPr lang="ru-RU" dirty="0"/>
              <a:t>, </a:t>
            </a:r>
            <a:r>
              <a:rPr lang="ru-RU" i="1" dirty="0"/>
              <a:t>а). </a:t>
            </a:r>
            <a:r>
              <a:rPr lang="ru-RU" dirty="0"/>
              <a:t>Размеры и углы профиля канавок, толщину обода шкива принимают стандартными (табл. </a:t>
            </a:r>
            <a:r>
              <a:rPr lang="ru-RU" dirty="0" smtClean="0"/>
              <a:t>5</a:t>
            </a:r>
            <a:r>
              <a:rPr lang="ru-RU" dirty="0"/>
              <a:t>) в зависимости от типа ремня. Рабочую поверхность канавок </a:t>
            </a:r>
            <a:r>
              <a:rPr lang="ru-RU" dirty="0" smtClean="0"/>
              <a:t>желательно </a:t>
            </a:r>
            <a:r>
              <a:rPr lang="ru-RU" dirty="0"/>
              <a:t>полировать, шкивы должны быть хорошо сбалансированы. Для </a:t>
            </a:r>
            <a:r>
              <a:rPr lang="ru-RU" dirty="0" err="1"/>
              <a:t>поликлиновых</a:t>
            </a:r>
            <a:r>
              <a:rPr lang="ru-RU" dirty="0"/>
              <a:t> ремней рабочей поверхностью шкива (рис. </a:t>
            </a:r>
            <a:r>
              <a:rPr lang="ru-RU" dirty="0" smtClean="0"/>
              <a:t>11</a:t>
            </a:r>
            <a:r>
              <a:rPr lang="ru-RU" dirty="0"/>
              <a:t>, </a:t>
            </a:r>
            <a:r>
              <a:rPr lang="ru-RU" i="1" dirty="0"/>
              <a:t>б) </a:t>
            </a:r>
            <a:r>
              <a:rPr lang="ru-RU" dirty="0"/>
              <a:t>являются боковые стороны клиновых канавок в ободе шкива.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285992"/>
            <a:ext cx="540980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47148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Рис. </a:t>
            </a:r>
            <a:r>
              <a:rPr lang="ru-RU" b="1" dirty="0" smtClean="0"/>
              <a:t>11</a:t>
            </a:r>
            <a:r>
              <a:rPr lang="ru-RU" b="1" dirty="0"/>
              <a:t>. </a:t>
            </a:r>
            <a:r>
              <a:rPr lang="ru-RU" dirty="0"/>
              <a:t>Конструкции шкивов клиновых и </a:t>
            </a:r>
            <a:r>
              <a:rPr lang="ru-RU" dirty="0" err="1"/>
              <a:t>поликлиновы-х</a:t>
            </a:r>
            <a:r>
              <a:rPr lang="ru-RU" dirty="0"/>
              <a:t> передач: </a:t>
            </a:r>
            <a:r>
              <a:rPr lang="ru-RU" i="1" dirty="0"/>
              <a:t>а </a:t>
            </a:r>
            <a:r>
              <a:rPr lang="ru-RU" dirty="0"/>
              <a:t>— шкив клиновой пе­редачи (количество ремней — 3); </a:t>
            </a:r>
            <a:r>
              <a:rPr lang="ru-RU" i="1" dirty="0"/>
              <a:t>б — </a:t>
            </a:r>
            <a:r>
              <a:rPr lang="ru-RU" dirty="0"/>
              <a:t>шкив </a:t>
            </a:r>
            <a:r>
              <a:rPr lang="ru-RU" dirty="0" err="1"/>
              <a:t>поликлиновой</a:t>
            </a:r>
            <a:r>
              <a:rPr lang="ru-RU" dirty="0"/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500694" y="2143116"/>
            <a:ext cx="36433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Шкивы </a:t>
            </a:r>
            <a:r>
              <a:rPr lang="ru-RU" dirty="0"/>
              <a:t>изготовляют литыми, сварными или штампованными из чугуна СЧ15 (о &lt; 30 м/с), </a:t>
            </a:r>
            <a:r>
              <a:rPr lang="ru-RU" dirty="0" smtClean="0"/>
              <a:t>модифицированного чугуна и стали 25Л (и &lt; 45 м/с), алюминиевых сплавов (о &lt; 80 м/с), из легированной стали.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Основы теории расчета ременных передач. Силы и напряжения в ремнях, кривые скольжения и допускаемые полезные напряжения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071678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Силы натяжения в ветвях ремня (</a:t>
            </a:r>
            <a:r>
              <a:rPr lang="en-US" i="1" dirty="0" err="1">
                <a:solidFill>
                  <a:srgbClr val="FF0000"/>
                </a:solidFill>
              </a:rPr>
              <a:t>F</a:t>
            </a:r>
            <a:r>
              <a:rPr lang="en-US" i="1" baseline="-25000" dirty="0" err="1">
                <a:solidFill>
                  <a:srgbClr val="FF0000"/>
                </a:solidFill>
              </a:rPr>
              <a:t>o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en-US" i="1" dirty="0" err="1">
                <a:solidFill>
                  <a:srgbClr val="FF0000"/>
                </a:solidFill>
              </a:rPr>
              <a:t>F</a:t>
            </a:r>
            <a:r>
              <a:rPr lang="en-US" i="1" baseline="-25000" dirty="0" err="1">
                <a:solidFill>
                  <a:srgbClr val="FF0000"/>
                </a:solidFill>
              </a:rPr>
              <a:t>x</a:t>
            </a:r>
            <a:r>
              <a:rPr lang="ru-RU" i="1" dirty="0">
                <a:solidFill>
                  <a:srgbClr val="FF0000"/>
                </a:solidFill>
              </a:rPr>
              <a:t>,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ru-RU" i="1" baseline="-25000" dirty="0">
                <a:solidFill>
                  <a:srgbClr val="FF0000"/>
                </a:solidFill>
              </a:rPr>
              <a:t>2</a:t>
            </a:r>
            <a:r>
              <a:rPr lang="ru-RU" i="1" dirty="0">
                <a:solidFill>
                  <a:srgbClr val="FF0000"/>
                </a:solidFill>
              </a:rPr>
              <a:t>).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/>
              <a:t>Для создания необходимого трения между ремнем и ободом шкива </a:t>
            </a:r>
            <a:r>
              <a:rPr lang="ru-RU" dirty="0" smtClean="0"/>
              <a:t>ремень </a:t>
            </a:r>
            <a:r>
              <a:rPr lang="ru-RU" dirty="0"/>
              <a:t>должен иметь достаточную силу начального натяжения </a:t>
            </a:r>
            <a:r>
              <a:rPr lang="en-US" i="1" dirty="0" err="1"/>
              <a:t>F</a:t>
            </a:r>
            <a:r>
              <a:rPr lang="en-US" i="1" baseline="-25000" dirty="0" err="1"/>
              <a:t>o</a:t>
            </a:r>
            <a:r>
              <a:rPr lang="ru-RU" i="1" dirty="0"/>
              <a:t>. </a:t>
            </a:r>
            <a:r>
              <a:rPr lang="ru-RU" dirty="0"/>
              <a:t>Это </a:t>
            </a:r>
            <a:r>
              <a:rPr lang="ru-RU" dirty="0" smtClean="0"/>
              <a:t>достигается </a:t>
            </a:r>
            <a:r>
              <a:rPr lang="ru-RU" dirty="0"/>
              <a:t>предварительным натяжением ремня при монтаже или с помощью подвижной опоры. Чем больше </a:t>
            </a:r>
            <a:r>
              <a:rPr lang="en-US" i="1" dirty="0" err="1"/>
              <a:t>F</a:t>
            </a:r>
            <a:r>
              <a:rPr lang="en-US" i="1" baseline="-25000" dirty="0" err="1"/>
              <a:t>o</a:t>
            </a:r>
            <a:r>
              <a:rPr lang="ru-RU" i="1" dirty="0"/>
              <a:t>, </a:t>
            </a:r>
            <a:r>
              <a:rPr lang="ru-RU" dirty="0"/>
              <a:t>тем выше тяговая способность </a:t>
            </a:r>
            <a:r>
              <a:rPr lang="ru-RU" dirty="0" smtClean="0"/>
              <a:t>передачи</a:t>
            </a:r>
            <a:r>
              <a:rPr lang="ru-RU" dirty="0"/>
              <a:t>. Но при большом начальном натяжении ремень получает и большую вытяжку, снижается его долговечность. Поэтому </a:t>
            </a:r>
            <a:r>
              <a:rPr lang="en-US" i="1" dirty="0" err="1"/>
              <a:t>F</a:t>
            </a:r>
            <a:r>
              <a:rPr lang="en-US" i="1" baseline="-25000" dirty="0" err="1"/>
              <a:t>o</a:t>
            </a:r>
            <a:r>
              <a:rPr lang="en-US" i="1" dirty="0"/>
              <a:t> </a:t>
            </a:r>
            <a:r>
              <a:rPr lang="ru-RU" dirty="0"/>
              <a:t>выбирают таким, чтобы ремень мог сохранить это натяжение достаточно длительное время, не </a:t>
            </a:r>
            <a:r>
              <a:rPr lang="ru-RU" dirty="0" smtClean="0"/>
              <a:t>получая </a:t>
            </a:r>
            <a:r>
              <a:rPr lang="ru-RU" dirty="0"/>
              <a:t>большой вытяжки. Начальную силу натяжения ремня определяют по формуле</a:t>
            </a:r>
          </a:p>
          <a:p>
            <a:r>
              <a:rPr lang="ru-RU" i="1" dirty="0" smtClean="0"/>
              <a:t>                                                         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o</a:t>
            </a:r>
            <a:r>
              <a:rPr lang="en-US" i="1" dirty="0" smtClean="0"/>
              <a:t> </a:t>
            </a:r>
            <a:r>
              <a:rPr lang="ru-RU" i="1" dirty="0"/>
              <a:t>= Аσ</a:t>
            </a:r>
            <a:r>
              <a:rPr lang="ru-RU" i="1" baseline="-25000" dirty="0"/>
              <a:t>0</a:t>
            </a:r>
            <a:r>
              <a:rPr lang="ru-RU" i="1" dirty="0"/>
              <a:t>,</a:t>
            </a:r>
            <a:r>
              <a:rPr lang="ru-RU" dirty="0"/>
              <a:t>					</a:t>
            </a:r>
          </a:p>
          <a:p>
            <a:r>
              <a:rPr lang="ru-RU" dirty="0"/>
              <a:t>где </a:t>
            </a:r>
            <a:r>
              <a:rPr lang="ru-RU" i="1" dirty="0"/>
              <a:t>А </a:t>
            </a:r>
            <a:r>
              <a:rPr lang="ru-RU" dirty="0"/>
              <a:t>— площадь поперечного сечения ремня; с</a:t>
            </a:r>
            <a:r>
              <a:rPr lang="ru-RU" baseline="-25000" dirty="0"/>
              <a:t>0</a:t>
            </a:r>
            <a:r>
              <a:rPr lang="ru-RU" dirty="0"/>
              <a:t> — начальное напряжение в ремне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Приближенно можно считать, что в состоянии покоя и при холостом ходе каждая ветвь натянута одним и тем же усилием </a:t>
            </a:r>
            <a:r>
              <a:rPr lang="en-US" i="1" dirty="0" err="1"/>
              <a:t>F</a:t>
            </a:r>
            <a:r>
              <a:rPr lang="en-US" i="1" baseline="-25000" dirty="0" err="1"/>
              <a:t>o</a:t>
            </a:r>
            <a:r>
              <a:rPr lang="en-US" i="1" dirty="0"/>
              <a:t> </a:t>
            </a:r>
            <a:r>
              <a:rPr lang="ru-RU" dirty="0"/>
              <a:t>(рис. </a:t>
            </a:r>
            <a:r>
              <a:rPr lang="ru-RU" dirty="0" smtClean="0"/>
              <a:t>12</a:t>
            </a:r>
            <a:r>
              <a:rPr lang="ru-RU" dirty="0"/>
              <a:t>, </a:t>
            </a:r>
            <a:r>
              <a:rPr lang="ru-RU" i="1" dirty="0"/>
              <a:t>а)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15140" cy="231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6715140" y="0"/>
            <a:ext cx="24288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</a:t>
            </a:r>
            <a:r>
              <a:rPr lang="ru-RU" dirty="0" smtClean="0"/>
              <a:t>12</a:t>
            </a:r>
            <a:r>
              <a:rPr lang="ru-RU" dirty="0"/>
              <a:t>. Усилия в ветвях ремня: </a:t>
            </a:r>
            <a:r>
              <a:rPr lang="ru-RU" i="1" dirty="0"/>
              <a:t>а </a:t>
            </a:r>
            <a:r>
              <a:rPr lang="ru-RU" dirty="0"/>
              <a:t>— на холостом ходу; </a:t>
            </a:r>
            <a:r>
              <a:rPr lang="ru-RU" i="1" dirty="0"/>
              <a:t>б </a:t>
            </a:r>
            <a:r>
              <a:rPr lang="ru-RU" dirty="0"/>
              <a:t>— при передаче нагрузки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357430"/>
            <a:ext cx="90011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приложением момента </a:t>
            </a:r>
            <a:r>
              <a:rPr lang="en-US" dirty="0"/>
              <a:t>T</a:t>
            </a:r>
            <a:r>
              <a:rPr lang="ru-RU" baseline="-25000" dirty="0"/>
              <a:t>1</a:t>
            </a:r>
            <a:r>
              <a:rPr lang="ru-RU" dirty="0"/>
              <a:t> ведущая ветвь натягивается до значения </a:t>
            </a:r>
            <a:r>
              <a:rPr lang="en-US" dirty="0"/>
              <a:t>F</a:t>
            </a:r>
            <a:r>
              <a:rPr lang="ru-RU" baseline="-25000" dirty="0"/>
              <a:t>1</a:t>
            </a:r>
            <a:r>
              <a:rPr lang="ru-RU" dirty="0"/>
              <a:t>, на­тяжение ведомой ветви уменьшается до </a:t>
            </a:r>
            <a:r>
              <a:rPr lang="en-US" i="1" dirty="0"/>
              <a:t>F</a:t>
            </a:r>
            <a:r>
              <a:rPr lang="ru-RU" i="1" baseline="-25000" dirty="0"/>
              <a:t>2</a:t>
            </a:r>
            <a:r>
              <a:rPr lang="ru-RU" i="1" dirty="0"/>
              <a:t> </a:t>
            </a:r>
            <a:r>
              <a:rPr lang="ru-RU" dirty="0"/>
              <a:t>(рис. </a:t>
            </a:r>
            <a:r>
              <a:rPr lang="ru-RU" dirty="0" smtClean="0"/>
              <a:t>12</a:t>
            </a:r>
            <a:r>
              <a:rPr lang="ru-RU" dirty="0"/>
              <a:t>, </a:t>
            </a:r>
            <a:r>
              <a:rPr lang="ru-RU" i="1" dirty="0"/>
              <a:t>б). </a:t>
            </a:r>
            <a:r>
              <a:rPr lang="ru-RU" dirty="0"/>
              <a:t>Силы натяжения </a:t>
            </a:r>
            <a:r>
              <a:rPr lang="en-US" dirty="0"/>
              <a:t>F</a:t>
            </a:r>
            <a:r>
              <a:rPr lang="ru-RU" dirty="0"/>
              <a:t>, и </a:t>
            </a:r>
            <a:r>
              <a:rPr lang="en-US" i="1" dirty="0"/>
              <a:t>F</a:t>
            </a:r>
            <a:r>
              <a:rPr lang="ru-RU" i="1" baseline="-25000" dirty="0"/>
              <a:t>2</a:t>
            </a:r>
            <a:r>
              <a:rPr lang="ru-RU" i="1" dirty="0"/>
              <a:t>, </a:t>
            </a:r>
            <a:r>
              <a:rPr lang="ru-RU" dirty="0"/>
              <a:t>можно определить из условия равновесия шкива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286124"/>
            <a:ext cx="208956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85720" y="3857628"/>
            <a:ext cx="12446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Отсюда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4214818"/>
            <a:ext cx="214611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0" y="4643446"/>
            <a:ext cx="53578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 учетом того, что окружная сила на шкиве</a:t>
            </a:r>
          </a:p>
        </p:txBody>
      </p:sp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5072073"/>
            <a:ext cx="2214578" cy="446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0" y="5500702"/>
            <a:ext cx="1090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получим</a:t>
            </a:r>
          </a:p>
        </p:txBody>
      </p:sp>
      <p:pic>
        <p:nvPicPr>
          <p:cNvPr id="37904" name="Picture 1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5857892"/>
            <a:ext cx="1357322" cy="385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6215082"/>
            <a:ext cx="32244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Из равенств  следует, что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7905" name="Picture 1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3240" y="6286520"/>
            <a:ext cx="3279654" cy="35719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428596" y="4888230"/>
            <a:ext cx="7929586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Напряжения в ремне.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 работе ременной передачи напряжения в различных сечениях по длине ремня неодинаковы. Изобразим эти напряжения отрезками соответствующей длины, проведя их перпендикулярно поверхности ремня. Получим эпюру суммарных напряжений (рис.13).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715436" cy="4643446"/>
          </a:xfrm>
          <a:prstGeom prst="rect">
            <a:avLst/>
          </a:prstGeom>
          <a:noFill/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214414" y="4500570"/>
            <a:ext cx="540256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Рис.13. Напряжения в поперечных сечениях ремня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57158" y="0"/>
            <a:ext cx="8286808" cy="107154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Контрольные</a:t>
            </a:r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ru-RU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вопросы</a:t>
            </a:r>
            <a:endParaRPr lang="ru-RU" sz="3600" kern="10" spc="0" dirty="0">
              <a:ln w="9525">
                <a:noFill/>
                <a:round/>
                <a:headEnd/>
                <a:tailEnd/>
              </a:ln>
              <a:solidFill>
                <a:srgbClr val="0070C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57224" y="1428736"/>
            <a:ext cx="71438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lvl="1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Приведите классификацию ремённых передач?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каких случаях рекомендуется применять плоские кожаные ремни?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 каких материалов изготовляют шкивы?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Какие напряжения возникают в ремне при работе?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Какая разница между буксованием и упругим скольжением ремня?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Каковы преимущества клиновых ремней по сравнению с плоскими?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чего производится предварительное напряжение ремней?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Дайте сравнительную характеристику ремённых и фрикционных передач?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Каким способами осуществляют натяжение ремня?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1343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 каких факторов зависит долговечность ремня?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5999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Общие сведения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43504" y="714356"/>
            <a:ext cx="4000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Ременная передача </a:t>
            </a:r>
            <a:r>
              <a:rPr lang="ru-RU" dirty="0"/>
              <a:t>относится к передачам </a:t>
            </a:r>
            <a:r>
              <a:rPr lang="ru-RU" i="1" dirty="0">
                <a:solidFill>
                  <a:srgbClr val="FF0000"/>
                </a:solidFill>
              </a:rPr>
              <a:t>трением с гибкой связью </a:t>
            </a:r>
            <a:r>
              <a:rPr lang="ru-RU" dirty="0"/>
              <a:t>и может применяться для передачи движения между валами, находящимися на значительном расстоянии один от другого. Она состоит (</a:t>
            </a:r>
            <a:r>
              <a:rPr lang="ru-RU" dirty="0" smtClean="0"/>
              <a:t>рис.1</a:t>
            </a:r>
            <a:r>
              <a:rPr lang="ru-RU" dirty="0"/>
              <a:t>) из двух шкивов (ведущего, ведомого) и охватывающего их ремня.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5214942" cy="200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214686"/>
            <a:ext cx="47863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Рис. 1. Виды ременных передач: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—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открытая передача;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 —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перекрестная передача;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полуперекрестная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передача (со скрещивающимися валами);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 —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угловая передача (с направляю­щим роликом); </a:t>
            </a:r>
            <a:r>
              <a:rPr kumimoji="0" lang="ru-RU" sz="12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—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передача с нажимным роликом;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передача со ступенчатым шкивом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628" y="3164681"/>
            <a:ext cx="428624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нормальной работы передачи необходимо предварительное </a:t>
            </a:r>
            <a:r>
              <a:rPr lang="ru-RU" dirty="0" smtClean="0"/>
              <a:t>натяжение </a:t>
            </a:r>
            <a:r>
              <a:rPr lang="ru-RU" dirty="0"/>
              <a:t>ремня, обеспечивающее возникновение сил трения на участках </a:t>
            </a:r>
            <a:r>
              <a:rPr lang="ru-RU" dirty="0" smtClean="0"/>
              <a:t>контакта </a:t>
            </a:r>
            <a:r>
              <a:rPr lang="ru-RU" dirty="0"/>
              <a:t>(ремень—шкив). Для создания и регулирования натяжения ремней здесь предусматриваются натяжные устройства (рис. </a:t>
            </a:r>
            <a:r>
              <a:rPr lang="ru-RU" dirty="0" smtClean="0"/>
              <a:t>1</a:t>
            </a:r>
            <a:r>
              <a:rPr lang="ru-RU" dirty="0"/>
              <a:t>, </a:t>
            </a:r>
            <a:r>
              <a:rPr lang="ru-RU" i="1" dirty="0" err="1"/>
              <a:t>д</a:t>
            </a:r>
            <a:r>
              <a:rPr lang="ru-RU" i="1" dirty="0"/>
              <a:t> </a:t>
            </a:r>
            <a:r>
              <a:rPr lang="ru-RU" dirty="0"/>
              <a:t>и рис. </a:t>
            </a:r>
            <a:r>
              <a:rPr lang="ru-RU" dirty="0" smtClean="0"/>
              <a:t>2</a:t>
            </a:r>
            <a:r>
              <a:rPr lang="ru-RU" dirty="0"/>
              <a:t>). В </a:t>
            </a:r>
            <a:r>
              <a:rPr lang="ru-RU" dirty="0" smtClean="0"/>
              <a:t>передачах </a:t>
            </a:r>
            <a:r>
              <a:rPr lang="ru-RU" dirty="0"/>
              <a:t>без этих устройств натяжение создается за счет упругой </a:t>
            </a:r>
            <a:r>
              <a:rPr lang="ru-RU" dirty="0" smtClean="0"/>
              <a:t>деформации </a:t>
            </a:r>
            <a:r>
              <a:rPr lang="ru-RU" dirty="0"/>
              <a:t>ремня, надеваемого на шкивы с натягом.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4143380"/>
            <a:ext cx="342899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0" y="6000768"/>
            <a:ext cx="457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Рис. </a:t>
            </a:r>
            <a:r>
              <a:rPr lang="ru-RU" sz="1400" dirty="0" smtClean="0"/>
              <a:t>2</a:t>
            </a:r>
            <a:r>
              <a:rPr lang="ru-RU" sz="1400" dirty="0"/>
              <a:t>. Регулировка натяжения ремня перемещением двигателя: / — ремень; </a:t>
            </a:r>
            <a:r>
              <a:rPr lang="ru-RU" sz="1400" i="1" dirty="0"/>
              <a:t>2 — </a:t>
            </a:r>
            <a:r>
              <a:rPr lang="ru-RU" sz="1400" dirty="0"/>
              <a:t>шкив; </a:t>
            </a:r>
            <a:r>
              <a:rPr lang="ru-RU" sz="1400" i="1" dirty="0"/>
              <a:t>3 — </a:t>
            </a:r>
            <a:r>
              <a:rPr lang="ru-RU" sz="1400" dirty="0"/>
              <a:t>натяжное устройство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07331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Классификация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Ременные передачи классифицируют по </a:t>
            </a:r>
            <a:r>
              <a:rPr lang="ru-RU" dirty="0" smtClean="0">
                <a:solidFill>
                  <a:srgbClr val="FF0000"/>
                </a:solidFill>
              </a:rPr>
              <a:t>следующим признакам: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000108"/>
            <a:ext cx="44493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2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1.По форме сечения ремня: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42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плоскоременные (рис. 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а);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42925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клиноременные (рис. 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б);</a:t>
            </a:r>
            <a:r>
              <a:rPr lang="ru-RU" dirty="0"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42925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круглоременные (рис. 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в);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42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зубчатыми ремнями (рис. 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);</a:t>
            </a:r>
            <a:endParaRPr lang="ru-RU" dirty="0">
              <a:latin typeface="Arial" pitchFamily="34" charset="0"/>
              <a:ea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42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поликлиновыми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ремнями (рис. </a:t>
            </a:r>
            <a:r>
              <a:rPr lang="ru-RU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г).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357298"/>
            <a:ext cx="357186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572000" y="53806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Рис. 2</a:t>
            </a:r>
            <a:r>
              <a:rPr lang="ru-RU" dirty="0" smtClean="0"/>
              <a:t>. </a:t>
            </a:r>
            <a:r>
              <a:rPr lang="ru-RU" dirty="0"/>
              <a:t>Типы ремней ременных передач: </a:t>
            </a:r>
            <a:r>
              <a:rPr lang="ru-RU" i="1" dirty="0"/>
              <a:t>а </a:t>
            </a:r>
            <a:r>
              <a:rPr lang="ru-RU" dirty="0"/>
              <a:t>— плоский ремень; </a:t>
            </a:r>
            <a:r>
              <a:rPr lang="ru-RU" i="1" dirty="0"/>
              <a:t>б </a:t>
            </a:r>
            <a:r>
              <a:rPr lang="ru-RU" dirty="0"/>
              <a:t>— клиновый ремень; </a:t>
            </a:r>
            <a:r>
              <a:rPr lang="ru-RU" i="1" dirty="0"/>
              <a:t>в </a:t>
            </a:r>
            <a:r>
              <a:rPr lang="ru-RU" dirty="0"/>
              <a:t>— круглый ремень; </a:t>
            </a:r>
            <a:r>
              <a:rPr lang="ru-RU" i="1" dirty="0"/>
              <a:t>г — </a:t>
            </a:r>
            <a:r>
              <a:rPr lang="ru-RU" dirty="0" err="1"/>
              <a:t>поликлиновый</a:t>
            </a:r>
            <a:r>
              <a:rPr lang="ru-RU" dirty="0"/>
              <a:t> ремень; </a:t>
            </a:r>
            <a:r>
              <a:rPr lang="ru-RU" i="1" dirty="0" err="1"/>
              <a:t>д</a:t>
            </a:r>
            <a:r>
              <a:rPr lang="ru-RU" i="1" dirty="0"/>
              <a:t> — </a:t>
            </a:r>
            <a:r>
              <a:rPr lang="ru-RU" dirty="0"/>
              <a:t>зубчатый ремень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2579906"/>
            <a:ext cx="564357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02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2.По взаимному расположению осей валов: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параллельными осями (см. рис. 6.1,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а, б);}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пересекающимися осями — угловые (см. рис. 6.1, г);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 скрещивающимися осями (см. рис. 6.1,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3.По направлению вращения шкива: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</a:rPr>
              <a:t> </a:t>
            </a:r>
            <a:r>
              <a:rPr lang="ru-RU" dirty="0" smtClean="0"/>
              <a:t>с </a:t>
            </a:r>
            <a:r>
              <a:rPr lang="ru-RU" dirty="0"/>
              <a:t>одинаковым направлением (открытые </a:t>
            </a:r>
            <a:r>
              <a:rPr lang="ru-RU" dirty="0" smtClean="0"/>
              <a:t>и полуоткрытые</a:t>
            </a:r>
            <a:r>
              <a:rPr lang="ru-RU" dirty="0"/>
              <a:t>) ( см. рис.1.</a:t>
            </a:r>
            <a:r>
              <a:rPr lang="ru-RU" i="1" dirty="0"/>
              <a:t>а</a:t>
            </a:r>
            <a:r>
              <a:rPr lang="ru-RU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ru-RU" dirty="0"/>
              <a:t> с противоположными направлениями (перекрестные) (см. рис. 1. </a:t>
            </a:r>
            <a:r>
              <a:rPr lang="ru-RU" i="1" dirty="0"/>
              <a:t>б</a:t>
            </a:r>
            <a:r>
              <a:rPr lang="ru-RU" dirty="0"/>
              <a:t>)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02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4.	По способу создания натяжения ремня: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простые (см. 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а);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натяжным роликом (см. 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натяжным устройством (см. 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02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5.	По конструкции шкивов: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однорядными шкивами (см. 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а—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53022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 ступенчатыми шкивами (см. 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1665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Область применения</a:t>
            </a:r>
            <a:r>
              <a:rPr lang="ru-RU" sz="5400" i="1" dirty="0"/>
              <a:t>.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857232"/>
            <a:ext cx="90011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Наибольшее распространение в </a:t>
            </a:r>
            <a:r>
              <a:rPr lang="ru-RU" dirty="0" smtClean="0"/>
              <a:t>машиностроении </a:t>
            </a:r>
            <a:r>
              <a:rPr lang="ru-RU" dirty="0"/>
              <a:t>находят клиноременные передачи (в станках, автотранспортных </a:t>
            </a:r>
            <a:r>
              <a:rPr lang="ru-RU" dirty="0" smtClean="0"/>
              <a:t>двигателях </a:t>
            </a:r>
            <a:r>
              <a:rPr lang="ru-RU" dirty="0"/>
              <a:t>и т. п.). Эти передачи широко используют при малых межосевых </a:t>
            </a:r>
            <a:r>
              <a:rPr lang="ru-RU" dirty="0" smtClean="0"/>
              <a:t>расстояниях </a:t>
            </a:r>
            <a:r>
              <a:rPr lang="ru-RU" dirty="0"/>
              <a:t>и вертикальных осях шкивов, а также при передаче вращения </a:t>
            </a:r>
            <a:r>
              <a:rPr lang="ru-RU" dirty="0" smtClean="0"/>
              <a:t>несколькими </a:t>
            </a:r>
            <a:r>
              <a:rPr lang="ru-RU" dirty="0"/>
              <a:t>шкивами. При необходимости обеспечения ременной передачи постоянного передаточного числа и хорошей тяговой способности </a:t>
            </a:r>
            <a:r>
              <a:rPr lang="ru-RU" dirty="0" smtClean="0"/>
              <a:t>рекомендуется </a:t>
            </a:r>
            <a:r>
              <a:rPr lang="ru-RU" dirty="0"/>
              <a:t>устанавливать зубчатые ремни. При этом не требуется большего начального натяжения ремней; опоры могут быть неподвижными. </a:t>
            </a:r>
            <a:r>
              <a:rPr lang="ru-RU" dirty="0" smtClean="0"/>
              <a:t>Плоскоременные </a:t>
            </a:r>
            <a:r>
              <a:rPr lang="ru-RU" dirty="0"/>
              <a:t>передачи в настоящее время применяют сравнительно редко (они вытесняются клиноременными). Круглоременные передачи (как </a:t>
            </a:r>
            <a:r>
              <a:rPr lang="ru-RU" dirty="0" smtClean="0"/>
              <a:t>силовые</a:t>
            </a:r>
            <a:r>
              <a:rPr lang="ru-RU" dirty="0"/>
              <a:t>) в машиностроении не применяются. Их используют в основном для маломощных устройств в приборостроении и бытовых механизмах (</a:t>
            </a:r>
            <a:r>
              <a:rPr lang="ru-RU" dirty="0" smtClean="0"/>
              <a:t>магнитофоны</a:t>
            </a:r>
            <a:r>
              <a:rPr lang="ru-RU" dirty="0"/>
              <a:t>, радиолы, швейные машины и т. д.).</a:t>
            </a:r>
          </a:p>
          <a:p>
            <a:r>
              <a:rPr lang="ru-RU" dirty="0"/>
              <a:t>Передаваемая мощность силовых ременных передач практически </a:t>
            </a:r>
            <a:r>
              <a:rPr lang="ru-RU" dirty="0" smtClean="0"/>
              <a:t>достигает </a:t>
            </a:r>
            <a:r>
              <a:rPr lang="ru-RU" dirty="0"/>
              <a:t>50 кВт, хотя известны плоскоременные передачи мощностью и 1500 кВт. Скорость ремня </a:t>
            </a:r>
            <a:r>
              <a:rPr lang="en-US" i="1" dirty="0"/>
              <a:t>v </a:t>
            </a:r>
            <a:r>
              <a:rPr lang="ru-RU" i="1" dirty="0"/>
              <a:t>= </a:t>
            </a:r>
            <a:r>
              <a:rPr lang="ru-RU" dirty="0"/>
              <a:t>5 </a:t>
            </a:r>
            <a:r>
              <a:rPr lang="ru-RU" dirty="0" smtClean="0"/>
              <a:t>- </a:t>
            </a:r>
            <a:r>
              <a:rPr lang="ru-RU" dirty="0"/>
              <a:t>30 м/с (в сверхскоростных передачах </a:t>
            </a:r>
            <a:r>
              <a:rPr lang="en-US" i="1" dirty="0"/>
              <a:t>v </a:t>
            </a:r>
            <a:r>
              <a:rPr lang="ru-RU" dirty="0"/>
              <a:t>= 100 м/с).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857232"/>
            <a:ext cx="9144001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Достоинства: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возможность расположения ведущего и ведомого шкивов на больших расстояниях (что важно, например, для сельскохозяйственного машиностроения) 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плавность хода, бесшумность работы передачи и способность предохранения передачи от поломки;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возможность работы с большими угловыми скоростями;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простота конструкции.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Недостатки: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непостоянство   передаточного   числа   вследствие   проскальзывания ремней;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постепенное вытягивание ремней, их недолговечность;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необходимость постоянного ухода (установка и натяжение ремней, их перешивка и замена при обрыве и т. п.);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сравнительно большие габаритные размеры передачи;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•   необходимость натяжного устройства.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0"/>
            <a:ext cx="914400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Плоскоременная передача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Конструкция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основные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геометрические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соотношения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1714488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Ременную передачу с параллельными, пересекающимися или скрещивающимися осями с плоским приводным ремнем называют плоскоременной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-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рис. 1 показаны варианты плоскоременной передачи. Эта передача проста по конструкции, может работать при весьма высоких скоростях (до 100 м/с) и больших межосевых расстояниях (до 15м). Вследствие большой эластичности ремня она обладает сравнительно высокой долговечностью. Для плоскоременных передач рекомендуется принимать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&lt;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6 (с натяжным роликом — до 10). До появления клиноременной передачи плос­коременная имела преимущественное распространение.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718679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практике встречаются самые различные конструкции передач, с плоским ремнем. Рассмотрим наиболее типичные:</a:t>
            </a:r>
          </a:p>
          <a:p>
            <a:r>
              <a:rPr lang="ru-RU" dirty="0"/>
              <a:t>•   </a:t>
            </a:r>
            <a:r>
              <a:rPr lang="ru-RU" i="1" dirty="0">
                <a:solidFill>
                  <a:srgbClr val="FF0000"/>
                </a:solidFill>
              </a:rPr>
              <a:t>открытая</a:t>
            </a:r>
            <a:r>
              <a:rPr lang="ru-RU" i="1" dirty="0"/>
              <a:t> </a:t>
            </a:r>
            <a:r>
              <a:rPr lang="ru-RU" dirty="0"/>
              <a:t>(см. рис. </a:t>
            </a:r>
            <a:r>
              <a:rPr lang="ru-RU" dirty="0" smtClean="0"/>
              <a:t>1</a:t>
            </a:r>
            <a:r>
              <a:rPr lang="ru-RU" dirty="0"/>
              <a:t>, </a:t>
            </a:r>
            <a:r>
              <a:rPr lang="ru-RU" i="1" dirty="0"/>
              <a:t>а) </a:t>
            </a:r>
            <a:r>
              <a:rPr lang="ru-RU" dirty="0"/>
              <a:t>— самая простая, надежная и удобная в работе передача; ее применяют при параллельных осях;</a:t>
            </a:r>
          </a:p>
          <a:p>
            <a:r>
              <a:rPr lang="ru-RU" dirty="0"/>
              <a:t>•   </a:t>
            </a:r>
            <a:r>
              <a:rPr lang="ru-RU" i="1" dirty="0">
                <a:solidFill>
                  <a:srgbClr val="FF0000"/>
                </a:solidFill>
              </a:rPr>
              <a:t>перекрестная</a:t>
            </a:r>
            <a:r>
              <a:rPr lang="ru-RU" i="1" dirty="0"/>
              <a:t> </a:t>
            </a:r>
            <a:r>
              <a:rPr lang="ru-RU" dirty="0"/>
              <a:t>(см. рис. </a:t>
            </a:r>
            <a:r>
              <a:rPr lang="ru-RU" dirty="0" smtClean="0"/>
              <a:t>1</a:t>
            </a:r>
            <a:r>
              <a:rPr lang="ru-RU" dirty="0"/>
              <a:t>, </a:t>
            </a:r>
            <a:r>
              <a:rPr lang="ru-RU" i="1" dirty="0"/>
              <a:t>6) </a:t>
            </a:r>
            <a:r>
              <a:rPr lang="ru-RU" dirty="0"/>
              <a:t>— используется при необходимости вращения шкивов в противоположных направлениях и параллельных осях. Имеет повышенное изнашивание кромки ремня. Эта передача не находит широкого применения;</a:t>
            </a:r>
          </a:p>
          <a:p>
            <a:r>
              <a:rPr lang="ru-RU" dirty="0"/>
              <a:t>•   </a:t>
            </a:r>
            <a:r>
              <a:rPr lang="ru-RU" i="1" dirty="0" err="1">
                <a:solidFill>
                  <a:srgbClr val="FF0000"/>
                </a:solidFill>
              </a:rPr>
              <a:t>полуперекрестная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dirty="0"/>
              <a:t>(см. </a:t>
            </a:r>
            <a:r>
              <a:rPr lang="ru-RU" dirty="0" smtClean="0"/>
              <a:t>рис.1</a:t>
            </a:r>
            <a:r>
              <a:rPr lang="ru-RU" dirty="0"/>
              <a:t>, </a:t>
            </a:r>
            <a:r>
              <a:rPr lang="ru-RU" i="1" dirty="0"/>
              <a:t>в) — </a:t>
            </a:r>
            <a:r>
              <a:rPr lang="ru-RU" dirty="0"/>
              <a:t>передача для перекрещивающих­ся осей;</a:t>
            </a:r>
          </a:p>
          <a:p>
            <a:r>
              <a:rPr lang="ru-RU" dirty="0"/>
              <a:t>•   </a:t>
            </a:r>
            <a:r>
              <a:rPr lang="ru-RU" i="1" dirty="0"/>
              <a:t>угловая </a:t>
            </a:r>
            <a:r>
              <a:rPr lang="ru-RU" dirty="0"/>
              <a:t>(</a:t>
            </a:r>
            <a:r>
              <a:rPr lang="ru-RU" dirty="0" smtClean="0"/>
              <a:t>рис.1</a:t>
            </a:r>
            <a:r>
              <a:rPr lang="ru-RU" dirty="0"/>
              <a:t>, </a:t>
            </a:r>
            <a:r>
              <a:rPr lang="ru-RU" i="1" dirty="0"/>
              <a:t>г) </a:t>
            </a:r>
            <a:r>
              <a:rPr lang="ru-RU" dirty="0"/>
              <a:t>— рекомендуется при пересекающихся осях (</a:t>
            </a:r>
            <a:r>
              <a:rPr lang="ru-RU" dirty="0" smtClean="0"/>
              <a:t>преимущественно </a:t>
            </a:r>
            <a:r>
              <a:rPr lang="ru-RU" dirty="0"/>
              <a:t>под углом 90°).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8847"/>
            <a:ext cx="9144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FF0000"/>
                </a:solidFill>
              </a:rPr>
              <a:t>Материалы плоскоременных передач</a:t>
            </a:r>
            <a:r>
              <a:rPr lang="ru-RU" i="1" dirty="0" smtClean="0"/>
              <a:t>.          </a:t>
            </a:r>
          </a:p>
          <a:p>
            <a:r>
              <a:rPr lang="ru-RU" i="1" dirty="0" smtClean="0"/>
              <a:t> </a:t>
            </a:r>
            <a:r>
              <a:rPr lang="ru-RU" dirty="0"/>
              <a:t>Общие требования к материалам приводных ремней: износостойкость и прочность при циклических </a:t>
            </a:r>
            <a:r>
              <a:rPr lang="ru-RU" dirty="0" smtClean="0"/>
              <a:t>нагрузках</a:t>
            </a:r>
            <a:r>
              <a:rPr lang="ru-RU" dirty="0"/>
              <a:t>; высокий коэффициент трения со шкивами; малый модуль упругости.</a:t>
            </a:r>
          </a:p>
          <a:p>
            <a:r>
              <a:rPr lang="ru-RU" dirty="0"/>
              <a:t>Для ремней плоскоременных передач используют прорезиненную хлопчатобумажную и шерстяную ткань, синтетические материалы, в </a:t>
            </a:r>
            <a:r>
              <a:rPr lang="ru-RU" dirty="0" smtClean="0"/>
              <a:t>особых </a:t>
            </a:r>
            <a:r>
              <a:rPr lang="ru-RU" dirty="0"/>
              <a:t>случаях — кожу.</a:t>
            </a:r>
          </a:p>
          <a:p>
            <a:r>
              <a:rPr lang="ru-RU" dirty="0"/>
              <a:t>Шкивы изготовляют из чугуна марки СЧ10, СЧ15, СЧ25 и др. Шкив сварных конструкций изготовляют из стали марок Ст1, Ст2 и др. Для шкивов облегченных конструкций используют алюминиевые сплавы, текстолиты.</a:t>
            </a:r>
          </a:p>
          <a:p>
            <a:r>
              <a:rPr lang="ru-RU" dirty="0"/>
              <a:t>Для уменьшения проскальзывания ремня для изготовления шкивов </a:t>
            </a:r>
            <a:r>
              <a:rPr lang="ru-RU" dirty="0" smtClean="0"/>
              <a:t>ременной </a:t>
            </a:r>
            <a:r>
              <a:rPr lang="ru-RU" dirty="0"/>
              <a:t>передачи желательно выбрать текстолит. По сравнению с </a:t>
            </a:r>
            <a:r>
              <a:rPr lang="ru-RU" dirty="0" smtClean="0"/>
              <a:t>перечисленными </a:t>
            </a:r>
            <a:r>
              <a:rPr lang="ru-RU" dirty="0"/>
              <a:t>материалами в этом случае передача будет иметь большую </a:t>
            </a:r>
            <a:r>
              <a:rPr lang="ru-RU" dirty="0" smtClean="0"/>
              <a:t>надежность </a:t>
            </a:r>
            <a:r>
              <a:rPr lang="ru-RU" dirty="0"/>
              <a:t>работы без пробуксовки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43306" y="0"/>
            <a:ext cx="550069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Конструкции ремней для плоскоременных передач.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lvl="0" indent="2286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машиностроении применяется в основном четыре вида плоских приводных ремней. Размеры и характеристики кожаных, прорезиненных и хлопчатобумажных ремней стандартизованы (табл. 1).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Кожаные ремни изготовляют из кожи животных (кожу подвергают специальному дублению). Эти ремни обладают высокой тяговой способностью, эластичностью и износостойкостью. Однако из-за дефицитности и высокой стоимости в настоящее время их применяют редко, только для: особо ответственных конструкций. Основа прорезиненного ремня — прочная кордовая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провулканизованная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техническая ткань (в два—девять, слоев). Резина делает ремень моно-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литным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 защищает ткань от истирания во время работы передачи. В зависимости от варианта укладки тканевой основы перед вулканизацией ремни делят на три типа (рис. 4):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—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нарезные: (ткань нарезается по ширине ремня);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послойно-завернутые;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спирально-завернутые. Наиболее; гибкие ремни типа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они получили преимущественное распространение.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3731208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" y="4857760"/>
            <a:ext cx="36433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Рис. </a:t>
            </a:r>
            <a:r>
              <a:rPr lang="ru-RU" b="1" dirty="0" smtClean="0"/>
              <a:t>4</a:t>
            </a:r>
            <a:r>
              <a:rPr lang="ru-RU" b="1" dirty="0"/>
              <a:t>. </a:t>
            </a:r>
            <a:r>
              <a:rPr lang="ru-RU" dirty="0"/>
              <a:t>Конструкции плоских ремней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540</TotalTime>
  <Words>3433</Words>
  <Application>Microsoft Office PowerPoint</Application>
  <PresentationFormat>Экран (4:3)</PresentationFormat>
  <Paragraphs>390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Admin</cp:lastModifiedBy>
  <cp:revision>36</cp:revision>
  <dcterms:created xsi:type="dcterms:W3CDTF">2009-12-20T16:34:56Z</dcterms:created>
  <dcterms:modified xsi:type="dcterms:W3CDTF">2004-09-09T20:38:05Z</dcterms:modified>
</cp:coreProperties>
</file>