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E8B741D-8F98-43D0-8417-70DAA99AD53E}" type="datetimeFigureOut">
              <a:rPr lang="ru-RU" smtClean="0"/>
              <a:pPr/>
              <a:t>03.04.2009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F2BD5BF-2BA4-4F8E-A51B-535C26004C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785926"/>
            <a:ext cx="7929618" cy="1828800"/>
          </a:xfrm>
          <a:noFill/>
          <a:ln>
            <a:noFill/>
          </a:ln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Семь ступеней истории</a:t>
            </a:r>
            <a:endParaRPr lang="ru-RU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История – свидетельница веков, факел истины, душа памяти, наставница жизни.</a:t>
            </a:r>
          </a:p>
          <a:p>
            <a:pPr>
              <a:buNone/>
            </a:pPr>
            <a:r>
              <a:rPr lang="ru-RU" i="1" dirty="0" smtClean="0"/>
              <a:t>                                               </a:t>
            </a:r>
            <a:r>
              <a:rPr lang="ru-RU" b="1" i="1" dirty="0" smtClean="0"/>
              <a:t>Цицерон</a:t>
            </a:r>
            <a:endParaRPr lang="ru-RU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i="1" dirty="0" smtClean="0"/>
              <a:t>Цели и задачи игры: </a:t>
            </a:r>
            <a:r>
              <a:rPr lang="ru-RU" dirty="0" smtClean="0"/>
              <a:t>пробуждение интереса к изучению истории с привлечением дополнительной литературы; повторение и закрепление знаний учащихся по курсам истории России.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39871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2000" b="1" i="1" dirty="0" smtClean="0"/>
              <a:t>Правила игры: </a:t>
            </a:r>
            <a:r>
              <a:rPr lang="ru-RU" sz="2000" dirty="0" smtClean="0"/>
              <a:t>игра проводится на семи ступенях. </a:t>
            </a:r>
          </a:p>
          <a:p>
            <a:pPr>
              <a:buNone/>
            </a:pPr>
            <a:r>
              <a:rPr lang="ru-RU" sz="2000" dirty="0" smtClean="0"/>
              <a:t>  Вначале команды разыгрывают между собой право первого хода с помощью задания: «Назовите двух «царей», расположенных на Ивановской площади Московского Кремля» (Царь-колокол и царь-пушка).</a:t>
            </a:r>
          </a:p>
          <a:p>
            <a:pPr>
              <a:buNone/>
            </a:pPr>
            <a:r>
              <a:rPr lang="ru-RU" sz="2000" dirty="0" smtClean="0"/>
              <a:t>   По ходу игры команды перемещаются по ступеням и набирают баллы. Побеждает команда, которая набирает наибольшее количество баллов. Победители определяются не только в командном, но и в личном зачете.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57222" y="1285861"/>
          <a:ext cx="7429554" cy="32060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1365"/>
                <a:gridCol w="796025"/>
                <a:gridCol w="142876"/>
                <a:gridCol w="1000132"/>
                <a:gridCol w="569647"/>
                <a:gridCol w="787675"/>
                <a:gridCol w="949104"/>
                <a:gridCol w="551094"/>
                <a:gridCol w="1571636"/>
              </a:tblGrid>
              <a:tr h="383979">
                <a:tc gridSpan="3">
                  <a:txBody>
                    <a:bodyPr/>
                    <a:lstStyle/>
                    <a:p>
                      <a:r>
                        <a:rPr lang="ru-RU" sz="1400" dirty="0" smtClean="0"/>
                        <a:t>Загадки</a:t>
                      </a:r>
                      <a:r>
                        <a:rPr lang="ru-RU" sz="1400" baseline="0" dirty="0" smtClean="0"/>
                        <a:t> истории</a:t>
                      </a:r>
                      <a:endParaRPr lang="ru-R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НАЗВАНИЕ СТУПЕНЕЙ</a:t>
                      </a:r>
                      <a:endParaRPr lang="ru-RU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3979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r>
                        <a:rPr lang="ru-RU" sz="1400" dirty="0" smtClean="0"/>
                        <a:t>Конкурс «Современники»</a:t>
                      </a:r>
                      <a:endParaRPr lang="ru-R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ru-RU" sz="1600" dirty="0" smtClean="0"/>
                        <a:t>       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Начало игры</a:t>
                      </a:r>
                      <a:endParaRPr lang="ru-RU" sz="1600" i="1" dirty="0"/>
                    </a:p>
                  </a:txBody>
                  <a:tcPr vert="vert270"/>
                </a:tc>
              </a:tr>
              <a:tr h="383979">
                <a:tc rowSpan="5">
                  <a:txBody>
                    <a:bodyPr/>
                    <a:lstStyle/>
                    <a:p>
                      <a:r>
                        <a:rPr lang="ru-RU" sz="1600" dirty="0" smtClean="0"/>
                        <a:t>Конец игры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i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ru-RU" sz="1400" dirty="0" smtClean="0"/>
                        <a:t>«Верите ли вы, что...»</a:t>
                      </a:r>
                      <a:endParaRPr lang="ru-R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 vert="vert270"/>
                </a:tc>
              </a:tr>
              <a:tr h="3839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sz="1400" dirty="0" smtClean="0"/>
                        <a:t>Криптограмма</a:t>
                      </a:r>
                      <a:endParaRPr lang="ru-R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97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 dirty="0" smtClean="0"/>
                        <a:t>«Кто больше?»</a:t>
                      </a:r>
                      <a:endParaRPr lang="ru-R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397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Конкурс художников</a:t>
                      </a:r>
                      <a:endParaRPr lang="ru-R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397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Аукцион</a:t>
                      </a:r>
                      <a:endParaRPr lang="ru-RU" sz="1400" b="1" dirty="0"/>
                    </a:p>
                  </a:txBody>
                  <a:tcPr/>
                </a:tc>
              </a:tr>
              <a:tr h="383979">
                <a:tc gridSpan="8">
                  <a:txBody>
                    <a:bodyPr/>
                    <a:lstStyle/>
                    <a:p>
                      <a:r>
                        <a:rPr lang="ru-RU" dirty="0" smtClean="0"/>
                        <a:t>НОМЕРА СТУПЕНЕЙ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  1-я ступень </a:t>
            </a:r>
          </a:p>
          <a:p>
            <a:pPr algn="ctr">
              <a:buNone/>
            </a:pPr>
            <a:r>
              <a:rPr lang="ru-RU" b="1" dirty="0" smtClean="0"/>
              <a:t>Аукцион</a:t>
            </a:r>
          </a:p>
          <a:p>
            <a:pPr>
              <a:buNone/>
            </a:pPr>
            <a:r>
              <a:rPr lang="ru-RU" sz="2000" b="1" i="1" dirty="0" smtClean="0"/>
              <a:t>Задание</a:t>
            </a:r>
          </a:p>
          <a:p>
            <a:pPr>
              <a:buNone/>
            </a:pPr>
            <a:r>
              <a:rPr lang="ru-RU" sz="2000" dirty="0" smtClean="0"/>
              <a:t>Командам участницам в течении 3-4 минут на отдельных листах нужно записать как можно больше дат, исторических имен, событий, терминов, относящихся к определенной теме.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 2-я ступень</a:t>
            </a:r>
          </a:p>
          <a:p>
            <a:pPr algn="ctr">
              <a:buNone/>
            </a:pPr>
            <a:r>
              <a:rPr lang="ru-RU" b="1" dirty="0" smtClean="0"/>
              <a:t>Конкурс художников</a:t>
            </a:r>
          </a:p>
          <a:p>
            <a:pPr>
              <a:buNone/>
            </a:pPr>
            <a:r>
              <a:rPr lang="ru-RU" sz="2000" b="1" i="1" dirty="0" smtClean="0"/>
              <a:t>Задание</a:t>
            </a:r>
          </a:p>
          <a:p>
            <a:pPr>
              <a:buNone/>
            </a:pPr>
            <a:r>
              <a:rPr lang="ru-RU" sz="2000" dirty="0" smtClean="0"/>
              <a:t>Командам предлагаются известные живописные полотна; их задача – назвать автора картины, вспомнить ее название, указать действующих лиц (историческую эпоху); из предложенных высказываний выбрать то, которое подходит к картине (за полностью выполненное задание – 4 балла).</a:t>
            </a:r>
          </a:p>
          <a:p>
            <a:pPr>
              <a:buNone/>
            </a:pPr>
            <a:r>
              <a:rPr lang="ru-RU" sz="2000" b="1" i="1" dirty="0" smtClean="0"/>
              <a:t>Картины</a:t>
            </a:r>
          </a:p>
          <a:p>
            <a:pPr>
              <a:buNone/>
            </a:pPr>
            <a:r>
              <a:rPr lang="ru-RU" sz="2000" dirty="0" smtClean="0"/>
              <a:t>«Утро стрелецкой казни». В.И. Суриков</a:t>
            </a:r>
          </a:p>
          <a:p>
            <a:pPr>
              <a:buNone/>
            </a:pPr>
            <a:r>
              <a:rPr lang="ru-RU" sz="2000" dirty="0" smtClean="0"/>
              <a:t>«Суд Пугачева». В.Г. Перов</a:t>
            </a:r>
          </a:p>
          <a:p>
            <a:pPr>
              <a:buNone/>
            </a:pPr>
            <a:r>
              <a:rPr lang="ru-RU" sz="2000" dirty="0" smtClean="0"/>
              <a:t>«Петр </a:t>
            </a:r>
            <a:r>
              <a:rPr lang="en-US" sz="2000" dirty="0" smtClean="0"/>
              <a:t>I</a:t>
            </a:r>
            <a:r>
              <a:rPr lang="ru-RU" sz="2000" dirty="0" smtClean="0"/>
              <a:t> допрашивает царевича Алексея». Н.Н. Ге</a:t>
            </a:r>
          </a:p>
          <a:p>
            <a:pPr>
              <a:buNone/>
            </a:pPr>
            <a:r>
              <a:rPr lang="ru-RU" sz="2000" dirty="0" smtClean="0"/>
              <a:t>«Боярыня Морозова». В.И. Суриков</a:t>
            </a: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dirty="0" smtClean="0"/>
              <a:t> Высказывания</a:t>
            </a:r>
          </a:p>
          <a:p>
            <a:pPr>
              <a:buNone/>
            </a:pPr>
            <a:r>
              <a:rPr lang="ru-RU" sz="1600" dirty="0" smtClean="0"/>
              <a:t>а) «Жалуем сим именным указом и монаршим и отеческим нашим милосердием всех, находившихся прежде в крестьянстве и в подданстве помещиков… и награждаем древним крестом и молитвою, головами и бородами, вольностью и свободою и вечно казаками, не требуя рекрутских наборов, подушных и прочих денежных податей…»</a:t>
            </a:r>
          </a:p>
          <a:p>
            <a:pPr>
              <a:buNone/>
            </a:pPr>
            <a:r>
              <a:rPr lang="ru-RU" sz="1600" i="1" dirty="0" smtClean="0"/>
              <a:t>                                                                </a:t>
            </a:r>
          </a:p>
          <a:p>
            <a:pPr>
              <a:buNone/>
            </a:pPr>
            <a:r>
              <a:rPr lang="ru-RU" sz="1600" dirty="0" smtClean="0"/>
              <a:t> б) «</a:t>
            </a:r>
            <a:r>
              <a:rPr lang="ru-RU" sz="1600" dirty="0" err="1" smtClean="0"/>
              <a:t>Егда</a:t>
            </a:r>
            <a:r>
              <a:rPr lang="ru-RU" sz="1600" dirty="0" smtClean="0"/>
              <a:t> же </a:t>
            </a:r>
            <a:r>
              <a:rPr lang="ru-RU" sz="1600" dirty="0" err="1" smtClean="0"/>
              <a:t>бысть</a:t>
            </a:r>
            <a:r>
              <a:rPr lang="ru-RU" sz="1600" dirty="0" smtClean="0"/>
              <a:t> патриархом </a:t>
            </a:r>
            <a:r>
              <a:rPr lang="ru-RU" sz="1600" dirty="0" err="1" smtClean="0"/>
              <a:t>злый</a:t>
            </a:r>
            <a:r>
              <a:rPr lang="ru-RU" sz="1600" dirty="0" smtClean="0"/>
              <a:t> вождь, и начат казнить правоверие, повелевая тремя персты креститься и в пост великий в пояс творите метания… Он нас, муча много, и разослал в ссылки всех…»</a:t>
            </a:r>
          </a:p>
          <a:p>
            <a:pPr>
              <a:buNone/>
            </a:pPr>
            <a:r>
              <a:rPr lang="ru-RU" sz="1600" i="1" dirty="0" smtClean="0"/>
              <a:t>                                                     </a:t>
            </a:r>
          </a:p>
          <a:p>
            <a:pPr>
              <a:buNone/>
            </a:pPr>
            <a:r>
              <a:rPr lang="ru-RU" sz="1600" dirty="0" smtClean="0"/>
              <a:t>в) «И видя мы его упростить в его непотребных поступках, объявили ему, что, ежели он впредь следовать нашей воле не будет, то его лишим наследства… И хотя он, сын наш, за такие поступки достоин лишения живота, однако ж, мы, отеческим сердцем о нем соболезнуя, в том преступлении его прощаем и от всякого наказания освобождаем».</a:t>
            </a:r>
          </a:p>
          <a:p>
            <a:pPr>
              <a:buNone/>
            </a:pPr>
            <a:r>
              <a:rPr lang="ru-RU" sz="1600" i="1" dirty="0" smtClean="0"/>
              <a:t>                                </a:t>
            </a:r>
          </a:p>
          <a:p>
            <a:pPr>
              <a:buNone/>
            </a:pPr>
            <a:r>
              <a:rPr lang="ru-RU" sz="1600" dirty="0" smtClean="0"/>
              <a:t>г) «А смерти они достойны и за одну противность, что забунтовали». </a:t>
            </a:r>
          </a:p>
          <a:p>
            <a:pPr>
              <a:buNone/>
            </a:pPr>
            <a:r>
              <a:rPr lang="ru-RU" sz="1600" i="1" dirty="0" smtClean="0"/>
              <a:t>                                                 </a:t>
            </a:r>
            <a:endParaRPr lang="ru-RU" sz="16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106</TotalTime>
  <Words>457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Семь ступеней истории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 ступеней истории</dc:title>
  <dc:creator>Customer</dc:creator>
  <cp:lastModifiedBy>Customer</cp:lastModifiedBy>
  <cp:revision>15</cp:revision>
  <dcterms:created xsi:type="dcterms:W3CDTF">2009-03-26T11:26:39Z</dcterms:created>
  <dcterms:modified xsi:type="dcterms:W3CDTF">2009-04-03T12:25:51Z</dcterms:modified>
</cp:coreProperties>
</file>