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76" r:id="rId4"/>
    <p:sldId id="265" r:id="rId5"/>
    <p:sldId id="258" r:id="rId6"/>
    <p:sldId id="259" r:id="rId7"/>
    <p:sldId id="284" r:id="rId8"/>
    <p:sldId id="286" r:id="rId9"/>
    <p:sldId id="287" r:id="rId10"/>
    <p:sldId id="279" r:id="rId11"/>
    <p:sldId id="261" r:id="rId12"/>
    <p:sldId id="262" r:id="rId13"/>
    <p:sldId id="268" r:id="rId14"/>
    <p:sldId id="271" r:id="rId15"/>
    <p:sldId id="264" r:id="rId16"/>
    <p:sldId id="266" r:id="rId17"/>
    <p:sldId id="280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305800" cy="642934"/>
          </a:xfrm>
        </p:spPr>
        <p:txBody>
          <a:bodyPr/>
          <a:lstStyle/>
          <a:p>
            <a:r>
              <a:rPr lang="ru-RU" dirty="0" smtClean="0"/>
              <a:t>                                     преподаватель Даниленко С.П.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05800" cy="1981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Червячные передачи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621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Червячные колеса нарезают червячными фрезами и в редких случаях резцами, укрепленными на вращающейся оправке.</a:t>
            </a:r>
          </a:p>
          <a:p>
            <a:pPr>
              <a:buNone/>
            </a:pPr>
            <a:r>
              <a:rPr lang="ru-RU" dirty="0" smtClean="0"/>
              <a:t>Червячные колеса изготавливают целыми или сборочные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Нарезание червяков и червячных колес</a:t>
            </a:r>
            <a:endParaRPr lang="ru-RU" sz="36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1" y="3857628"/>
            <a:ext cx="2214577" cy="2143141"/>
          </a:xfrm>
          <a:prstGeom prst="rect">
            <a:avLst/>
          </a:prstGeom>
        </p:spPr>
      </p:pic>
      <p:pic>
        <p:nvPicPr>
          <p:cNvPr id="6" name="Рисунок 5" descr="freza_cher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857628"/>
            <a:ext cx="2714644" cy="24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Основными геометрическими размерами червяка являются делительный диаметр,  т.е диаметр такого цилиндра червяка, на котором толщина витка равна толщине впадины: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1430" y="1071546"/>
            <a:ext cx="1047760" cy="357190"/>
          </a:xfrm>
          <a:prstGeom prst="rect">
            <a:avLst/>
          </a:prstGeom>
          <a:noFill/>
        </p:spPr>
      </p:pic>
      <p:pic>
        <p:nvPicPr>
          <p:cNvPr id="7" name="Содержимое 6" descr="Рисунок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96139"/>
            <a:ext cx="8229600" cy="3827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                </a:t>
            </a:r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Силы в зацеплении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524000"/>
            <a:ext cx="43577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43932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Силы действующие в зацепление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Рисунок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5857916" cy="371477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357298"/>
            <a:ext cx="24288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636"/>
            <a:ext cx="8143932" cy="159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193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/>
              <a:t>Червяк и колесо должны обладать достаточной прочностью и ввиду значительных скоростей скольжения в зацепления образовывать антифрикционную пару с высокими износостойкостью и сопротивляемости заеданию.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червячной пары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4" descr="worm-gear-4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14752"/>
            <a:ext cx="385765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Тепловой расчет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89" y="1524000"/>
            <a:ext cx="739302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07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 червячных передачах с большим тепловыделением  применяют охлаждение масла водой, проходящей через змеевик или циркуляционную систему смазывания со специальным холодильником 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Тепловой расчет</a:t>
            </a: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245586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000" dirty="0" smtClean="0"/>
              <a:t>                                  </a:t>
            </a:r>
            <a:r>
              <a:rPr lang="ru-RU" sz="8000" dirty="0" smtClean="0"/>
              <a:t> </a:t>
            </a:r>
            <a:r>
              <a:rPr lang="en-US" sz="8000" dirty="0" smtClean="0"/>
              <a:t>t</a:t>
            </a:r>
            <a:r>
              <a:rPr lang="ru-RU" sz="5000" dirty="0" smtClean="0"/>
              <a:t>м ≤ </a:t>
            </a:r>
            <a:r>
              <a:rPr lang="en-US" sz="5000" dirty="0" smtClean="0"/>
              <a:t>[t]</a:t>
            </a:r>
            <a:r>
              <a:rPr lang="ru-RU" sz="5000" dirty="0" smtClean="0"/>
              <a:t>м</a:t>
            </a:r>
          </a:p>
          <a:p>
            <a:pPr>
              <a:buNone/>
            </a:pPr>
            <a:r>
              <a:rPr lang="ru-RU" sz="5000" dirty="0" smtClean="0"/>
              <a:t>Где </a:t>
            </a:r>
            <a:r>
              <a:rPr lang="en-US" sz="5000" dirty="0" smtClean="0"/>
              <a:t>tm – </a:t>
            </a:r>
            <a:r>
              <a:rPr lang="ru-RU" sz="5000" dirty="0" smtClean="0"/>
              <a:t>температура масла а корпусе редуктора;  </a:t>
            </a:r>
            <a:r>
              <a:rPr lang="en-US" sz="5000" dirty="0" smtClean="0"/>
              <a:t>[t]</a:t>
            </a:r>
            <a:r>
              <a:rPr lang="ru-RU" sz="5000" dirty="0" smtClean="0"/>
              <a:t>м – допускаемое температура масла в корпусе редуктора (</a:t>
            </a:r>
            <a:r>
              <a:rPr lang="en-US" sz="5000" dirty="0" smtClean="0"/>
              <a:t>t</a:t>
            </a:r>
            <a:r>
              <a:rPr lang="ru-RU" sz="5000" dirty="0" smtClean="0"/>
              <a:t>м = </a:t>
            </a:r>
            <a:r>
              <a:rPr lang="en-US" sz="5000" dirty="0" smtClean="0"/>
              <a:t>60 – 70 C</a:t>
            </a:r>
            <a:r>
              <a:rPr lang="ru-RU" sz="5000" dirty="0" smtClean="0"/>
              <a:t>, в исключительных случаях </a:t>
            </a:r>
            <a:r>
              <a:rPr lang="en-US" sz="5000" dirty="0" smtClean="0"/>
              <a:t>t</a:t>
            </a:r>
            <a:r>
              <a:rPr lang="ru-RU" sz="5000" dirty="0" smtClean="0"/>
              <a:t> м</a:t>
            </a:r>
            <a:r>
              <a:rPr lang="en-US" sz="5000" dirty="0" smtClean="0"/>
              <a:t> = 90</a:t>
            </a:r>
            <a:r>
              <a:rPr lang="ru-RU" sz="5000" dirty="0" smtClean="0"/>
              <a:t> С</a:t>
            </a:r>
            <a:r>
              <a:rPr lang="en-US" sz="5000" dirty="0" smtClean="0"/>
              <a:t> </a:t>
            </a:r>
            <a:r>
              <a:rPr lang="ru-RU" sz="5000" dirty="0" smtClean="0"/>
              <a:t>); </a:t>
            </a:r>
            <a:r>
              <a:rPr lang="en-US" sz="5000" dirty="0" smtClean="0"/>
              <a:t>t</a:t>
            </a:r>
            <a:r>
              <a:rPr lang="ru-RU" sz="5000" dirty="0" smtClean="0"/>
              <a:t>м – определяют из условия теплового баланса 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</a:t>
            </a:r>
          </a:p>
          <a:p>
            <a:pPr>
              <a:buNone/>
            </a:pPr>
            <a:r>
              <a:rPr lang="ru-RU" sz="5000" dirty="0" smtClean="0"/>
              <a:t>В червячной передаче имеют место сравнительно большее потери передаваемой мощности на трение, передача работает с большим тепловыделением.</a:t>
            </a: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Q</a:t>
            </a:r>
            <a:r>
              <a:rPr lang="ru-RU" sz="5000" dirty="0" err="1" smtClean="0"/>
              <a:t>выд</a:t>
            </a:r>
            <a:r>
              <a:rPr lang="ru-RU" sz="5000" dirty="0" smtClean="0"/>
              <a:t> – количество теплоты, выделяемое передачей при непрерывной работе;</a:t>
            </a:r>
          </a:p>
          <a:p>
            <a:pPr>
              <a:buNone/>
            </a:pPr>
            <a:r>
              <a:rPr lang="en-US" sz="5000" dirty="0" smtClean="0"/>
              <a:t>Q</a:t>
            </a:r>
            <a:r>
              <a:rPr lang="ru-RU" sz="5000" dirty="0" err="1" smtClean="0"/>
              <a:t>отв</a:t>
            </a:r>
            <a:r>
              <a:rPr lang="ru-RU" sz="5000" dirty="0" smtClean="0"/>
              <a:t> – количество теплоты, отводимое свободной поверхностью корпуса передачи за тоже время</a:t>
            </a:r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  </a:t>
            </a:r>
            <a:r>
              <a:rPr lang="en-US" sz="5500" dirty="0" smtClean="0"/>
              <a:t>Q</a:t>
            </a:r>
            <a:r>
              <a:rPr lang="ru-RU" sz="5500" dirty="0" err="1" smtClean="0"/>
              <a:t>выд</a:t>
            </a:r>
            <a:r>
              <a:rPr lang="ru-RU" sz="5500" dirty="0" smtClean="0"/>
              <a:t> = </a:t>
            </a:r>
            <a:r>
              <a:rPr lang="en-US" sz="6000" dirty="0" smtClean="0"/>
              <a:t>Q</a:t>
            </a:r>
            <a:r>
              <a:rPr lang="ru-RU" sz="6000" dirty="0" err="1" smtClean="0"/>
              <a:t>отв</a:t>
            </a:r>
            <a:r>
              <a:rPr lang="ru-RU" sz="6000" dirty="0" smtClean="0"/>
              <a:t> </a:t>
            </a:r>
            <a:endParaRPr lang="ru-RU" sz="55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Условие нормального теплового режима: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Причины выхода из строя червячных передач ( в порядке убывания частоты проявления отказов):</a:t>
            </a:r>
          </a:p>
          <a:p>
            <a:r>
              <a:rPr lang="ru-RU" b="1" i="1" dirty="0" smtClean="0"/>
              <a:t>Износ </a:t>
            </a:r>
            <a:r>
              <a:rPr lang="ru-RU" dirty="0" smtClean="0"/>
              <a:t>зубьев колеса ограничивает срок службы большинства передач. Интенсивность износа увеличивается при загрязненном смазочном материале, при неточном монтаже зацепления, при повышенной шероховатости рабочей поверхности червяка, </a:t>
            </a:r>
          </a:p>
          <a:p>
            <a:r>
              <a:rPr lang="ru-RU" b="1" i="1" dirty="0" smtClean="0"/>
              <a:t>Заедание </a:t>
            </a:r>
            <a:r>
              <a:rPr lang="ru-RU" dirty="0" smtClean="0"/>
              <a:t>при твердых материалах колес происходит в ярко выраженной форме со значительными повреждениями поверхностей и последующим быстрым изнашиванием зубьев частицами колеса, приварившимися к червяку. При мягких материалах колес заедание проявляется в менее опасной форме, возникает перенос ("намазывание") материала колеса на рабочую поверхность червяка.</a:t>
            </a:r>
          </a:p>
          <a:p>
            <a:r>
              <a:rPr lang="ru-RU" b="1" i="1" dirty="0" smtClean="0"/>
              <a:t>Усталостное </a:t>
            </a:r>
            <a:r>
              <a:rPr lang="ru-RU" b="1" i="1" dirty="0" err="1" smtClean="0"/>
              <a:t>выкрашивание</a:t>
            </a:r>
            <a:r>
              <a:rPr lang="ru-RU" b="1" i="1" dirty="0" smtClean="0"/>
              <a:t> </a:t>
            </a:r>
            <a:r>
              <a:rPr lang="ru-RU" dirty="0" smtClean="0"/>
              <a:t>наблюдается только на поверхности зубьев колес, изготовленных из материалов, стойких против заедания.</a:t>
            </a:r>
          </a:p>
          <a:p>
            <a:r>
              <a:rPr lang="ru-RU" b="1" i="1" dirty="0" smtClean="0"/>
              <a:t>Пластическая деформация </a:t>
            </a:r>
            <a:r>
              <a:rPr lang="ru-RU" dirty="0" smtClean="0"/>
              <a:t>рабочих поверхностей зубьев колеса возникает при действии больших перегрузок.</a:t>
            </a:r>
          </a:p>
          <a:p>
            <a:r>
              <a:rPr lang="ru-RU" b="1" i="1" dirty="0" smtClean="0"/>
              <a:t>Усталостная поломка зубьев колеса </a:t>
            </a:r>
            <a:r>
              <a:rPr lang="ru-RU" dirty="0" smtClean="0"/>
              <a:t>имеет место после значительного их износа.</a:t>
            </a:r>
          </a:p>
          <a:p>
            <a:r>
              <a:rPr lang="ru-RU" b="1" i="1" dirty="0" smtClean="0"/>
              <a:t>Усталостная поломка витков или тела червяка </a:t>
            </a:r>
            <a:r>
              <a:rPr lang="ru-RU" dirty="0" smtClean="0"/>
              <a:t>и </a:t>
            </a:r>
            <a:r>
              <a:rPr lang="ru-RU" b="1" i="1" dirty="0" smtClean="0"/>
              <a:t>усталостный разрыв венца колеса </a:t>
            </a:r>
            <a:r>
              <a:rPr lang="ru-RU" dirty="0" smtClean="0"/>
              <a:t>по впадине зуба возникают редко.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Критерии работоспособности червячных передач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1. Каковы достоинства и недостатки червячных передач по сравнению с зубчатыми?</a:t>
            </a:r>
          </a:p>
          <a:p>
            <a:r>
              <a:rPr lang="ru-RU" sz="2000" dirty="0" smtClean="0"/>
              <a:t>2. Каковы основные виды разрушения зубьев червячных колес?</a:t>
            </a:r>
          </a:p>
          <a:p>
            <a:r>
              <a:rPr lang="ru-RU" sz="2000" dirty="0" smtClean="0"/>
              <a:t>3. Что вызывает нагрев червячной передачи?</a:t>
            </a:r>
          </a:p>
          <a:p>
            <a:r>
              <a:rPr lang="ru-RU" sz="2000" dirty="0" smtClean="0"/>
              <a:t>4. Из каких материалов изготовляют червяки и зубчатые венцы червячных колес? Какие факторы определяют выбор материала?</a:t>
            </a:r>
          </a:p>
          <a:p>
            <a:r>
              <a:rPr lang="ru-RU" sz="2000" dirty="0" smtClean="0"/>
              <a:t>5. В чем сущность теплового расчета червячных передач? Назовите основные факторы, влияющие на КПД. </a:t>
            </a:r>
          </a:p>
          <a:p>
            <a:r>
              <a:rPr lang="ru-RU" sz="2000" dirty="0" smtClean="0"/>
              <a:t>6. С какой целью проводится </a:t>
            </a:r>
            <a:r>
              <a:rPr lang="ru-RU" sz="2000" dirty="0" err="1" smtClean="0"/>
              <a:t>корригирование</a:t>
            </a:r>
            <a:r>
              <a:rPr lang="ru-RU" sz="2000" dirty="0" smtClean="0"/>
              <a:t> в червячной и зубчатой передачах.</a:t>
            </a:r>
          </a:p>
          <a:p>
            <a:r>
              <a:rPr lang="ru-RU" sz="2000" dirty="0" smtClean="0"/>
              <a:t>7. Можно ли изготовить червяк из чугуна или бронзы.</a:t>
            </a:r>
          </a:p>
          <a:p>
            <a:r>
              <a:rPr lang="ru-RU" sz="2000" dirty="0" smtClean="0"/>
              <a:t>8. Какие преимущества имеет червячная передача по сравнению с фрикционной передачей.</a:t>
            </a:r>
          </a:p>
          <a:p>
            <a:r>
              <a:rPr lang="ru-RU" sz="2000" dirty="0" smtClean="0"/>
              <a:t>9. Как называются параметры </a:t>
            </a:r>
            <a:r>
              <a:rPr lang="en-US" sz="2000" dirty="0" smtClean="0"/>
              <a:t>p,</a:t>
            </a:r>
            <a:r>
              <a:rPr lang="ru-RU" sz="2000" dirty="0" smtClean="0"/>
              <a:t> </a:t>
            </a:r>
            <a:r>
              <a:rPr lang="en-US" sz="2000" dirty="0" smtClean="0"/>
              <a:t>q</a:t>
            </a:r>
            <a:r>
              <a:rPr lang="ru-RU" sz="2000" dirty="0" smtClean="0"/>
              <a:t>, </a:t>
            </a:r>
            <a:r>
              <a:rPr lang="en-US" sz="2000" dirty="0" smtClean="0"/>
              <a:t>y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10. Как производят расчет закрытых червячных передач с машинным приводом?</a:t>
            </a:r>
          </a:p>
          <a:p>
            <a:r>
              <a:rPr lang="ru-RU" sz="2000" dirty="0" smtClean="0"/>
              <a:t>11. Для каких целей производят проверочный расчет червячных передач по напряжениям изгиба .</a:t>
            </a:r>
          </a:p>
          <a:p>
            <a:r>
              <a:rPr lang="ru-RU" sz="2000" dirty="0" smtClean="0"/>
              <a:t>12. Поясните за счет чего осуществляется искусственное охлаждение редуктора.</a:t>
            </a:r>
          </a:p>
          <a:p>
            <a:r>
              <a:rPr lang="ru-RU" sz="2000" dirty="0" smtClean="0"/>
              <a:t>    </a:t>
            </a:r>
          </a:p>
          <a:p>
            <a:pPr marL="342900" indent="-342900">
              <a:buNone/>
            </a:pPr>
            <a:endParaRPr lang="ru-RU" sz="23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Контрольные вопросы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/>
              <a:t>Иметь представление:</a:t>
            </a:r>
          </a:p>
          <a:p>
            <a:r>
              <a:rPr lang="ru-RU" sz="1600" i="1" dirty="0" smtClean="0"/>
              <a:t>Об особенностях червячных передач и применении их в технологическом оборудовании;</a:t>
            </a:r>
          </a:p>
          <a:p>
            <a:r>
              <a:rPr lang="ru-RU" sz="1600" i="1" dirty="0" smtClean="0"/>
              <a:t> о факторах, влияющих на величину КПД червячной передачи;</a:t>
            </a:r>
          </a:p>
          <a:p>
            <a:r>
              <a:rPr lang="ru-RU" sz="1600" i="1" dirty="0" smtClean="0"/>
              <a:t>о материалах червяка и колеса;</a:t>
            </a:r>
          </a:p>
          <a:p>
            <a:r>
              <a:rPr lang="ru-RU" sz="1600" i="1" dirty="0" smtClean="0"/>
              <a:t>о тепловом расчете червячной передачи;</a:t>
            </a:r>
          </a:p>
          <a:p>
            <a:pPr>
              <a:buNone/>
            </a:pPr>
            <a:r>
              <a:rPr lang="ru-RU" sz="1600" i="1" dirty="0" smtClean="0"/>
              <a:t>Знать: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Принцип работы, устройство ,геометрические и кинематические соотношения;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Принципы выхода из строя и критерии работоспособности;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Формулы для расчета сил действующих в зацеплении;</a:t>
            </a:r>
          </a:p>
          <a:p>
            <a:r>
              <a:rPr lang="ru-RU" sz="1600" i="1" dirty="0" smtClean="0"/>
              <a:t>Основы расчета на контактную прочность и изгиб;</a:t>
            </a:r>
          </a:p>
          <a:p>
            <a:pPr>
              <a:buNone/>
            </a:pPr>
            <a:r>
              <a:rPr lang="ru-RU" sz="1600" i="1" dirty="0" smtClean="0"/>
              <a:t>Уметь:</a:t>
            </a:r>
          </a:p>
          <a:p>
            <a:r>
              <a:rPr lang="ru-RU" sz="1600" i="1" dirty="0" smtClean="0"/>
              <a:t>Выполнять проектировочный и проверочный расчет червячной передачи.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        Студент должен: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Общие сведения о червячных передачах.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Классификация червячных передачах.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Достоинства и недостатки червячной передачи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Типы червяков.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Нарезание червяка.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Силы действующие в зацеплении.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Материалы червячной пары.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Тепловой расчет червячной передачи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Критерии работоспособности червячных передач.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Типы червяков.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Достоинства и недостатки червячной передачи.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/>
              <a:t>Контрольные вопросы.</a:t>
            </a:r>
          </a:p>
          <a:p>
            <a:pPr marL="514350" indent="-514350">
              <a:buFont typeface="+mj-lt"/>
              <a:buAutoNum type="arabicPeriod"/>
            </a:pP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None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План: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428604"/>
            <a:ext cx="70009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Червячная передача – механизм для передачи вращения между валами по средствам винта и сопряженного с ним червячного колеса.</a:t>
            </a:r>
          </a:p>
          <a:p>
            <a:r>
              <a:rPr lang="ru-RU" i="1" dirty="0" smtClean="0"/>
              <a:t>1-червяк; 2-червячное колесо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58204" cy="1571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червячных передач</a:t>
            </a:r>
            <a:br>
              <a:rPr lang="ru-RU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-от формы внешний поверхности червяка</a:t>
            </a:r>
            <a:endParaRPr lang="ru-RU" sz="3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215238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2868"/>
            <a:ext cx="8291437" cy="301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>
              <a:lum bright="100000" contrast="4000"/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 зависимости от расположения червяка относительно колеса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7469" y="5016381"/>
          <a:ext cx="8349241" cy="1737360"/>
        </p:xfrm>
        <a:graphic>
          <a:graphicData uri="http://schemas.openxmlformats.org/drawingml/2006/table">
            <a:tbl>
              <a:tblPr/>
              <a:tblGrid>
                <a:gridCol w="8349241"/>
              </a:tblGrid>
              <a:tr h="1341690"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r>
                        <a:rPr lang="ru-RU" b="1" i="1" dirty="0" smtClean="0"/>
                        <a:t>с нижним</a:t>
                      </a:r>
                    </a:p>
                    <a:p>
                      <a:r>
                        <a:rPr lang="ru-RU" b="1" i="1" dirty="0" smtClean="0"/>
                        <a:t>                               </a:t>
                      </a:r>
                    </a:p>
                    <a:p>
                      <a:r>
                        <a:rPr lang="ru-RU" b="1" i="1" dirty="0" smtClean="0"/>
                        <a:t>                                             </a:t>
                      </a:r>
                      <a:r>
                        <a:rPr lang="ru-RU" b="0" i="0" dirty="0" smtClean="0"/>
                        <a:t>б)с </a:t>
                      </a:r>
                      <a:r>
                        <a:rPr lang="ru-RU" b="1" i="1" dirty="0" smtClean="0"/>
                        <a:t>верхним</a:t>
                      </a:r>
                    </a:p>
                    <a:p>
                      <a:r>
                        <a:rPr lang="ru-RU" b="1" i="1" baseline="0" dirty="0" smtClean="0"/>
                        <a:t> </a:t>
                      </a:r>
                    </a:p>
                    <a:p>
                      <a:r>
                        <a:rPr lang="ru-RU" b="1" i="1" baseline="0" dirty="0" smtClean="0"/>
                        <a:t>                                                                                                 </a:t>
                      </a:r>
                      <a:r>
                        <a:rPr lang="ru-RU" b="0" i="0" baseline="0" dirty="0" smtClean="0"/>
                        <a:t>в)</a:t>
                      </a:r>
                      <a:r>
                        <a:rPr lang="ru-RU" b="1" i="1" baseline="0" dirty="0" smtClean="0"/>
                        <a:t> боковым</a:t>
                      </a:r>
                    </a:p>
                    <a:p>
                      <a:r>
                        <a:rPr lang="ru-RU" b="1" i="1" baseline="0" dirty="0" smtClean="0"/>
                        <a:t>                           </a:t>
                      </a:r>
                      <a:endParaRPr lang="ru-RU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Достоинства: </a:t>
            </a:r>
          </a:p>
          <a:p>
            <a:pPr lvl="1"/>
            <a:r>
              <a:rPr lang="ru-RU" dirty="0" smtClean="0"/>
              <a:t>Плавность работы</a:t>
            </a:r>
          </a:p>
          <a:p>
            <a:pPr lvl="1"/>
            <a:r>
              <a:rPr lang="ru-RU" dirty="0" smtClean="0"/>
              <a:t>Бесшумность</a:t>
            </a:r>
          </a:p>
          <a:p>
            <a:pPr lvl="1"/>
            <a:r>
              <a:rPr lang="ru-RU" dirty="0" smtClean="0"/>
              <a:t>Большое передаточное отношение в одной паре</a:t>
            </a:r>
          </a:p>
          <a:p>
            <a:pPr lvl="1"/>
            <a:r>
              <a:rPr lang="ru-RU" dirty="0" smtClean="0"/>
              <a:t>Самоторможение</a:t>
            </a:r>
          </a:p>
          <a:p>
            <a:pPr lvl="1"/>
            <a:r>
              <a:rPr lang="ru-RU" dirty="0" smtClean="0"/>
              <a:t>Повышенная кинематическая точность</a:t>
            </a:r>
          </a:p>
          <a:p>
            <a:r>
              <a:rPr lang="ru-RU" dirty="0" smtClean="0"/>
              <a:t>Недостатки: </a:t>
            </a:r>
          </a:p>
          <a:p>
            <a:pPr lvl="1"/>
            <a:r>
              <a:rPr lang="ru-RU" dirty="0" smtClean="0"/>
              <a:t>Сравнительно низкий КПД(целесообразно применять при мощностях не более 100 кВт)</a:t>
            </a:r>
          </a:p>
          <a:p>
            <a:pPr lvl="1"/>
            <a:r>
              <a:rPr lang="ru-RU" dirty="0" smtClean="0"/>
              <a:t>Большие потери на трение(тепловыделение)</a:t>
            </a:r>
          </a:p>
          <a:p>
            <a:pPr lvl="1"/>
            <a:r>
              <a:rPr lang="ru-RU" dirty="0" smtClean="0"/>
              <a:t>Повышенный износ и склонность к заеданию</a:t>
            </a:r>
          </a:p>
          <a:p>
            <a:pPr lvl="1"/>
            <a:r>
              <a:rPr lang="ru-RU" dirty="0" smtClean="0"/>
              <a:t>Повышенные требования к точности сборки, необходимость регулировки</a:t>
            </a:r>
          </a:p>
          <a:p>
            <a:pPr lvl="1"/>
            <a:r>
              <a:rPr lang="ru-RU" dirty="0" smtClean="0"/>
              <a:t>Необходимость специальных мер по интенсификации </a:t>
            </a:r>
            <a:r>
              <a:rPr lang="ru-RU" dirty="0" err="1" smtClean="0"/>
              <a:t>теплоотвода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Достоинства и недостатки червячных передач </a:t>
            </a: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Типы червяков</a:t>
            </a:r>
            <a:endParaRPr lang="ru-RU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а)архимедов</a:t>
            </a:r>
          </a:p>
          <a:p>
            <a:pPr>
              <a:buNone/>
            </a:pPr>
            <a:r>
              <a:rPr lang="ru-RU" dirty="0" smtClean="0"/>
              <a:t>                       б) </a:t>
            </a:r>
            <a:r>
              <a:rPr lang="ru-RU" dirty="0" err="1" smtClean="0"/>
              <a:t>конволютный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в) </a:t>
            </a:r>
            <a:r>
              <a:rPr lang="ru-RU" dirty="0" err="1" smtClean="0"/>
              <a:t>эвольвентный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3579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s_12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7" y="1524000"/>
            <a:ext cx="571504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Профиль зуба в торцовом сечении очерчен эвольвентой. </a:t>
            </a:r>
            <a:r>
              <a:rPr lang="ru-RU" sz="1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Эвольвентные</a:t>
            </a:r>
            <a:r>
              <a:rPr lang="ru-RU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червяки с высокой твердостью поверхности шлифуют плоской стороной шлифовального круга. Червяки с вогнутым профилем витка шлифуют  торцовой поверхностью вращения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793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Червячные передачи</vt:lpstr>
      <vt:lpstr>         Студент должен:</vt:lpstr>
      <vt:lpstr>План:</vt:lpstr>
      <vt:lpstr>Слайд 4</vt:lpstr>
      <vt:lpstr>Классификация червячных передач -от формы внешний поверхности червяка</vt:lpstr>
      <vt:lpstr>-в зависимости от расположения червяка относительно колеса</vt:lpstr>
      <vt:lpstr>Достоинства и недостатки червячных передач </vt:lpstr>
      <vt:lpstr>Типы червяков</vt:lpstr>
      <vt:lpstr> Профиль зуба в торцовом сечении очерчен эвольвентой. Эвольвентные червяки с высокой твердостью поверхности шлифуют плоской стороной шлифовального круга. Червяки с вогнутым профилем витка шлифуют  торцовой поверхностью вращения </vt:lpstr>
      <vt:lpstr>Нарезание червяков и червячных колес</vt:lpstr>
      <vt:lpstr>Основными геометрическими размерами червяка являются делительный диаметр,  т.е диаметр такого цилиндра червяка, на котором толщина витка равна толщине впадины:  </vt:lpstr>
      <vt:lpstr>                Силы в зацеплении </vt:lpstr>
      <vt:lpstr>Силы действующие в зацепление</vt:lpstr>
      <vt:lpstr>Материалы червячной пары</vt:lpstr>
      <vt:lpstr>Тепловой расчет</vt:lpstr>
      <vt:lpstr>Тепловой расчет </vt:lpstr>
      <vt:lpstr>Условие нормального теплового режима:</vt:lpstr>
      <vt:lpstr>Критерии работоспособности червячных передач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Червяные передачи</dc:title>
  <cp:lastModifiedBy>Admin</cp:lastModifiedBy>
  <cp:revision>55</cp:revision>
  <dcterms:modified xsi:type="dcterms:W3CDTF">2004-09-10T00:52:18Z</dcterms:modified>
</cp:coreProperties>
</file>