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84" r:id="rId20"/>
    <p:sldId id="275" r:id="rId21"/>
    <p:sldId id="285" r:id="rId22"/>
    <p:sldId id="277" r:id="rId23"/>
    <p:sldId id="286" r:id="rId24"/>
    <p:sldId id="278" r:id="rId25"/>
    <p:sldId id="291" r:id="rId26"/>
    <p:sldId id="279" r:id="rId27"/>
    <p:sldId id="280" r:id="rId28"/>
    <p:sldId id="288" r:id="rId29"/>
    <p:sldId id="281" r:id="rId30"/>
    <p:sldId id="289" r:id="rId31"/>
    <p:sldId id="282" r:id="rId32"/>
    <p:sldId id="290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DB5381-2CA9-4FF2-B015-E5FE498639C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1EBBCB-2D03-4A59-995F-3D63F6947C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273630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Мы будущие специалисты, 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мы </a:t>
            </a:r>
            <a:b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будущее России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Классный час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2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98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effectLst/>
                <a:latin typeface="Times New Roman"/>
              </a:rPr>
              <a:t>Предприятия получают доступ к единой базе участников движения «Молодые профессионалы (</a:t>
            </a:r>
            <a:r>
              <a:rPr lang="ru-RU" sz="2400" dirty="0" err="1" smtClean="0">
                <a:effectLst/>
                <a:latin typeface="Times New Roman"/>
              </a:rPr>
              <a:t>WorldSkills</a:t>
            </a:r>
            <a:r>
              <a:rPr lang="ru-RU" sz="2400" dirty="0" smtClean="0">
                <a:effectLst/>
                <a:latin typeface="Times New Roman"/>
              </a:rPr>
              <a:t> </a:t>
            </a:r>
            <a:r>
              <a:rPr lang="ru-RU" sz="2400" dirty="0" err="1" smtClean="0">
                <a:effectLst/>
                <a:latin typeface="Times New Roman"/>
              </a:rPr>
              <a:t>Russia</a:t>
            </a:r>
            <a:r>
              <a:rPr lang="ru-RU" sz="2400" dirty="0" smtClean="0">
                <a:effectLst/>
                <a:latin typeface="Times New Roman"/>
              </a:rPr>
              <a:t>) и выпускников, прошедших процедуру демонстрационного экзамена, и могут осуществить подбор лучших молодых специалистов по востребованным компетенциям, оценив на практике их профессиональные умения и навыки, а также определить образовательные организации для сотрудничества в области подготовки и развития персонала.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993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.	Контрольно - измерительные материалы на основе заданий Финала  Национального чемпионата «Молодые профессионалы» (WSR) по компетенциям, входящим в ТОП - 50 профессий и специальностей, включая все модули. </a:t>
            </a:r>
          </a:p>
          <a:p>
            <a:r>
              <a:rPr lang="ru-RU" sz="2400" dirty="0" smtClean="0"/>
              <a:t>2.	Организация и проведение демонстрационного экзамена сертифицированным экспертом Союза «</a:t>
            </a:r>
            <a:r>
              <a:rPr lang="ru-RU" sz="2400" dirty="0" err="1" smtClean="0"/>
              <a:t>Worldskills</a:t>
            </a:r>
            <a:r>
              <a:rPr lang="ru-RU" sz="2400" dirty="0" smtClean="0"/>
              <a:t> </a:t>
            </a:r>
            <a:r>
              <a:rPr lang="ru-RU" sz="2400" dirty="0" err="1" smtClean="0"/>
              <a:t>Russia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3.	Соответствие площадок проведения требованиям WSR. </a:t>
            </a:r>
          </a:p>
          <a:p>
            <a:r>
              <a:rPr lang="ru-RU" sz="2400" dirty="0" smtClean="0"/>
              <a:t>4.	Использование системы оценивания CIS.</a:t>
            </a:r>
          </a:p>
          <a:p>
            <a:r>
              <a:rPr lang="ru-RU" sz="2400" dirty="0" smtClean="0"/>
              <a:t>5.	Недопустимость оценки выполнений заданий экспертами, представляющими с экзаменуемым одну образовательную организацию.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111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13091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effectLst/>
                <a:latin typeface="Times New Roman"/>
              </a:rPr>
              <a:t>С методикой организации, перечнем компетенций и прочими документами демонстрационного экзамена можно ознакомиться на официальном сайте </a:t>
            </a:r>
            <a:r>
              <a:rPr lang="ru-RU" sz="2800" dirty="0" err="1" smtClean="0">
                <a:effectLst/>
                <a:latin typeface="Times New Roman"/>
              </a:rPr>
              <a:t>Ворлдскиллс</a:t>
            </a:r>
            <a:r>
              <a:rPr lang="ru-RU" sz="2800" dirty="0" smtClean="0">
                <a:effectLst/>
                <a:latin typeface="Times New Roman"/>
              </a:rPr>
              <a:t> Россия (http://worldskills.ru) на котором размещен специальный раздел Демонстрационный экзамен</a:t>
            </a:r>
            <a:endParaRPr lang="ru-RU" sz="280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/>
              </a:rPr>
              <a:t>http://worldskills.ru/chempionaty/demonstracionnyyyekzamen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</a:rPr>
              <a:t>/;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</a:rPr>
              <a:t> 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469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Контрольно-измерительные материалы, оценочные средства:</a:t>
            </a:r>
          </a:p>
          <a:p>
            <a:r>
              <a:rPr lang="ru-RU" sz="2400" dirty="0" smtClean="0"/>
              <a:t>Для проведения демонстрационного экзамена по стандартам WSR используются контрольно-измерительные материалы и инфраструктурные листы, разработанные экспертами WSR на основе конкурсных заданий и критериев оценки Национального чемпионата «Молодые профессионалы» (</a:t>
            </a:r>
            <a:r>
              <a:rPr lang="ru-RU" sz="2400" dirty="0" err="1" smtClean="0"/>
              <a:t>WorldSkills</a:t>
            </a:r>
            <a:r>
              <a:rPr lang="ru-RU" sz="2400" dirty="0" smtClean="0"/>
              <a:t> </a:t>
            </a:r>
            <a:r>
              <a:rPr lang="ru-RU" sz="2400" dirty="0" err="1" smtClean="0"/>
              <a:t>Russia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Задания должны содержать все модули заданий Национального чемпионата и должны сопровождаться схемой начисления баллов, составленной согласно требованиям технического описания, а также подробным описанием критериев оценки выполнения заданий.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124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97713" cy="608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60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0" y="836712"/>
            <a:ext cx="93776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52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Игровая ситуация «Скептик и оптимист»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0196"/>
            <a:ext cx="8540619" cy="496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92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2 игровая ситуация Механик -эрудит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7"/>
            <a:ext cx="9008557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35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1.Когда было изобретено колесо?</a:t>
            </a:r>
          </a:p>
          <a:p>
            <a:r>
              <a:rPr lang="ru-RU" sz="4000" dirty="0" smtClean="0"/>
              <a:t>■в IV веке до нашей эры;</a:t>
            </a:r>
          </a:p>
          <a:p>
            <a:r>
              <a:rPr lang="ru-RU" sz="4000" dirty="0" smtClean="0"/>
              <a:t>■ в IV веке нашей эры;</a:t>
            </a:r>
          </a:p>
          <a:p>
            <a:r>
              <a:rPr lang="ru-RU" sz="4000" dirty="0" smtClean="0"/>
              <a:t>■в ХV веке нашей эры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931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 IV веке до нашей эры;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3" y="2996952"/>
            <a:ext cx="72423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36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11727"/>
            <a:ext cx="8208912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/>
              </a:rPr>
              <a:t>Цели мероприятия</a:t>
            </a:r>
            <a:endParaRPr lang="ru-RU" sz="2400" dirty="0" smtClean="0">
              <a:solidFill>
                <a:srgbClr val="C00000"/>
              </a:solidFill>
              <a:effectLst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Обучающая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-  познакомить обучающихся  с перспективами профессии «механик», и правилами  демонстрационного экзамена 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Развивающая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 – развитие познавательной и творческой активности обучающихся.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</a:rPr>
              <a:t>Воспитательная</a:t>
            </a:r>
            <a:r>
              <a:rPr lang="ru-RU" sz="2400" dirty="0" smtClean="0">
                <a:effectLst/>
                <a:latin typeface="Times New Roman"/>
              </a:rPr>
              <a:t> – формирование у обучающихся сознательного интереса к изучению специальных дисциплин, уважения к труду,   позитивного отношения к жизни.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710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2. </a:t>
            </a:r>
            <a:r>
              <a:rPr lang="ru-RU" sz="3600" dirty="0" smtClean="0">
                <a:solidFill>
                  <a:srgbClr val="C00000"/>
                </a:solidFill>
              </a:rPr>
              <a:t>Раньше этим словом называли комфортабельное средство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передвижения для богатых людей, сегодня называют автомобиль-развалюху.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Что это?</a:t>
            </a:r>
          </a:p>
          <a:p>
            <a:r>
              <a:rPr lang="ru-RU" sz="3600" dirty="0" smtClean="0"/>
              <a:t>■ драндулет;</a:t>
            </a:r>
          </a:p>
          <a:p>
            <a:r>
              <a:rPr lang="ru-RU" sz="3600" dirty="0" smtClean="0"/>
              <a:t>■ колымага;</a:t>
            </a:r>
          </a:p>
          <a:p>
            <a:r>
              <a:rPr lang="ru-RU" sz="3600" dirty="0" smtClean="0"/>
              <a:t>■ розвальни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810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6" y="692696"/>
            <a:ext cx="825665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950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Что означает слово «каучук» в переводе с языка индейцев?</a:t>
            </a:r>
          </a:p>
          <a:p>
            <a:r>
              <a:rPr lang="ru-RU" sz="3600" dirty="0" smtClean="0"/>
              <a:t>- «непромокаемый»;</a:t>
            </a:r>
          </a:p>
          <a:p>
            <a:r>
              <a:rPr lang="ru-RU" sz="3600" dirty="0" smtClean="0"/>
              <a:t>- «дар богов»;</a:t>
            </a:r>
          </a:p>
          <a:p>
            <a:r>
              <a:rPr lang="ru-RU" sz="3600" dirty="0" smtClean="0"/>
              <a:t>- «слезы дерева».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94937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</a:rPr>
              <a:t>«слезы дерева».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7870"/>
            <a:ext cx="7764863" cy="481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76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460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4. Каучук стал известен в Европе после того, как его обнаружил в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Америке Христофор Колумб. Когда это произошло?</a:t>
            </a:r>
          </a:p>
          <a:p>
            <a:r>
              <a:rPr lang="ru-RU" sz="3600" dirty="0" smtClean="0"/>
              <a:t>■ в I веке до нашей эры;</a:t>
            </a:r>
          </a:p>
          <a:p>
            <a:r>
              <a:rPr lang="ru-RU" sz="3600" dirty="0" smtClean="0"/>
              <a:t>■ в </a:t>
            </a:r>
            <a:r>
              <a:rPr lang="ru-RU" sz="3600" dirty="0" err="1" smtClean="0"/>
              <a:t>ХVвеке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■ в XX веке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337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3600" cap="none" dirty="0">
                <a:solidFill>
                  <a:srgbClr val="FF0000"/>
                </a:solidFill>
                <a:ea typeface="+mn-ea"/>
                <a:cs typeface="+mn-cs"/>
              </a:rPr>
              <a:t>■ в </a:t>
            </a:r>
            <a:r>
              <a:rPr lang="ru-RU" sz="3600" cap="none" dirty="0" err="1">
                <a:solidFill>
                  <a:srgbClr val="FF0000"/>
                </a:solidFill>
                <a:ea typeface="+mn-ea"/>
                <a:cs typeface="+mn-cs"/>
              </a:rPr>
              <a:t>ХVвеке</a:t>
            </a:r>
            <a:r>
              <a:rPr lang="ru-RU" sz="3600" cap="none" dirty="0">
                <a:solidFill>
                  <a:srgbClr val="FF0000"/>
                </a:solidFill>
                <a:ea typeface="+mn-ea"/>
                <a:cs typeface="+mn-cs"/>
              </a:rPr>
              <a:t>;</a:t>
            </a:r>
            <a:r>
              <a:rPr lang="ru-RU" sz="36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4" y="1124744"/>
            <a:ext cx="8438824" cy="53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2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00" y="47667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Что первым делом изобрёл человек, заставив служить себе пар?</a:t>
            </a:r>
          </a:p>
          <a:p>
            <a:r>
              <a:rPr lang="ru-RU" sz="3600" dirty="0" smtClean="0"/>
              <a:t>■ пушку, в которой пар выталкивает ядро;</a:t>
            </a:r>
          </a:p>
          <a:p>
            <a:r>
              <a:rPr lang="ru-RU" sz="3600" dirty="0" smtClean="0"/>
              <a:t>■ котел для </a:t>
            </a:r>
            <a:r>
              <a:rPr lang="ru-RU" sz="3600" dirty="0" err="1" smtClean="0"/>
              <a:t>разваривания</a:t>
            </a:r>
            <a:r>
              <a:rPr lang="ru-RU" sz="3600" dirty="0" smtClean="0"/>
              <a:t> костей (скороварку);</a:t>
            </a:r>
          </a:p>
          <a:p>
            <a:r>
              <a:rPr lang="ru-RU" sz="3600" dirty="0" smtClean="0"/>
              <a:t>■ паровой двигатель.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83829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Какое название носит процесс превращения каучука в резину?</a:t>
            </a:r>
          </a:p>
          <a:p>
            <a:r>
              <a:rPr lang="ru-RU" sz="3600" dirty="0" smtClean="0"/>
              <a:t>■ электрификация;</a:t>
            </a:r>
          </a:p>
          <a:p>
            <a:r>
              <a:rPr lang="ru-RU" sz="3600" dirty="0" smtClean="0"/>
              <a:t>■ вулканизация;</a:t>
            </a:r>
          </a:p>
          <a:p>
            <a:r>
              <a:rPr lang="ru-RU" sz="3600" dirty="0" smtClean="0"/>
              <a:t>■ </a:t>
            </a:r>
            <a:r>
              <a:rPr lang="ru-RU" sz="3600" dirty="0" err="1" smtClean="0"/>
              <a:t>гидролизация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1280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78"/>
            <a:ext cx="874846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98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Вы совершаете прогулку: 3 км к востоку, 2 км к северу, 3 км к западу. На каком расстоянии от исходной точки вы окажетесь?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5018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5328"/>
            <a:ext cx="8225699" cy="6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68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1973"/>
            <a:ext cx="8784976" cy="48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33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Механик! </a:t>
            </a:r>
            <a:r>
              <a:rPr lang="ru-RU" sz="3200" dirty="0" smtClean="0">
                <a:solidFill>
                  <a:srgbClr val="002060"/>
                </a:solidFill>
              </a:rPr>
              <a:t>С тобой не страшны катаклизмы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Для сложных любых механизмов!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Причину ты выявишь точно,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Починишь успешно и срочно!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Всегда ты готов все отладить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Любую работу наладить!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Работа твоя хоть сложна, но прекрасна,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Тебе механизмы любые подвластны,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Легко ты способен поломку исправить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 снова машину работать заставить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8901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385"/>
            <a:ext cx="8352928" cy="612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18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8641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ВСЕМ СПАСИБО</a:t>
            </a:r>
            <a:endParaRPr lang="ru-RU" sz="6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2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ДЕМОНСТРАЦИОННЫЙ ЭКЗАМЕН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2456"/>
            <a:ext cx="7434528" cy="48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3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634"/>
            <a:ext cx="8616957" cy="646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6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Демонстрационный экзамен по стандартам </a:t>
            </a: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Ворлдскиллс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/>
              </a:rPr>
              <a:t>это форма государственной итоговой аттестации выпускников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/>
              </a:rPr>
              <a:t>которая предусматривает:</a:t>
            </a:r>
            <a:endParaRPr lang="ru-RU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Times New Roman"/>
              </a:rPr>
              <a:t>моделирование реальных производственных условий для демонстрации выпускниками профессиональных умений и навыков;</a:t>
            </a:r>
            <a:endParaRPr lang="ru-RU" dirty="0">
              <a:solidFill>
                <a:srgbClr val="C00000"/>
              </a:solidFill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Times New Roman"/>
              </a:rPr>
              <a:t>независимую экспертную оценку выполнения заданий демонстрационного экзамена, в том числе экспертами из числа представителей предприятий;</a:t>
            </a:r>
            <a:endParaRPr lang="ru-RU" dirty="0">
              <a:solidFill>
                <a:srgbClr val="C00000"/>
              </a:solidFill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Times New Roman"/>
              </a:rPr>
              <a:t>определение уровня знаний, умений и навыков выпускников в соответствии с международными требованиями.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23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759586"/>
            <a:ext cx="8424936" cy="248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solidFill>
                  <a:srgbClr val="C00000"/>
                </a:solidFill>
                <a:effectLst/>
                <a:latin typeface="Times New Roman"/>
              </a:rPr>
              <a:t>Выпускники, прошедшие аттестационные испытания в формате демонстрационного экзамена получают возможность:</a:t>
            </a:r>
            <a:endParaRPr lang="ru-RU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37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664" y="453400"/>
            <a:ext cx="921135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0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1344"/>
            <a:ext cx="8676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/>
              <a:t>одновременно с получением диплома о среднем профессиональном образовании получить документ, подтверждающий уровень профессиональных компетенций в соответствии со стандартами </a:t>
            </a:r>
            <a:r>
              <a:rPr lang="ru-RU" sz="2800" dirty="0" err="1">
                <a:solidFill>
                  <a:srgbClr val="C00000"/>
                </a:solidFill>
              </a:rPr>
              <a:t>Ворлдскиллс</a:t>
            </a:r>
            <a:r>
              <a:rPr lang="ru-RU" sz="2800" dirty="0">
                <a:solidFill>
                  <a:srgbClr val="C00000"/>
                </a:solidFill>
              </a:rPr>
              <a:t> Россия – Паспорт компетенций (</a:t>
            </a:r>
            <a:r>
              <a:rPr lang="ru-RU" sz="2800" dirty="0" err="1">
                <a:solidFill>
                  <a:srgbClr val="C00000"/>
                </a:solidFill>
              </a:rPr>
              <a:t>Skills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Passport</a:t>
            </a:r>
            <a:r>
              <a:rPr lang="ru-RU" sz="2800" dirty="0">
                <a:solidFill>
                  <a:srgbClr val="C00000"/>
                </a:solidFill>
              </a:rPr>
              <a:t>). 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 algn="just"/>
            <a:r>
              <a:rPr lang="ru-RU" sz="2800" dirty="0" smtClean="0"/>
              <a:t>Все </a:t>
            </a:r>
            <a:r>
              <a:rPr lang="ru-RU" sz="2800" dirty="0"/>
              <a:t>выпускники, прошедшие демонстрационный экзамен и получившие Паспорт компетенций вносятся в базу данных молодых профессионалов, доступ к которому предоставляется всем ведущим предприятиям-работодателям, признавшим формат демонстрационного экзамена, для осуществления поиска и подбора персонала.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7626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638</Words>
  <Application>Microsoft Office PowerPoint</Application>
  <PresentationFormat>Экран (4:3)</PresentationFormat>
  <Paragraphs>70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Мы будущие специалисты,  мы  будущее России</vt:lpstr>
      <vt:lpstr>Презентация PowerPoint</vt:lpstr>
      <vt:lpstr>Презентация PowerPoint</vt:lpstr>
      <vt:lpstr>ДЕМОНСТРАЦИОННЫЙ ЭКЗАМЕН</vt:lpstr>
      <vt:lpstr>Презентация PowerPoint</vt:lpstr>
      <vt:lpstr>Демонстрационный экзамен по стандартам Ворлдскиллс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ситуация «Скептик и оптимист»</vt:lpstr>
      <vt:lpstr>2 игровая ситуация Механик -эрудит</vt:lpstr>
      <vt:lpstr>Презентация PowerPoint</vt:lpstr>
      <vt:lpstr>в IV веке до нашей эры;</vt:lpstr>
      <vt:lpstr>Презентация PowerPoint</vt:lpstr>
      <vt:lpstr>Презентация PowerPoint</vt:lpstr>
      <vt:lpstr>Презентация PowerPoint</vt:lpstr>
      <vt:lpstr>«слезы дерева».</vt:lpstr>
      <vt:lpstr>Презентация PowerPoint</vt:lpstr>
      <vt:lpstr>■ в ХVвеке;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будущие специалисты,  мы  будущее России</dc:title>
  <dc:creator>Irina</dc:creator>
  <cp:lastModifiedBy>Irina</cp:lastModifiedBy>
  <cp:revision>10</cp:revision>
  <dcterms:created xsi:type="dcterms:W3CDTF">2019-02-24T18:26:36Z</dcterms:created>
  <dcterms:modified xsi:type="dcterms:W3CDTF">2019-02-26T06:36:38Z</dcterms:modified>
</cp:coreProperties>
</file>