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0B689-2BF0-426C-A27D-6F26645C4454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9AB9C-82CA-4EA5-A1DD-B05C8BABB7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0B689-2BF0-426C-A27D-6F26645C4454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9AB9C-82CA-4EA5-A1DD-B05C8BABB7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0B689-2BF0-426C-A27D-6F26645C4454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9AB9C-82CA-4EA5-A1DD-B05C8BABB7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0B689-2BF0-426C-A27D-6F26645C4454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9AB9C-82CA-4EA5-A1DD-B05C8BABB7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0B689-2BF0-426C-A27D-6F26645C4454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9AB9C-82CA-4EA5-A1DD-B05C8BABB7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0B689-2BF0-426C-A27D-6F26645C4454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9AB9C-82CA-4EA5-A1DD-B05C8BABB7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0B689-2BF0-426C-A27D-6F26645C4454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9AB9C-82CA-4EA5-A1DD-B05C8BABB7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0B689-2BF0-426C-A27D-6F26645C4454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9AB9C-82CA-4EA5-A1DD-B05C8BABB7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0B689-2BF0-426C-A27D-6F26645C4454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9AB9C-82CA-4EA5-A1DD-B05C8BABB7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0B689-2BF0-426C-A27D-6F26645C4454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9AB9C-82CA-4EA5-A1DD-B05C8BABB7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0B689-2BF0-426C-A27D-6F26645C4454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9AB9C-82CA-4EA5-A1DD-B05C8BABB7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0B689-2BF0-426C-A27D-6F26645C4454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9AB9C-82CA-4EA5-A1DD-B05C8BABB72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ТЕРМИТНАЯ И ПРОПАНО-КИСЛОРОДНАЯ СВАРКА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4. Выбор </a:t>
            </a:r>
            <a:r>
              <a:rPr lang="ru-RU" dirty="0"/>
              <a:t>термитного патрона</a:t>
            </a:r>
          </a:p>
        </p:txBody>
      </p:sp>
      <p:pic>
        <p:nvPicPr>
          <p:cNvPr id="4098" name="Picture 2" descr="C:\Users\Алена\Documents\Практическая работа\elektromontazh-050_000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2143116"/>
            <a:ext cx="4410128" cy="2386815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286380" y="1428737"/>
            <a:ext cx="364333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Определить суммарное сечение свариваемых жил (/) по сечению каждой жилы Выбрать термитный патрон (//) в зависимости от суммарного сечения жил в скрутке, пользуясь таблицей, приведенной в конце карты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5. Надевание </a:t>
            </a:r>
            <a:r>
              <a:rPr lang="ru-RU" dirty="0"/>
              <a:t>термитного патрона</a:t>
            </a:r>
          </a:p>
        </p:txBody>
      </p:sp>
      <p:pic>
        <p:nvPicPr>
          <p:cNvPr id="5122" name="Picture 2" descr="C:\Users\Алена\Documents\Практическая работа\elektromontazh-052_000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5" y="2000240"/>
            <a:ext cx="3429023" cy="2720191"/>
          </a:xfrm>
          <a:prstGeom prst="rect">
            <a:avLst/>
          </a:prstGeom>
          <a:noFill/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214811" y="1571612"/>
          <a:ext cx="4572032" cy="4754880"/>
        </p:xfrm>
        <a:graphic>
          <a:graphicData uri="http://schemas.openxmlformats.org/drawingml/2006/table">
            <a:tbl>
              <a:tblPr/>
              <a:tblGrid>
                <a:gridCol w="4572032"/>
              </a:tblGrid>
              <a:tr h="3571900">
                <a:tc>
                  <a:txBody>
                    <a:bodyPr/>
                    <a:lstStyle/>
                    <a:p>
                      <a:pPr algn="l"/>
                      <a:r>
                        <a:rPr lang="ru-RU" sz="2400" dirty="0"/>
                        <a:t/>
                      </a:r>
                      <a:br>
                        <a:rPr lang="ru-RU" sz="2400" dirty="0"/>
                      </a:br>
                      <a:r>
                        <a:rPr lang="ru-RU" sz="2400" dirty="0"/>
                        <a:t>Придать скрутке вертикальное или слегка наклонное положение Надеть термитный патрон так, чтобы концы проводов располагались заподлицо с верхним краем </a:t>
                      </a:r>
                      <a:r>
                        <a:rPr lang="ru-RU" sz="2400" dirty="0" smtClean="0"/>
                        <a:t>кокиля. </a:t>
                      </a:r>
                      <a:r>
                        <a:rPr lang="ru-RU" sz="2400" dirty="0"/>
                        <a:t>Если патрон сидит на проводах неплотно, несколько ослабить скрутку. Перед установкой надо убедиться, что внутренняя часть кокиля смазана мелом или покрыта кокильной краской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6. Установка </a:t>
            </a:r>
            <a:r>
              <a:rPr lang="ru-RU" dirty="0"/>
              <a:t>экрана</a:t>
            </a:r>
          </a:p>
        </p:txBody>
      </p:sp>
      <p:pic>
        <p:nvPicPr>
          <p:cNvPr id="24578" name="Picture 2" descr="C:\Users\Алена\Documents\Практическая работа\elektromontazh-054_0003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01" y="1571613"/>
            <a:ext cx="3786213" cy="235745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000628" y="1285860"/>
            <a:ext cx="385765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Изоляцию свариваемых проводов, концы соседних (не свариваемых в данный момент) проводов, а также корпус коробки (особенно, если он из пластмассы или выложен изнутри сгораемым материалом) закрыть от действия высокой температуры (при сгорании и остывании патрона) экраном из асбестовой ткани или картона толщиной от 2 до 4 мм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7. Поджигание </a:t>
            </a:r>
            <a:r>
              <a:rPr lang="ru-RU" dirty="0"/>
              <a:t>термитного патрона</a:t>
            </a:r>
          </a:p>
        </p:txBody>
      </p:sp>
      <p:pic>
        <p:nvPicPr>
          <p:cNvPr id="25602" name="Picture 2" descr="C:\Users\Алена\Documents\Практическая работа\elektromontazh-056_0003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57225" y="1643050"/>
            <a:ext cx="4143403" cy="3239306"/>
          </a:xfrm>
          <a:prstGeom prst="rect">
            <a:avLst/>
          </a:prstGeom>
          <a:noFill/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572132" y="1571612"/>
          <a:ext cx="3333750" cy="3840480"/>
        </p:xfrm>
        <a:graphic>
          <a:graphicData uri="http://schemas.openxmlformats.org/drawingml/2006/table">
            <a:tbl>
              <a:tblPr/>
              <a:tblGrid>
                <a:gridCol w="3333750"/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ru-RU" dirty="0"/>
                        <a:t/>
                      </a:r>
                      <a:br>
                        <a:rPr lang="ru-RU" dirty="0"/>
                      </a:br>
                      <a:r>
                        <a:rPr lang="ru-RU" dirty="0"/>
                        <a:t>Надеть рукавицы, кожаные ботинки, головной убор, очки со стеклами ТИС-1 или синими Закрепить термитную спичку в держателе или зажать в плоскогубцах</a:t>
                      </a:r>
                      <a:br>
                        <a:rPr lang="ru-RU" dirty="0"/>
                      </a:br>
                      <a:r>
                        <a:rPr lang="ru-RU" dirty="0"/>
                        <a:t>Смазать торцы свариваемых жил флюсом ВАМИ, разведенным до консистенции густой сметаны</a:t>
                      </a:r>
                      <a:br>
                        <a:rPr lang="ru-RU" dirty="0"/>
                      </a:br>
                      <a:r>
                        <a:rPr lang="ru-RU" dirty="0"/>
                        <a:t>Зажечь спичку и поджечь термитный патрон со стороны этикетки или маркировки краской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8. Перемешивание </a:t>
            </a:r>
            <a:r>
              <a:rPr lang="ru-RU" dirty="0"/>
              <a:t>плавки</a:t>
            </a:r>
          </a:p>
        </p:txBody>
      </p:sp>
      <p:pic>
        <p:nvPicPr>
          <p:cNvPr id="26626" name="Picture 2" descr="C:\Users\Алена\Documents\Практическая работа\elektromontazh-058_0003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01" y="1500175"/>
            <a:ext cx="3214710" cy="2714643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857620" y="1720840"/>
            <a:ext cx="471490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Не трогать и не поправлять патрон во время горения. Не допускать попадания на него влаги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>Дождаться полного сгорания термитной массы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>Перемешать плавку стальной проволочной мешалкой, не погружая ее глубоко в расплавленный алюминий. Перемешиванием разрушается пленка окиси алюминия и создаются благоприятные условия для всплытия шлаков на поверхность плавки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9. Обработка </a:t>
            </a:r>
            <a:r>
              <a:rPr lang="ru-RU" dirty="0"/>
              <a:t>места сварки</a:t>
            </a:r>
          </a:p>
        </p:txBody>
      </p:sp>
      <p:pic>
        <p:nvPicPr>
          <p:cNvPr id="27650" name="Picture 2" descr="C:\Users\Алена\Documents\Практическая работа\elektromontazh-060_000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28662" y="2000240"/>
            <a:ext cx="2686050" cy="2062167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643306" y="1859340"/>
            <a:ext cx="507209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После полного затвердевания металла удалить пассатижами сгоревшую термитную массу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>Снять кокиль с помощью </a:t>
            </a:r>
            <a:r>
              <a:rPr lang="ru-RU" sz="2000" dirty="0" smtClean="0"/>
              <a:t>отвертки. </a:t>
            </a:r>
            <a:r>
              <a:rPr lang="ru-RU" sz="2000" dirty="0"/>
              <a:t>Зачистить место сварки от шлака и остатков флюса (если он применялся) стальной щеткой из </a:t>
            </a:r>
            <a:r>
              <a:rPr lang="ru-RU" sz="2000" dirty="0" smtClean="0"/>
              <a:t>кардоленты.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>Проверить качество </a:t>
            </a:r>
            <a:r>
              <a:rPr lang="ru-RU" sz="2000" dirty="0" smtClean="0"/>
              <a:t>сварки. </a:t>
            </a:r>
            <a:r>
              <a:rPr lang="ru-RU" sz="2000" dirty="0"/>
              <a:t>Протереть место сварки тканью, смоченной бензином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>Покрыть место соединения влагостойким лаком и изолировать </a:t>
            </a:r>
            <a:r>
              <a:rPr lang="ru-RU" sz="2000" dirty="0" smtClean="0"/>
              <a:t>его. Учитывая повышенную опасность термитной сварки, ее следует применять в основном при отсутствии электроэнергии, например в полевых условиях.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ГАЗОВАЯ СВАРКА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Газовая сварка алюминиевых проводов выполняется в пламени различных горючих газов — ацетилена, бензокислородной смеси, </a:t>
            </a:r>
            <a:r>
              <a:rPr lang="ru-RU" dirty="0" err="1"/>
              <a:t>пропан-бутана</a:t>
            </a:r>
            <a:r>
              <a:rPr lang="ru-RU" dirty="0"/>
              <a:t>. Чаще всего используют смеси </a:t>
            </a:r>
            <a:r>
              <a:rPr lang="ru-RU" dirty="0" err="1"/>
              <a:t>пропан-бутана</a:t>
            </a:r>
            <a:r>
              <a:rPr lang="ru-RU" dirty="0"/>
              <a:t>, обладающие способностью сжижаться при небольших давлениях. Небольшое внутреннее давление и малый объем сжиженной смеси пропана и бутана позволяют хранить их, перевозить в малогабаритных тонкостенных баллонах.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Для </a:t>
            </a:r>
            <a:r>
              <a:rPr lang="ru-RU" dirty="0" err="1"/>
              <a:t>пропан-воздушной</a:t>
            </a:r>
            <a:r>
              <a:rPr lang="ru-RU" dirty="0"/>
              <a:t> и </a:t>
            </a:r>
            <a:r>
              <a:rPr lang="ru-RU" dirty="0" err="1"/>
              <a:t>пропан-кислородной</a:t>
            </a:r>
            <a:r>
              <a:rPr lang="ru-RU" dirty="0"/>
              <a:t> сварки, а также для </a:t>
            </a:r>
            <a:r>
              <a:rPr lang="ru-RU" dirty="0" err="1"/>
              <a:t>пропан-воздушной</a:t>
            </a:r>
            <a:r>
              <a:rPr lang="ru-RU" dirty="0"/>
              <a:t> пайки выпускают специальную оснастку в виде наборов НСП, в состав которых входят баллоны, контейнеры с набором приспособлений для сварки, </a:t>
            </a:r>
            <a:r>
              <a:rPr lang="ru-RU" dirty="0" err="1"/>
              <a:t>газовоздушные</a:t>
            </a:r>
            <a:r>
              <a:rPr lang="ru-RU" dirty="0"/>
              <a:t> горелки ГПВМ со стабилизацией пламени и др. Сварку газовой горелкой выполняют в два приема; сплавляют концы многопроволочных жил в монолитный стержень и сваривают между собой монолитные жилы. При </a:t>
            </a:r>
            <a:r>
              <a:rPr lang="ru-RU" dirty="0" err="1"/>
              <a:t>оконцевании</a:t>
            </a:r>
            <a:r>
              <a:rPr lang="ru-RU" dirty="0"/>
              <a:t> расплавляют верхнюю часть гильзы наконечника совместно с торцом алюминиевой жилы.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Для сварки скруток алюминиевых проводов сечением до 10 мм</a:t>
            </a:r>
            <a:r>
              <a:rPr lang="ru-RU" baseline="30000" dirty="0"/>
              <a:t>2</a:t>
            </a:r>
            <a:r>
              <a:rPr lang="ru-RU" dirty="0"/>
              <a:t> в коробках при монтаже электропроводок применяют </a:t>
            </a:r>
            <a:r>
              <a:rPr lang="ru-RU" dirty="0" err="1"/>
              <a:t>пропан-бутановую</a:t>
            </a:r>
            <a:r>
              <a:rPr lang="ru-RU" dirty="0"/>
              <a:t> горелку, которая с использованием флюса ВАМИ создает надежное высококачественное соединение. Этот способ соединения более экономичный и производительный по сравнению с другими способами. Продолжение сварки от 10 до 50 с в зависимости от числа проводов и их сечения.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При выполнении работ с </a:t>
            </a:r>
            <a:r>
              <a:rPr lang="ru-RU" dirty="0" err="1"/>
              <a:t>пропан-бутаном</a:t>
            </a:r>
            <a:r>
              <a:rPr lang="ru-RU" dirty="0"/>
              <a:t> правила техники безопасности должны соблюдаться с особой тщательностью. Газ пропан-бутан находится в баллонах под давлением и при неисправностях в их арматуре или шланге в воздухе образуется взрывчатая смесь.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Пропан-бутан обладает резким неприятным запахом, вызывающим раздражение и воспаление слизистой оболочки носоглотки и глаз, а также головную боль. Поэтому работающий с </a:t>
            </a:r>
            <a:r>
              <a:rPr lang="ru-RU" dirty="0" err="1"/>
              <a:t>пропан-бутаном</a:t>
            </a:r>
            <a:r>
              <a:rPr lang="ru-RU" dirty="0"/>
              <a:t> должен хорошо знать меры защиты от вредного воздействия газа на человеческий организм: не находиться в загазованных помещениях, работать с </a:t>
            </a:r>
            <a:r>
              <a:rPr lang="ru-RU" dirty="0" err="1"/>
              <a:t>пропан-бутановой</a:t>
            </a:r>
            <a:r>
              <a:rPr lang="ru-RU" dirty="0"/>
              <a:t> горелкой при включенной вентиляции, в кабельных тоннелях и колодцах работать в присутствии наблюдающего лица и т. п.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Сжиженный пропан-бутан, попадая на кожу человека, вызывает обмораживание. Поэтому его необходимо быстро смыть водой.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В настоящее время рекомендуется применять пропан- воздушную, </a:t>
            </a:r>
            <a:r>
              <a:rPr lang="ru-RU" dirty="0" err="1"/>
              <a:t>пропан-кислородную</a:t>
            </a:r>
            <a:r>
              <a:rPr lang="ru-RU" dirty="0"/>
              <a:t>, аргонно-дуговую сварки и </a:t>
            </a:r>
            <a:r>
              <a:rPr lang="ru-RU" dirty="0" smtClean="0"/>
              <a:t>др.</a:t>
            </a:r>
          </a:p>
          <a:p>
            <a:r>
              <a:rPr lang="ru-RU" dirty="0" err="1" smtClean="0"/>
              <a:t>Оконцевание</a:t>
            </a:r>
            <a:r>
              <a:rPr lang="ru-RU" dirty="0" smtClean="0"/>
              <a:t>, соединение и ответвление медных жил кабелей и проводов электросваркой, термитной или газовой сваркой не выполняют.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400" dirty="0"/>
              <a:t>Термитную сварку применяют: для </a:t>
            </a:r>
            <a:r>
              <a:rPr lang="ru-RU" sz="2400" dirty="0" err="1"/>
              <a:t>оконцевания</a:t>
            </a:r>
            <a:r>
              <a:rPr lang="ru-RU" sz="2400" dirty="0"/>
              <a:t> алюминиевых жил (сечением 50—240 мм</a:t>
            </a:r>
            <a:r>
              <a:rPr lang="ru-RU" sz="2400" baseline="30000" dirty="0"/>
              <a:t>2</a:t>
            </a:r>
            <a:r>
              <a:rPr lang="ru-RU" sz="2400" dirty="0"/>
              <a:t>) проводов напряжением до 2 кВ и кабелей до 35 кВ наконечниками ЛАТ и жил (сечением 300—800 мм</a:t>
            </a:r>
            <a:r>
              <a:rPr lang="ru-RU" sz="2400" baseline="30000" dirty="0"/>
              <a:t>2</a:t>
            </a:r>
            <a:r>
              <a:rPr lang="ru-RU" sz="2400" dirty="0"/>
              <a:t>) проводов напряжением до 2 кВ и кабелей до 10 кВ наконечниками ЛАС; для соединения и ответвления жил (суммарным сечением 240 мм</a:t>
            </a:r>
            <a:r>
              <a:rPr lang="ru-RU" sz="2400" baseline="30000" dirty="0"/>
              <a:t>2</a:t>
            </a:r>
            <a:r>
              <a:rPr lang="ru-RU" sz="2400" dirty="0"/>
              <a:t>) сплавлением по торцам в общий монолитный стержень проводов напряжением до 2 кВ и кабелей до 1 кВ и соединения жил (сечением 16—800 мм</a:t>
            </a:r>
            <a:r>
              <a:rPr lang="ru-RU" sz="2400" baseline="30000" dirty="0"/>
              <a:t>2</a:t>
            </a:r>
            <a:r>
              <a:rPr lang="ru-RU" sz="2400" dirty="0"/>
              <a:t>) встык проводов напряжением до 2 кВ и кабелей до 35 кВ. Допускается выполнять ответвление жил сечением 2,5—10 мм</a:t>
            </a:r>
            <a:r>
              <a:rPr lang="ru-RU" sz="2400" baseline="30000" dirty="0"/>
              <a:t>2</a:t>
            </a:r>
            <a:r>
              <a:rPr lang="ru-RU" sz="2400" dirty="0"/>
              <a:t>(суммарным сечением до 32 мм</a:t>
            </a:r>
            <a:r>
              <a:rPr lang="ru-RU" sz="2400" baseline="30000" dirty="0"/>
              <a:t>2</a:t>
            </a:r>
            <a:r>
              <a:rPr lang="ru-RU" sz="2400" dirty="0"/>
              <a:t>) проводов напряжением до 2 кВ и кабелей до 1 кВ с помощью термитных патронов АТО.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Соединения стальных заземляющих проводников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Стальные проводники сетей заземления сваривают в основном электродуговой сваркой. </a:t>
            </a:r>
            <a:r>
              <a:rPr lang="ru-RU" sz="2400" dirty="0" err="1" smtClean="0"/>
              <a:t>Термитно</a:t>
            </a:r>
            <a:r>
              <a:rPr lang="ru-RU" sz="2400" dirty="0" smtClean="0"/>
              <a:t>- тигельную сварку применяют в полевых условиях, используя обычный алюминиевый термит в виде порошкообразной смеси стальной окалины (79% по массе) и алюминиевого порошка (21%). Для сварки используют корковые песчано-смоляные или оболочковые формы, которые изготовляют из кварцевого песка и пулвербакелита. Формы запекают на специальной установке.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	Для сварки полос и стержней заземления применяют девять типоразмеров форм. Термитную порошковую смесь перед сваркой засыпают в форму, установленную на место соединения, и проверяют ее заполнение. Далее специальной спичкой воспламеняют термит</a:t>
            </a:r>
            <a:r>
              <a:rPr lang="ru-RU" sz="2400" dirty="0" smtClean="0"/>
              <a:t>.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 Термитную сварку производят в специальной одежде, рукавицах, защитных очках и в помещении, оборудованном необходимыми противопожарными средствами. Особую опасность представляют термитные патроны, на которые во время неправильного хранения или сварки попала вода (при горении они могут взорваться). К тяжелым ожогам может привести неправильное обращение с термитными спичками, температура горения которых около 1000° С, остывающими осколками термитных патронов, особенно во время их горения, когда температура достигает более 2000° С.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Термитная сварка обеспечивает высокое качество электрического контакта. Ее осуществляют с помощью термитного патрона, который состоит из муфеля (термитной массы) и стальной цилиндрической формочки-кокиля. После сгорания термитной массы внутри кокиля устанавливается температура, позволяющая успешно производить сварку алюминия. Эта температура сохраняется в течение нужного времени.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При соединении и </a:t>
            </a:r>
            <a:r>
              <a:rPr lang="ru-RU" dirty="0" err="1"/>
              <a:t>оконцевании</a:t>
            </a:r>
            <a:r>
              <a:rPr lang="ru-RU" dirty="0"/>
              <a:t> концы жил вводят в кокиль термитного </a:t>
            </a:r>
            <a:r>
              <a:rPr lang="ru-RU" dirty="0" smtClean="0"/>
              <a:t>патрона</a:t>
            </a:r>
            <a:r>
              <a:rPr lang="ru-RU" dirty="0"/>
              <a:t>. После их расплавления добавляют присадочный материал из алюминиевого прутка через </a:t>
            </a:r>
            <a:r>
              <a:rPr lang="ru-RU" dirty="0" err="1"/>
              <a:t>литниковое</a:t>
            </a:r>
            <a:r>
              <a:rPr lang="ru-RU" dirty="0"/>
              <a:t> отверстие или отверстие в верхней части муфеля (в зависимости от типа термитного патрона), что компенсирует усадку металла в кокиле после охлаждения.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2800" dirty="0"/>
          </a:p>
        </p:txBody>
      </p:sp>
      <p:pic>
        <p:nvPicPr>
          <p:cNvPr id="4" name="Содержимое 3" descr="elektromontazh-040_000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1538" y="1643050"/>
            <a:ext cx="2438400" cy="3619500"/>
          </a:xfrm>
        </p:spPr>
      </p:pic>
      <p:sp>
        <p:nvSpPr>
          <p:cNvPr id="5" name="Прямоугольник 4"/>
          <p:cNvSpPr/>
          <p:nvPr/>
        </p:nvSpPr>
        <p:spPr>
          <a:xfrm>
            <a:off x="3857620" y="2357430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Приспособления </a:t>
            </a:r>
            <a:r>
              <a:rPr lang="ru-RU" dirty="0"/>
              <a:t>для термитной сварки алюминиевых жил сечением 16—240 мм</a:t>
            </a:r>
            <a:r>
              <a:rPr lang="ru-RU" baseline="30000" dirty="0"/>
              <a:t>2</a:t>
            </a:r>
            <a:r>
              <a:rPr lang="ru-RU" dirty="0"/>
              <a:t>:</a:t>
            </a:r>
          </a:p>
          <a:p>
            <a:r>
              <a:rPr lang="ru-RU" dirty="0"/>
              <a:t>1 — охладители, 2 — винт для стягивания колодок охладителей, 3 — соединительная планка, 4 — винт для крепления соединительной планки к штативу, 5 — штатив, 6 — выдвижная стойка к штативу, 7 — экран, 8 — сменная разрезная втулка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Сварку производят с использованием флюса, который растворяет тугоплавкую пленку окиси, покрывающую алюминий, и переводит ее в легкоплавкий шлак, всплывающий на поверхность сварочной ванны.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При термитной сварке неизбежен перегрев жил, а следовательно, ухудшение свойств не только самой жилы, но и изоляции. Поэтому во время сварки применяют специальные охладители (</a:t>
            </a:r>
            <a:r>
              <a:rPr lang="ru-RU" dirty="0" err="1"/>
              <a:t>теплоотводы</a:t>
            </a:r>
            <a:r>
              <a:rPr lang="ru-RU" dirty="0"/>
              <a:t>), имеющие комплект разрезных сменных бронзовых втулок с внутренним сечением в виде круга или сектора. Заводы выпускают набор инструментов и принадлежностей для термитной сварки жил сечением 16— 240 мм</a:t>
            </a:r>
            <a:r>
              <a:rPr lang="ru-RU" baseline="30000" dirty="0"/>
              <a:t>2</a:t>
            </a:r>
            <a:r>
              <a:rPr lang="ru-RU" dirty="0"/>
              <a:t>. Для термитной сварки применяют приспособления, показанные на </a:t>
            </a:r>
            <a:r>
              <a:rPr lang="ru-RU" dirty="0" smtClean="0"/>
              <a:t>рисунке.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1. Снятие </a:t>
            </a:r>
            <a:r>
              <a:rPr lang="ru-RU" dirty="0"/>
              <a:t>изоляции</a:t>
            </a:r>
          </a:p>
        </p:txBody>
      </p:sp>
      <p:pic>
        <p:nvPicPr>
          <p:cNvPr id="1026" name="Picture 2" descr="C:\Users\Алена\Documents\Практическая работа\elektromontazh-044_0005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1785926"/>
            <a:ext cx="2705100" cy="1495425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357554" y="1785926"/>
            <a:ext cx="528641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 Определить </a:t>
            </a:r>
            <a:r>
              <a:rPr lang="ru-RU" sz="2400" dirty="0"/>
              <a:t>расстояние на конце проводов для удаления изоляции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>Удалить изоляцию на отмеренном участке с помощью специальных клещей или монтерского ножа. Лезвие ножа должно быть расположено под углом к жиле во избежание ее надрезания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2. Зачистка </a:t>
            </a:r>
            <a:r>
              <a:rPr lang="ru-RU" dirty="0"/>
              <a:t>жил</a:t>
            </a:r>
          </a:p>
        </p:txBody>
      </p:sp>
      <p:pic>
        <p:nvPicPr>
          <p:cNvPr id="2050" name="Picture 2" descr="C:\Users\Алена\Documents\Практическая работа\elektromontazh-046_0005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6" y="1785926"/>
            <a:ext cx="2705100" cy="1228725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714744" y="1714488"/>
            <a:ext cx="514353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 Зачистить </a:t>
            </a:r>
            <a:r>
              <a:rPr lang="ru-RU" sz="2400" dirty="0"/>
              <a:t>оголенную жилу до металлического блеска с помощью стальной щетки из кардоленты, стеклянной шкурки или наждачной бумаги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3. Скрутка </a:t>
            </a:r>
            <a:r>
              <a:rPr lang="ru-RU" dirty="0"/>
              <a:t>жил</a:t>
            </a:r>
          </a:p>
        </p:txBody>
      </p:sp>
      <p:pic>
        <p:nvPicPr>
          <p:cNvPr id="3074" name="Picture 2" descr="C:\Users\Алена\Documents\Практическая работа\elektromontazh-048_0005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1857364"/>
            <a:ext cx="3857684" cy="2286802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500562" y="1714488"/>
            <a:ext cx="442915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Сложить вместе зачищенные жилы </a:t>
            </a:r>
            <a:r>
              <a:rPr lang="ru-RU" dirty="0" smtClean="0"/>
              <a:t>проводов. </a:t>
            </a:r>
            <a:r>
              <a:rPr lang="ru-RU" dirty="0"/>
              <a:t>Скрутить сложенные жилы на </a:t>
            </a:r>
            <a:r>
              <a:rPr lang="ru-RU" dirty="0" smtClean="0"/>
              <a:t>расстоянии чуть </a:t>
            </a:r>
            <a:r>
              <a:rPr lang="ru-RU" dirty="0"/>
              <a:t>большем, чем длина кокиля, с помощью комбинированных плоскогубцев или пассатижей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661</Words>
  <Application>Microsoft Office PowerPoint</Application>
  <PresentationFormat>Экран (4:3)</PresentationFormat>
  <Paragraphs>34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ТЕРМИТНАЯ И ПРОПАНО-КИСЛОРОДНАЯ СВАРКА</vt:lpstr>
      <vt:lpstr>Слайд 2</vt:lpstr>
      <vt:lpstr>Слайд 3</vt:lpstr>
      <vt:lpstr>Слайд 4</vt:lpstr>
      <vt:lpstr>Слайд 5</vt:lpstr>
      <vt:lpstr>Слайд 6</vt:lpstr>
      <vt:lpstr>1. Снятие изоляции</vt:lpstr>
      <vt:lpstr>2. Зачистка жил</vt:lpstr>
      <vt:lpstr>3. Скрутка жил</vt:lpstr>
      <vt:lpstr>4. Выбор термитного патрона</vt:lpstr>
      <vt:lpstr>5. Надевание термитного патрона</vt:lpstr>
      <vt:lpstr>6. Установка экрана</vt:lpstr>
      <vt:lpstr>7. Поджигание термитного патрона</vt:lpstr>
      <vt:lpstr>8. Перемешивание плавки</vt:lpstr>
      <vt:lpstr>9. Обработка места сварки</vt:lpstr>
      <vt:lpstr>ГАЗОВАЯ СВАРКА</vt:lpstr>
      <vt:lpstr>Слайд 17</vt:lpstr>
      <vt:lpstr>Слайд 18</vt:lpstr>
      <vt:lpstr>Слайд 19</vt:lpstr>
      <vt:lpstr>Соединения стальных заземляющих проводников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ТЕРМИТНАЯ СВАРКА</dc:title>
  <dc:creator>Алена</dc:creator>
  <cp:lastModifiedBy>Алена</cp:lastModifiedBy>
  <cp:revision>10</cp:revision>
  <dcterms:created xsi:type="dcterms:W3CDTF">2015-02-08T17:15:59Z</dcterms:created>
  <dcterms:modified xsi:type="dcterms:W3CDTF">2017-02-07T17:42:52Z</dcterms:modified>
</cp:coreProperties>
</file>