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5" r:id="rId19"/>
    <p:sldId id="276" r:id="rId20"/>
    <p:sldId id="277" r:id="rId21"/>
    <p:sldId id="278" r:id="rId22"/>
    <p:sldId id="279" r:id="rId23"/>
    <p:sldId id="280" r:id="rId24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786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7/18/2009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7/18/2009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7/18/2009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7/18/2009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7/18/2009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7/18/2009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7/18/2009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7/18/2009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7/18/2009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7/18/2009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7/18/2009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7/18/2009</a:t>
            </a:fld>
            <a:endParaRPr lang="en-US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00200" y="990600"/>
            <a:ext cx="5867400" cy="3657600"/>
          </a:xfrm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normAutofit fontScale="90000"/>
          </a:bodyPr>
          <a:lstStyle/>
          <a:p>
            <a:r>
              <a:rPr lang="ru-RU" sz="7200" b="1" i="1" spc="600" dirty="0" smtClean="0">
                <a:ln w="22225">
                  <a:solidFill>
                    <a:schemeClr val="bg2">
                      <a:shade val="75000"/>
                      <a:alpha val="25000"/>
                    </a:schemeClr>
                  </a:solidFill>
                  <a:prstDash val="sysDash"/>
                  <a:bevel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ВПЕРВЫЕ</a:t>
            </a:r>
            <a:br>
              <a:rPr lang="ru-RU" sz="7200" b="1" i="1" spc="600" dirty="0" smtClean="0">
                <a:ln w="22225">
                  <a:solidFill>
                    <a:schemeClr val="bg2">
                      <a:shade val="75000"/>
                      <a:alpha val="25000"/>
                    </a:schemeClr>
                  </a:solidFill>
                  <a:prstDash val="sysDash"/>
                  <a:bevel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7200" b="1" i="1" spc="600" dirty="0" smtClean="0">
                <a:ln w="22225">
                  <a:solidFill>
                    <a:schemeClr val="bg2">
                      <a:shade val="75000"/>
                      <a:alpha val="25000"/>
                    </a:schemeClr>
                  </a:solidFill>
                  <a:prstDash val="sysDash"/>
                  <a:bevel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</a:t>
            </a:r>
            <a:br>
              <a:rPr lang="ru-RU" sz="7200" b="1" i="1" spc="600" dirty="0" smtClean="0">
                <a:ln w="22225">
                  <a:solidFill>
                    <a:schemeClr val="bg2">
                      <a:shade val="75000"/>
                      <a:alpha val="25000"/>
                    </a:schemeClr>
                  </a:solidFill>
                  <a:prstDash val="sysDash"/>
                  <a:bevel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7200" b="1" i="1" spc="600" dirty="0" smtClean="0">
                <a:ln w="22225">
                  <a:solidFill>
                    <a:schemeClr val="bg2">
                      <a:shade val="75000"/>
                      <a:alpha val="25000"/>
                    </a:schemeClr>
                  </a:solidFill>
                  <a:prstDash val="sysDash"/>
                  <a:bevel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ИСТОРИИ</a:t>
            </a:r>
            <a:endParaRPr lang="ru-RU" sz="7200" b="1" i="1" spc="600" dirty="0">
              <a:ln w="22225">
                <a:solidFill>
                  <a:schemeClr val="bg2">
                    <a:shade val="75000"/>
                    <a:alpha val="25000"/>
                  </a:schemeClr>
                </a:solidFill>
                <a:prstDash val="sysDash"/>
                <a:bevel/>
              </a:ln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381000" y="1447800"/>
            <a:ext cx="8305800" cy="5791200"/>
          </a:xfrm>
        </p:spPr>
        <p:txBody>
          <a:bodyPr>
            <a:normAutofit fontScale="90000"/>
          </a:bodyPr>
          <a:lstStyle/>
          <a:p>
            <a:pPr algn="l"/>
            <a:r>
              <a:rPr lang="ru-RU" sz="3200" dirty="0" smtClean="0">
                <a:solidFill>
                  <a:srgbClr val="FFFF00"/>
                </a:solidFill>
              </a:rPr>
              <a:t/>
            </a:r>
            <a:br>
              <a:rPr lang="ru-RU" sz="3200" dirty="0" smtClean="0">
                <a:solidFill>
                  <a:srgbClr val="FFFF00"/>
                </a:solidFill>
              </a:rPr>
            </a:br>
            <a:r>
              <a:rPr lang="ru-RU" sz="800" dirty="0" smtClean="0">
                <a:solidFill>
                  <a:srgbClr val="FFFF00"/>
                </a:solidFill>
              </a:rPr>
              <a:t/>
            </a:r>
            <a:br>
              <a:rPr lang="ru-RU" sz="800" dirty="0" smtClean="0">
                <a:solidFill>
                  <a:srgbClr val="FFFF00"/>
                </a:solidFill>
              </a:rPr>
            </a:br>
            <a:r>
              <a:rPr lang="ru-RU" sz="2400" dirty="0" smtClean="0">
                <a:solidFill>
                  <a:srgbClr val="FFFF00"/>
                </a:solidFill>
              </a:rPr>
              <a:t>П. </a:t>
            </a:r>
            <a: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Этот ученый первым наблюдал звездное небо в телескоп и сделал ряд открытий, подтвердивших, что Вселенная бесконечна:</a:t>
            </a:r>
            <a:b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rgbClr val="FFFF00"/>
                </a:solidFill>
              </a:rPr>
              <a:t>Р.  </a:t>
            </a:r>
            <a:r>
              <a:rPr lang="ru-RU" sz="2400" b="1" dirty="0" smtClean="0">
                <a:solidFill>
                  <a:srgbClr val="0000FF"/>
                </a:solidFill>
              </a:rPr>
              <a:t>Так назывался первый русский учебник по обучению грамоте, составленный Петром </a:t>
            </a:r>
            <a:r>
              <a:rPr lang="ru-RU" sz="2400" b="1" dirty="0" err="1" smtClean="0">
                <a:solidFill>
                  <a:srgbClr val="0000FF"/>
                </a:solidFill>
              </a:rPr>
              <a:t>Мстиславцем</a:t>
            </a:r>
            <a:r>
              <a:rPr lang="ru-RU" sz="2400" b="1" dirty="0" smtClean="0">
                <a:solidFill>
                  <a:srgbClr val="0000FF"/>
                </a:solidFill>
              </a:rPr>
              <a:t>:</a:t>
            </a:r>
            <a:br>
              <a:rPr lang="ru-RU" sz="2400" b="1" dirty="0" smtClean="0">
                <a:solidFill>
                  <a:srgbClr val="0000FF"/>
                </a:solidFill>
              </a:rPr>
            </a:br>
            <a:r>
              <a:rPr lang="ru-RU" sz="2400" b="1" dirty="0" smtClean="0">
                <a:solidFill>
                  <a:srgbClr val="0000FF"/>
                </a:solidFill>
              </a:rPr>
              <a:t/>
            </a:r>
            <a:br>
              <a:rPr lang="ru-RU" sz="2400" b="1" dirty="0" smtClean="0">
                <a:solidFill>
                  <a:srgbClr val="0000FF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rgbClr val="FFFF00"/>
                </a:solidFill>
              </a:rPr>
              <a:t>С. </a:t>
            </a:r>
            <a:r>
              <a:rPr lang="ru-RU" sz="2400" b="1" dirty="0" smtClean="0">
                <a:solidFill>
                  <a:srgbClr val="0000FF"/>
                </a:solidFill>
              </a:rPr>
              <a:t>Франциск Ассизский прославился как основатель ордена францисканцев. Это…</a:t>
            </a: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3200" dirty="0" smtClean="0">
                <a:solidFill>
                  <a:srgbClr val="FFFF00"/>
                </a:solidFill>
              </a:rPr>
              <a:t/>
            </a:r>
            <a:br>
              <a:rPr lang="ru-RU" sz="3200" dirty="0" smtClean="0">
                <a:solidFill>
                  <a:srgbClr val="FFFF00"/>
                </a:solidFill>
              </a:rPr>
            </a:br>
            <a:endParaRPr lang="ru-RU" sz="3200" dirty="0">
              <a:solidFill>
                <a:srgbClr val="FFFF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57200" y="1524000"/>
          <a:ext cx="8382000" cy="91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u="none" dirty="0" smtClean="0"/>
                        <a:t>А) </a:t>
                      </a:r>
                      <a:r>
                        <a:rPr lang="ru-RU" sz="1800" b="1" u="none" dirty="0" err="1" smtClean="0"/>
                        <a:t>Галилое</a:t>
                      </a:r>
                      <a:r>
                        <a:rPr lang="ru-RU" sz="1800" b="1" u="none" dirty="0" smtClean="0"/>
                        <a:t> Галилей</a:t>
                      </a:r>
                      <a:endParaRPr lang="ru-RU" sz="18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</a:t>
                      </a:r>
                      <a:r>
                        <a:rPr lang="en-US" b="1" dirty="0" smtClean="0"/>
                        <a:t>)</a:t>
                      </a:r>
                      <a:r>
                        <a:rPr lang="ru-RU" b="1" baseline="0" dirty="0" smtClean="0"/>
                        <a:t> </a:t>
                      </a:r>
                      <a:r>
                        <a:rPr lang="ru-RU" b="1" u="none" baseline="0" dirty="0" smtClean="0"/>
                        <a:t>Коперник</a:t>
                      </a:r>
                      <a:endParaRPr lang="ru-RU" b="1" u="none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 </a:t>
                      </a:r>
                      <a:r>
                        <a:rPr lang="ru-RU" sz="1800" b="1" u="none" dirty="0" smtClean="0"/>
                        <a:t>Джордано</a:t>
                      </a:r>
                      <a:r>
                        <a:rPr lang="ru-RU" sz="1800" b="1" u="none" baseline="0" dirty="0" smtClean="0"/>
                        <a:t> Бруно</a:t>
                      </a:r>
                      <a:endParaRPr lang="ru-RU" sz="18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 Михаил Ломоносов</a:t>
                      </a:r>
                      <a:endParaRPr lang="ru-RU" sz="18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57200" y="3505200"/>
          <a:ext cx="8382000" cy="91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«Азбука»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</a:t>
                      </a:r>
                      <a:r>
                        <a:rPr lang="en-US" b="1" dirty="0" smtClean="0"/>
                        <a:t>)</a:t>
                      </a:r>
                      <a:r>
                        <a:rPr lang="ru-RU" b="1" dirty="0" smtClean="0"/>
                        <a:t> </a:t>
                      </a:r>
                      <a:r>
                        <a:rPr lang="ru-RU" b="1" u="none" dirty="0" smtClean="0"/>
                        <a:t>«Алфавит»</a:t>
                      </a:r>
                      <a:endParaRPr lang="ru-RU" b="1" u="none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</a:t>
                      </a:r>
                      <a:r>
                        <a:rPr lang="ru-RU" b="1" baseline="0" dirty="0" smtClean="0"/>
                        <a:t> </a:t>
                      </a:r>
                      <a:r>
                        <a:rPr lang="ru-RU" b="1" u="none" baseline="0" dirty="0" smtClean="0"/>
                        <a:t>«</a:t>
                      </a:r>
                      <a:r>
                        <a:rPr lang="ru-RU" b="1" u="none" dirty="0" smtClean="0"/>
                        <a:t>Букварь»</a:t>
                      </a:r>
                      <a:endParaRPr lang="ru-RU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 «</a:t>
                      </a:r>
                      <a:r>
                        <a:rPr lang="ru-RU" b="1" dirty="0" err="1" smtClean="0"/>
                        <a:t>Часословец</a:t>
                      </a:r>
                      <a:r>
                        <a:rPr lang="ru-RU" b="1" dirty="0" smtClean="0"/>
                        <a:t>»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57200" y="5486400"/>
          <a:ext cx="8382000" cy="91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</a:t>
                      </a:r>
                      <a:r>
                        <a:rPr lang="ru-RU" b="1" u="none" dirty="0" smtClean="0"/>
                        <a:t>рыцари</a:t>
                      </a:r>
                      <a:endParaRPr lang="ru-RU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</a:t>
                      </a:r>
                      <a:r>
                        <a:rPr lang="en-US" b="1" dirty="0" smtClean="0"/>
                        <a:t>)</a:t>
                      </a:r>
                      <a:r>
                        <a:rPr lang="ru-RU" b="1" baseline="0" dirty="0" smtClean="0"/>
                        <a:t> ремесленники</a:t>
                      </a:r>
                      <a:endParaRPr lang="ru-RU" b="1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u="none" dirty="0" smtClean="0"/>
                        <a:t>В) монахи</a:t>
                      </a:r>
                      <a:endParaRPr lang="ru-RU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 </a:t>
                      </a:r>
                      <a:r>
                        <a:rPr lang="ru-RU" b="1" u="none" dirty="0" smtClean="0"/>
                        <a:t>воины</a:t>
                      </a:r>
                      <a:endParaRPr lang="ru-RU" b="1" u="none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304800" y="1676400"/>
            <a:ext cx="8610600" cy="5791200"/>
          </a:xfrm>
        </p:spPr>
        <p:txBody>
          <a:bodyPr>
            <a:normAutofit fontScale="90000"/>
          </a:bodyPr>
          <a:lstStyle/>
          <a:p>
            <a:pPr algn="l"/>
            <a:r>
              <a:rPr lang="ru-RU" sz="3200" dirty="0" smtClean="0">
                <a:solidFill>
                  <a:srgbClr val="FFFF00"/>
                </a:solidFill>
              </a:rPr>
              <a:t/>
            </a:r>
            <a:br>
              <a:rPr lang="ru-RU" sz="3200" dirty="0" smtClean="0">
                <a:solidFill>
                  <a:srgbClr val="FFFF00"/>
                </a:solidFill>
              </a:rPr>
            </a:br>
            <a:r>
              <a:rPr lang="ru-RU" sz="800" dirty="0" smtClean="0">
                <a:solidFill>
                  <a:srgbClr val="FFFF00"/>
                </a:solidFill>
              </a:rPr>
              <a:t/>
            </a:r>
            <a:br>
              <a:rPr lang="ru-RU" sz="800" dirty="0" smtClean="0">
                <a:solidFill>
                  <a:srgbClr val="FFFF00"/>
                </a:solidFill>
              </a:rPr>
            </a:br>
            <a:r>
              <a:rPr lang="ru-RU" sz="2400" dirty="0" smtClean="0">
                <a:solidFill>
                  <a:srgbClr val="FFFF00"/>
                </a:solidFill>
              </a:rPr>
              <a:t>Т. </a:t>
            </a:r>
            <a:r>
              <a:rPr lang="ru-RU" sz="22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Он не только основал первый публичный  профессиональный театр, но и был его директором, архитектором, декоратором автором и переводчиком пьес:</a:t>
            </a:r>
            <a: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rgbClr val="FFFF00"/>
                </a:solidFill>
              </a:rPr>
              <a:t>У.  </a:t>
            </a:r>
            <a:r>
              <a:rPr lang="ru-RU" sz="2200" b="1" dirty="0" smtClean="0">
                <a:solidFill>
                  <a:srgbClr val="0000FF"/>
                </a:solidFill>
              </a:rPr>
              <a:t>Назовите первую женщину-офицера России.  Она родилась в семье командира эскадрона, но получила мужское воспитание; в 1806г. Сбежала из дома под вымышленной фамилией Соколов; участвовала в сражении при Бородино. Оставила после себя «Записки </a:t>
            </a:r>
            <a:r>
              <a:rPr lang="ru-RU" sz="2200" b="1" dirty="0" err="1" smtClean="0">
                <a:solidFill>
                  <a:srgbClr val="0000FF"/>
                </a:solidFill>
              </a:rPr>
              <a:t>кавалерист-девицы</a:t>
            </a:r>
            <a:r>
              <a:rPr lang="ru-RU" sz="2200" b="1" dirty="0" smtClean="0">
                <a:solidFill>
                  <a:srgbClr val="0000FF"/>
                </a:solidFill>
              </a:rPr>
              <a:t>»:</a:t>
            </a:r>
            <a:r>
              <a:rPr lang="ru-RU" sz="800" b="1" dirty="0" smtClean="0">
                <a:solidFill>
                  <a:srgbClr val="0000FF"/>
                </a:solidFill>
              </a:rPr>
              <a:t/>
            </a:r>
            <a:br>
              <a:rPr lang="ru-RU" sz="800" b="1" dirty="0" smtClean="0">
                <a:solidFill>
                  <a:srgbClr val="0000FF"/>
                </a:solidFill>
              </a:rPr>
            </a:br>
            <a:r>
              <a:rPr lang="ru-RU" sz="2200" b="1" dirty="0" smtClean="0">
                <a:solidFill>
                  <a:srgbClr val="0000FF"/>
                </a:solidFill>
              </a:rPr>
              <a:t/>
            </a:r>
            <a:br>
              <a:rPr lang="ru-RU" sz="2200" b="1" dirty="0" smtClean="0">
                <a:solidFill>
                  <a:srgbClr val="0000FF"/>
                </a:solidFill>
              </a:rPr>
            </a:br>
            <a:r>
              <a:rPr lang="ru-RU" sz="2400" b="1" dirty="0" smtClean="0">
                <a:solidFill>
                  <a:srgbClr val="0000FF"/>
                </a:solidFill>
              </a:rPr>
              <a:t/>
            </a:r>
            <a:br>
              <a:rPr lang="ru-RU" sz="2400" b="1" dirty="0" smtClean="0">
                <a:solidFill>
                  <a:srgbClr val="0000FF"/>
                </a:solidFill>
              </a:rPr>
            </a:br>
            <a:r>
              <a:rPr lang="ru-RU" sz="2400" b="1" dirty="0" smtClean="0">
                <a:solidFill>
                  <a:srgbClr val="0000FF"/>
                </a:solidFill>
              </a:rPr>
              <a:t/>
            </a:r>
            <a:br>
              <a:rPr lang="ru-RU" sz="2400" b="1" dirty="0" smtClean="0">
                <a:solidFill>
                  <a:srgbClr val="0000FF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rgbClr val="FFFF00"/>
                </a:solidFill>
              </a:rPr>
              <a:t>Ф. </a:t>
            </a:r>
            <a:r>
              <a:rPr lang="ru-RU" sz="2400" b="1" dirty="0" smtClean="0">
                <a:solidFill>
                  <a:srgbClr val="0000FF"/>
                </a:solidFill>
              </a:rPr>
              <a:t>Он стал первым космонавтом мира:</a:t>
            </a: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3200" dirty="0" smtClean="0">
                <a:solidFill>
                  <a:srgbClr val="FFFF00"/>
                </a:solidFill>
              </a:rPr>
              <a:t/>
            </a:r>
            <a:br>
              <a:rPr lang="ru-RU" sz="3200" dirty="0" smtClean="0">
                <a:solidFill>
                  <a:srgbClr val="FFFF00"/>
                </a:solidFill>
              </a:rPr>
            </a:br>
            <a:endParaRPr lang="ru-RU" sz="3200" dirty="0">
              <a:solidFill>
                <a:srgbClr val="FFFF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81000" y="1143000"/>
          <a:ext cx="8382000" cy="109728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</a:t>
                      </a:r>
                      <a:r>
                        <a:rPr lang="ru-RU" b="1" u="none" dirty="0" smtClean="0"/>
                        <a:t>) </a:t>
                      </a:r>
                      <a:r>
                        <a:rPr lang="ru-RU" sz="1800" b="1" u="none" dirty="0" smtClean="0"/>
                        <a:t>Федор</a:t>
                      </a:r>
                      <a:r>
                        <a:rPr lang="ru-RU" sz="1800" b="1" u="none" baseline="0" dirty="0" smtClean="0"/>
                        <a:t> Волков</a:t>
                      </a:r>
                      <a:endParaRPr lang="ru-RU" sz="18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</a:t>
                      </a:r>
                      <a:r>
                        <a:rPr lang="en-US" b="1" dirty="0" smtClean="0"/>
                        <a:t>)</a:t>
                      </a:r>
                      <a:r>
                        <a:rPr lang="ru-RU" b="1" baseline="0" dirty="0" smtClean="0"/>
                        <a:t> </a:t>
                      </a:r>
                      <a:r>
                        <a:rPr lang="ru-RU" b="1" u="none" baseline="0" dirty="0" smtClean="0"/>
                        <a:t>Константин Станиславский</a:t>
                      </a:r>
                      <a:endParaRPr lang="ru-RU" b="1" u="none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 </a:t>
                      </a:r>
                      <a:r>
                        <a:rPr lang="ru-RU" sz="1800" b="1" u="none" dirty="0" smtClean="0"/>
                        <a:t>Михаил</a:t>
                      </a:r>
                      <a:r>
                        <a:rPr lang="ru-RU" sz="1800" b="1" u="none" baseline="0" dirty="0" smtClean="0"/>
                        <a:t> Щепкин</a:t>
                      </a:r>
                      <a:endParaRPr lang="ru-RU" sz="18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 Василий</a:t>
                      </a:r>
                      <a:r>
                        <a:rPr lang="ru-RU" b="1" baseline="0" dirty="0" smtClean="0"/>
                        <a:t> Немирович-Данченко</a:t>
                      </a:r>
                      <a:endParaRPr lang="ru-RU" sz="18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57200" y="3962400"/>
          <a:ext cx="8382000" cy="91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Мария</a:t>
                      </a:r>
                      <a:r>
                        <a:rPr lang="ru-RU" b="1" baseline="0" dirty="0" smtClean="0"/>
                        <a:t> Волконская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</a:t>
                      </a:r>
                      <a:r>
                        <a:rPr lang="en-US" b="1" dirty="0" smtClean="0"/>
                        <a:t>)</a:t>
                      </a:r>
                      <a:r>
                        <a:rPr lang="ru-RU" b="1" dirty="0" smtClean="0"/>
                        <a:t> </a:t>
                      </a:r>
                      <a:r>
                        <a:rPr lang="ru-RU" b="1" u="none" dirty="0" smtClean="0"/>
                        <a:t>Мария</a:t>
                      </a:r>
                      <a:r>
                        <a:rPr lang="ru-RU" b="1" u="none" baseline="0" dirty="0" smtClean="0"/>
                        <a:t> Мнишек</a:t>
                      </a:r>
                      <a:endParaRPr lang="ru-RU" b="1" u="none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u="none" dirty="0" smtClean="0"/>
                        <a:t>В)</a:t>
                      </a:r>
                      <a:r>
                        <a:rPr lang="ru-RU" b="1" u="none" baseline="0" dirty="0" smtClean="0"/>
                        <a:t> Надежда Дурова</a:t>
                      </a:r>
                      <a:endParaRPr lang="ru-RU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 Евдокия</a:t>
                      </a:r>
                      <a:r>
                        <a:rPr lang="ru-RU" b="1" baseline="0" dirty="0" smtClean="0"/>
                        <a:t> Лопухина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57200" y="5715000"/>
          <a:ext cx="8382000" cy="91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</a:t>
                      </a:r>
                      <a:r>
                        <a:rPr lang="ru-RU" b="1" u="none" dirty="0" smtClean="0"/>
                        <a:t>Сергей</a:t>
                      </a:r>
                      <a:r>
                        <a:rPr lang="ru-RU" b="1" u="none" baseline="0" dirty="0" smtClean="0"/>
                        <a:t> Королев</a:t>
                      </a:r>
                      <a:endParaRPr lang="ru-RU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</a:t>
                      </a:r>
                      <a:r>
                        <a:rPr lang="en-US" b="1" dirty="0" smtClean="0"/>
                        <a:t>)</a:t>
                      </a:r>
                      <a:r>
                        <a:rPr lang="ru-RU" b="1" baseline="0" dirty="0" smtClean="0"/>
                        <a:t> Нил </a:t>
                      </a:r>
                      <a:r>
                        <a:rPr lang="ru-RU" b="1" baseline="0" dirty="0" err="1" smtClean="0"/>
                        <a:t>Армстронг</a:t>
                      </a:r>
                      <a:endParaRPr lang="ru-RU" b="1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 </a:t>
                      </a:r>
                      <a:r>
                        <a:rPr lang="ru-RU" b="1" u="none" dirty="0" smtClean="0"/>
                        <a:t>Алексей</a:t>
                      </a:r>
                      <a:r>
                        <a:rPr lang="ru-RU" b="1" u="none" baseline="0" dirty="0" smtClean="0"/>
                        <a:t> Леонов</a:t>
                      </a:r>
                      <a:endParaRPr lang="ru-RU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u="none" dirty="0" smtClean="0"/>
                        <a:t>Г) Юрий</a:t>
                      </a:r>
                      <a:r>
                        <a:rPr lang="ru-RU" b="1" u="none" baseline="0" dirty="0" smtClean="0"/>
                        <a:t> Гагарин</a:t>
                      </a:r>
                      <a:endParaRPr lang="ru-RU" b="1" u="none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52400" y="1447800"/>
            <a:ext cx="8991600" cy="5791200"/>
          </a:xfrm>
        </p:spPr>
        <p:txBody>
          <a:bodyPr>
            <a:normAutofit fontScale="90000"/>
          </a:bodyPr>
          <a:lstStyle/>
          <a:p>
            <a:pPr algn="l"/>
            <a:r>
              <a:rPr lang="ru-RU" sz="3200" dirty="0" smtClean="0">
                <a:solidFill>
                  <a:srgbClr val="FFFF00"/>
                </a:solidFill>
              </a:rPr>
              <a:t/>
            </a:r>
            <a:br>
              <a:rPr lang="ru-RU" sz="3200" dirty="0" smtClean="0">
                <a:solidFill>
                  <a:srgbClr val="FFFF00"/>
                </a:solidFill>
              </a:rPr>
            </a:br>
            <a:r>
              <a:rPr lang="ru-RU" sz="800" dirty="0" smtClean="0">
                <a:solidFill>
                  <a:srgbClr val="FFFF00"/>
                </a:solidFill>
              </a:rPr>
              <a:t/>
            </a:r>
            <a:br>
              <a:rPr lang="ru-RU" sz="800" dirty="0" smtClean="0">
                <a:solidFill>
                  <a:srgbClr val="FFFF00"/>
                </a:solidFill>
              </a:rPr>
            </a:br>
            <a:r>
              <a:rPr lang="ru-RU" sz="2400" dirty="0" smtClean="0">
                <a:solidFill>
                  <a:srgbClr val="FFFF00"/>
                </a:solidFill>
              </a:rPr>
              <a:t>Х. </a:t>
            </a:r>
            <a: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Этот человек был родом из Скандинавии; по приглашению славянского племени пришел на Русь и стал первым русским князем:</a:t>
            </a:r>
            <a:b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rgbClr val="FFFF00"/>
                </a:solidFill>
              </a:rPr>
              <a:t>Ц.  </a:t>
            </a:r>
            <a:r>
              <a:rPr lang="ru-RU" sz="2200" b="1" dirty="0" smtClean="0">
                <a:solidFill>
                  <a:srgbClr val="0000FF"/>
                </a:solidFill>
              </a:rPr>
              <a:t>В</a:t>
            </a:r>
            <a:r>
              <a:rPr lang="ru-RU" sz="2400" b="1" dirty="0" smtClean="0">
                <a:solidFill>
                  <a:srgbClr val="0000FF"/>
                </a:solidFill>
              </a:rPr>
              <a:t> 1678г. в Киеве была издана первая печатная история Российского государства с таким названием:</a:t>
            </a:r>
            <a:r>
              <a:rPr lang="ru-RU" sz="2200" b="1" dirty="0" smtClean="0">
                <a:solidFill>
                  <a:srgbClr val="0000FF"/>
                </a:solidFill>
              </a:rPr>
              <a:t/>
            </a:r>
            <a:br>
              <a:rPr lang="ru-RU" sz="2200" b="1" dirty="0" smtClean="0">
                <a:solidFill>
                  <a:srgbClr val="0000FF"/>
                </a:solidFill>
              </a:rPr>
            </a:br>
            <a:r>
              <a:rPr lang="ru-RU" sz="800" b="1" dirty="0" smtClean="0">
                <a:solidFill>
                  <a:srgbClr val="0000FF"/>
                </a:solidFill>
              </a:rPr>
              <a:t/>
            </a:r>
            <a:br>
              <a:rPr lang="ru-RU" sz="800" b="1" dirty="0" smtClean="0">
                <a:solidFill>
                  <a:srgbClr val="0000FF"/>
                </a:solidFill>
              </a:rPr>
            </a:br>
            <a:r>
              <a:rPr lang="ru-RU" sz="2200" b="1" dirty="0" smtClean="0">
                <a:solidFill>
                  <a:srgbClr val="0000FF"/>
                </a:solidFill>
              </a:rPr>
              <a:t/>
            </a:r>
            <a:br>
              <a:rPr lang="ru-RU" sz="2200" b="1" dirty="0" smtClean="0">
                <a:solidFill>
                  <a:srgbClr val="0000FF"/>
                </a:solidFill>
              </a:rPr>
            </a:br>
            <a:r>
              <a:rPr lang="ru-RU" sz="2400" b="1" dirty="0" smtClean="0">
                <a:solidFill>
                  <a:srgbClr val="0000FF"/>
                </a:solidFill>
              </a:rPr>
              <a:t/>
            </a:r>
            <a:br>
              <a:rPr lang="ru-RU" sz="2400" b="1" dirty="0" smtClean="0">
                <a:solidFill>
                  <a:srgbClr val="0000FF"/>
                </a:solidFill>
              </a:rPr>
            </a:br>
            <a:r>
              <a:rPr lang="ru-RU" sz="2400" b="1" dirty="0" smtClean="0">
                <a:solidFill>
                  <a:srgbClr val="0000FF"/>
                </a:solidFill>
              </a:rPr>
              <a:t/>
            </a:r>
            <a:br>
              <a:rPr lang="ru-RU" sz="2400" b="1" dirty="0" smtClean="0">
                <a:solidFill>
                  <a:srgbClr val="0000FF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rgbClr val="FFFF00"/>
                </a:solidFill>
              </a:rPr>
              <a:t>Ч. </a:t>
            </a:r>
            <a:r>
              <a:rPr lang="ru-RU" sz="2400" b="1" dirty="0" smtClean="0">
                <a:solidFill>
                  <a:srgbClr val="0000FF"/>
                </a:solidFill>
              </a:rPr>
              <a:t>Эта женщина  княжила от имени своего сына. Первой в России провела налоговую реформу, установив  размеры и места сбора дани:</a:t>
            </a: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3200" dirty="0" smtClean="0">
                <a:solidFill>
                  <a:srgbClr val="FFFF00"/>
                </a:solidFill>
              </a:rPr>
              <a:t/>
            </a:r>
            <a:br>
              <a:rPr lang="ru-RU" sz="3200" dirty="0" smtClean="0">
                <a:solidFill>
                  <a:srgbClr val="FFFF00"/>
                </a:solidFill>
              </a:rPr>
            </a:br>
            <a:endParaRPr lang="ru-RU" sz="3200" dirty="0">
              <a:solidFill>
                <a:srgbClr val="FFFF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81000" y="990600"/>
          <a:ext cx="8382000" cy="91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</a:t>
                      </a:r>
                      <a:r>
                        <a:rPr lang="ru-RU" sz="1800" b="1" u="none" dirty="0" smtClean="0"/>
                        <a:t>Трувор</a:t>
                      </a:r>
                      <a:endParaRPr lang="ru-RU" sz="18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u="none" dirty="0" smtClean="0"/>
                        <a:t>Б</a:t>
                      </a:r>
                      <a:r>
                        <a:rPr lang="en-US" b="1" u="none" dirty="0" smtClean="0"/>
                        <a:t>)</a:t>
                      </a:r>
                      <a:r>
                        <a:rPr lang="ru-RU" b="1" u="none" baseline="0" dirty="0" smtClean="0"/>
                        <a:t> </a:t>
                      </a:r>
                      <a:r>
                        <a:rPr lang="ru-RU" b="1" u="none" baseline="0" dirty="0" err="1" smtClean="0"/>
                        <a:t>Рюрик</a:t>
                      </a:r>
                      <a:endParaRPr lang="ru-RU" b="1" u="none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 </a:t>
                      </a:r>
                      <a:r>
                        <a:rPr lang="ru-RU" sz="1800" b="1" u="none" dirty="0" err="1" smtClean="0"/>
                        <a:t>Синеус</a:t>
                      </a:r>
                      <a:endParaRPr lang="ru-RU" sz="18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 Аскольд</a:t>
                      </a:r>
                      <a:endParaRPr lang="ru-RU" sz="18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57200" y="2895600"/>
          <a:ext cx="8382000" cy="109728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«История с древнейших времен до 70-х годов Х</a:t>
                      </a:r>
                      <a:r>
                        <a:rPr lang="en-US" b="1" dirty="0" smtClean="0"/>
                        <a:t>VII</a:t>
                      </a:r>
                      <a:r>
                        <a:rPr lang="ru-RU" b="1" dirty="0" smtClean="0"/>
                        <a:t>в.»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</a:t>
                      </a:r>
                      <a:r>
                        <a:rPr lang="en-US" b="1" dirty="0" smtClean="0"/>
                        <a:t>)</a:t>
                      </a:r>
                      <a:r>
                        <a:rPr lang="ru-RU" b="1" dirty="0" smtClean="0"/>
                        <a:t> </a:t>
                      </a:r>
                      <a:r>
                        <a:rPr lang="ru-RU" b="1" u="none" dirty="0" smtClean="0"/>
                        <a:t>«Житие Российское»</a:t>
                      </a:r>
                      <a:endParaRPr lang="ru-RU" b="1" u="none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u="none" dirty="0" smtClean="0"/>
                        <a:t>В)</a:t>
                      </a:r>
                      <a:r>
                        <a:rPr lang="ru-RU" b="1" u="none" baseline="0" dirty="0" smtClean="0"/>
                        <a:t> «Синопсис» (обозрение)</a:t>
                      </a:r>
                      <a:endParaRPr lang="ru-RU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 «История Отечества»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57200" y="5562600"/>
          <a:ext cx="8382000" cy="91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</a:t>
                      </a:r>
                      <a:r>
                        <a:rPr lang="ru-RU" b="1" u="none" dirty="0" smtClean="0"/>
                        <a:t>Екатерина</a:t>
                      </a:r>
                      <a:r>
                        <a:rPr lang="ru-RU" b="1" u="none" baseline="0" dirty="0" smtClean="0"/>
                        <a:t> </a:t>
                      </a:r>
                      <a:r>
                        <a:rPr lang="en-US" b="1" u="none" baseline="0" dirty="0" smtClean="0"/>
                        <a:t>I</a:t>
                      </a:r>
                      <a:endParaRPr lang="ru-RU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Б) Екатерина</a:t>
                      </a:r>
                      <a:r>
                        <a:rPr lang="en-US" b="1" dirty="0" smtClean="0"/>
                        <a:t>II</a:t>
                      </a:r>
                      <a:endParaRPr lang="ru-RU" b="1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u="none" dirty="0" smtClean="0"/>
                        <a:t>В) Ольга</a:t>
                      </a:r>
                      <a:endParaRPr lang="ru-RU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 </a:t>
                      </a:r>
                      <a:r>
                        <a:rPr lang="ru-RU" b="1" u="none" dirty="0" smtClean="0"/>
                        <a:t>Елизавета</a:t>
                      </a:r>
                      <a:endParaRPr lang="ru-RU" b="1" u="sng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228600" y="1066800"/>
            <a:ext cx="8763000" cy="5791200"/>
          </a:xfrm>
        </p:spPr>
        <p:txBody>
          <a:bodyPr>
            <a:normAutofit fontScale="90000"/>
          </a:bodyPr>
          <a:lstStyle/>
          <a:p>
            <a:pPr algn="l"/>
            <a:r>
              <a:rPr lang="ru-RU" sz="3200" dirty="0" smtClean="0">
                <a:solidFill>
                  <a:srgbClr val="FFFF00"/>
                </a:solidFill>
              </a:rPr>
              <a:t/>
            </a:r>
            <a:br>
              <a:rPr lang="ru-RU" sz="3200" dirty="0" smtClean="0">
                <a:solidFill>
                  <a:srgbClr val="FFFF00"/>
                </a:solidFill>
              </a:rPr>
            </a:br>
            <a:r>
              <a:rPr lang="ru-RU" sz="800" dirty="0" smtClean="0">
                <a:solidFill>
                  <a:srgbClr val="FFFF00"/>
                </a:solidFill>
              </a:rPr>
              <a:t/>
            </a:r>
            <a:br>
              <a:rPr lang="ru-RU" sz="800" dirty="0" smtClean="0">
                <a:solidFill>
                  <a:srgbClr val="FFFF00"/>
                </a:solidFill>
              </a:rPr>
            </a:br>
            <a:r>
              <a:rPr lang="ru-RU" sz="2400" dirty="0" smtClean="0">
                <a:solidFill>
                  <a:srgbClr val="FFFF00"/>
                </a:solidFill>
              </a:rPr>
              <a:t>Ш. </a:t>
            </a:r>
            <a: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Первая русская газета «Ведомости» появилась именно при этом императоре:</a:t>
            </a:r>
            <a:b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rgbClr val="FFFF00"/>
                </a:solidFill>
              </a:rPr>
              <a:t>Щ.  </a:t>
            </a:r>
            <a:r>
              <a:rPr lang="ru-RU" sz="2400" b="1" dirty="0" smtClean="0">
                <a:solidFill>
                  <a:srgbClr val="0000FF"/>
                </a:solidFill>
              </a:rPr>
              <a:t>Учреждение, открытое князем Ярославом Мудрым на территории Софийского собора в 1037г.:</a:t>
            </a:r>
            <a:r>
              <a:rPr lang="ru-RU" sz="2200" b="1" dirty="0" smtClean="0">
                <a:solidFill>
                  <a:srgbClr val="0000FF"/>
                </a:solidFill>
              </a:rPr>
              <a:t/>
            </a:r>
            <a:br>
              <a:rPr lang="ru-RU" sz="2200" b="1" dirty="0" smtClean="0">
                <a:solidFill>
                  <a:srgbClr val="0000FF"/>
                </a:solidFill>
              </a:rPr>
            </a:br>
            <a:r>
              <a:rPr lang="ru-RU" sz="800" b="1" dirty="0" smtClean="0">
                <a:solidFill>
                  <a:srgbClr val="0000FF"/>
                </a:solidFill>
              </a:rPr>
              <a:t/>
            </a:r>
            <a:br>
              <a:rPr lang="ru-RU" sz="800" b="1" dirty="0" smtClean="0">
                <a:solidFill>
                  <a:srgbClr val="0000FF"/>
                </a:solidFill>
              </a:rPr>
            </a:br>
            <a:r>
              <a:rPr lang="ru-RU" sz="2200" b="1" dirty="0" smtClean="0">
                <a:solidFill>
                  <a:srgbClr val="0000FF"/>
                </a:solidFill>
              </a:rPr>
              <a:t/>
            </a:r>
            <a:br>
              <a:rPr lang="ru-RU" sz="2200" b="1" dirty="0" smtClean="0">
                <a:solidFill>
                  <a:srgbClr val="0000FF"/>
                </a:solidFill>
              </a:rPr>
            </a:br>
            <a:r>
              <a:rPr lang="ru-RU" sz="2400" b="1" dirty="0" smtClean="0">
                <a:solidFill>
                  <a:srgbClr val="0000FF"/>
                </a:solidFill>
              </a:rPr>
              <a:t/>
            </a:r>
            <a:br>
              <a:rPr lang="ru-RU" sz="2400" b="1" dirty="0" smtClean="0">
                <a:solidFill>
                  <a:srgbClr val="0000FF"/>
                </a:solidFill>
              </a:rPr>
            </a:br>
            <a:r>
              <a:rPr lang="ru-RU" sz="2400" b="1" dirty="0" smtClean="0">
                <a:solidFill>
                  <a:srgbClr val="0000FF"/>
                </a:solidFill>
              </a:rPr>
              <a:t/>
            </a:r>
            <a:br>
              <a:rPr lang="ru-RU" sz="2400" b="1" dirty="0" smtClean="0">
                <a:solidFill>
                  <a:srgbClr val="0000FF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rgbClr val="FFFF00"/>
                </a:solidFill>
              </a:rPr>
              <a:t>Ы.  </a:t>
            </a:r>
            <a:r>
              <a:rPr lang="ru-RU" sz="2400" b="1" dirty="0" smtClean="0">
                <a:solidFill>
                  <a:srgbClr val="0000FF"/>
                </a:solidFill>
              </a:rPr>
              <a:t>Первым правителем России, получившим титул «царя» стал…</a:t>
            </a: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3200" dirty="0" smtClean="0">
                <a:solidFill>
                  <a:srgbClr val="FFFF00"/>
                </a:solidFill>
              </a:rPr>
              <a:t/>
            </a:r>
            <a:br>
              <a:rPr lang="ru-RU" sz="3200" dirty="0" smtClean="0">
                <a:solidFill>
                  <a:srgbClr val="FFFF00"/>
                </a:solidFill>
              </a:rPr>
            </a:br>
            <a:endParaRPr lang="ru-RU" sz="3200" dirty="0">
              <a:solidFill>
                <a:srgbClr val="FFFF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81000" y="990600"/>
          <a:ext cx="8382000" cy="91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u="none" dirty="0" smtClean="0"/>
                        <a:t>А) </a:t>
                      </a:r>
                      <a:r>
                        <a:rPr lang="ru-RU" sz="1800" b="1" u="none" dirty="0" smtClean="0"/>
                        <a:t>Пё1р</a:t>
                      </a:r>
                      <a:r>
                        <a:rPr lang="en-US" sz="1800" b="1" u="none" dirty="0" smtClean="0"/>
                        <a:t>I</a:t>
                      </a:r>
                      <a:endParaRPr lang="ru-RU" sz="18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</a:t>
                      </a:r>
                      <a:r>
                        <a:rPr lang="en-US" b="1" dirty="0" smtClean="0"/>
                        <a:t>)</a:t>
                      </a:r>
                      <a:r>
                        <a:rPr lang="ru-RU" b="1" dirty="0" smtClean="0"/>
                        <a:t> Пётр</a:t>
                      </a:r>
                      <a:r>
                        <a:rPr lang="en-US" b="1" dirty="0" smtClean="0"/>
                        <a:t> II</a:t>
                      </a:r>
                      <a:endParaRPr lang="ru-RU" b="1" u="none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 </a:t>
                      </a:r>
                      <a:r>
                        <a:rPr lang="ru-RU" sz="1800" b="1" u="none" dirty="0" smtClean="0"/>
                        <a:t>Александр</a:t>
                      </a:r>
                      <a:r>
                        <a:rPr lang="ru-RU" sz="1800" b="1" u="none" baseline="0" dirty="0" smtClean="0"/>
                        <a:t> </a:t>
                      </a:r>
                      <a:r>
                        <a:rPr lang="en-US" sz="1800" b="1" u="none" baseline="0" dirty="0" smtClean="0"/>
                        <a:t>I</a:t>
                      </a:r>
                      <a:endParaRPr lang="ru-RU" sz="18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 Александр</a:t>
                      </a:r>
                      <a:r>
                        <a:rPr lang="ru-RU" b="1" baseline="0" dirty="0" smtClean="0"/>
                        <a:t> </a:t>
                      </a:r>
                      <a:r>
                        <a:rPr lang="en-US" b="1" dirty="0" smtClean="0"/>
                        <a:t>II</a:t>
                      </a:r>
                      <a:endParaRPr lang="ru-RU" sz="18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81000" y="3048000"/>
          <a:ext cx="8382000" cy="91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больница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u="none" dirty="0" smtClean="0"/>
                        <a:t>Б</a:t>
                      </a:r>
                      <a:r>
                        <a:rPr lang="en-US" b="1" u="none" dirty="0" smtClean="0"/>
                        <a:t>)</a:t>
                      </a:r>
                      <a:r>
                        <a:rPr lang="ru-RU" b="1" u="none" dirty="0" smtClean="0"/>
                        <a:t> библиотека</a:t>
                      </a:r>
                      <a:endParaRPr lang="ru-RU" b="1" u="none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</a:t>
                      </a:r>
                      <a:r>
                        <a:rPr lang="ru-RU" b="1" baseline="0" dirty="0" smtClean="0"/>
                        <a:t> </a:t>
                      </a:r>
                      <a:r>
                        <a:rPr lang="ru-RU" b="1" u="none" baseline="0" dirty="0" smtClean="0"/>
                        <a:t>детский сад </a:t>
                      </a:r>
                      <a:endParaRPr lang="ru-RU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 банк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57200" y="5181600"/>
          <a:ext cx="8382000" cy="91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Иван </a:t>
                      </a:r>
                      <a:r>
                        <a:rPr lang="ru-RU" b="1" dirty="0" err="1" smtClean="0"/>
                        <a:t>Калита</a:t>
                      </a:r>
                      <a:endParaRPr lang="ru-RU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Б) Дмитрий Донской</a:t>
                      </a:r>
                      <a:endParaRPr lang="ru-RU" b="1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 Иван</a:t>
                      </a:r>
                      <a:r>
                        <a:rPr lang="en-US" b="1" dirty="0" smtClean="0"/>
                        <a:t> III</a:t>
                      </a:r>
                      <a:endParaRPr lang="ru-RU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 Иван </a:t>
                      </a:r>
                      <a:r>
                        <a:rPr lang="en-US" b="1" u="none" dirty="0" smtClean="0"/>
                        <a:t>IV</a:t>
                      </a:r>
                      <a:endParaRPr lang="ru-RU" b="1" u="sng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228600" y="1066800"/>
            <a:ext cx="8763000" cy="5791200"/>
          </a:xfrm>
        </p:spPr>
        <p:txBody>
          <a:bodyPr>
            <a:normAutofit fontScale="90000"/>
          </a:bodyPr>
          <a:lstStyle/>
          <a:p>
            <a:pPr algn="l"/>
            <a:r>
              <a:rPr lang="ru-RU" sz="3200" dirty="0" smtClean="0">
                <a:solidFill>
                  <a:srgbClr val="FFFF00"/>
                </a:solidFill>
              </a:rPr>
              <a:t/>
            </a:r>
            <a:br>
              <a:rPr lang="ru-RU" sz="3200" dirty="0" smtClean="0">
                <a:solidFill>
                  <a:srgbClr val="FFFF00"/>
                </a:solidFill>
              </a:rPr>
            </a:br>
            <a:r>
              <a:rPr lang="ru-RU" sz="800" dirty="0" smtClean="0">
                <a:solidFill>
                  <a:srgbClr val="FFFF00"/>
                </a:solidFill>
              </a:rPr>
              <a:t/>
            </a:r>
            <a:br>
              <a:rPr lang="ru-RU" sz="800" dirty="0" smtClean="0">
                <a:solidFill>
                  <a:srgbClr val="FFFF00"/>
                </a:solidFill>
              </a:rPr>
            </a:br>
            <a:r>
              <a:rPr lang="ru-RU" sz="2400" dirty="0" smtClean="0">
                <a:solidFill>
                  <a:srgbClr val="FFFF00"/>
                </a:solidFill>
              </a:rPr>
              <a:t>Э.  </a:t>
            </a:r>
            <a:r>
              <a:rPr lang="ru-RU" sz="2400" dirty="0" smtClean="0">
                <a:solidFill>
                  <a:srgbClr val="0000FF"/>
                </a:solidFill>
              </a:rPr>
              <a:t>Назовите европейца, положившего начало освоению Сибири и её освобождению от татарского владычества:</a:t>
            </a:r>
            <a:r>
              <a:rPr lang="ru-RU" sz="2400" dirty="0" smtClean="0">
                <a:solidFill>
                  <a:srgbClr val="FFFF00"/>
                </a:solidFill>
              </a:rPr>
              <a:t> </a:t>
            </a:r>
            <a: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b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rgbClr val="FFFF00"/>
                </a:solidFill>
              </a:rPr>
              <a:t>Ю.  </a:t>
            </a:r>
            <a:r>
              <a:rPr lang="ru-RU" sz="2400" b="1" dirty="0" smtClean="0">
                <a:solidFill>
                  <a:srgbClr val="0000FF"/>
                </a:solidFill>
              </a:rPr>
              <a:t>Первой столицей России стал этот город:</a:t>
            </a:r>
            <a:r>
              <a:rPr lang="ru-RU" sz="2200" b="1" dirty="0" smtClean="0">
                <a:solidFill>
                  <a:srgbClr val="0000FF"/>
                </a:solidFill>
              </a:rPr>
              <a:t/>
            </a:r>
            <a:br>
              <a:rPr lang="ru-RU" sz="2200" b="1" dirty="0" smtClean="0">
                <a:solidFill>
                  <a:srgbClr val="0000FF"/>
                </a:solidFill>
              </a:rPr>
            </a:br>
            <a:r>
              <a:rPr lang="ru-RU" sz="800" b="1" dirty="0" smtClean="0">
                <a:solidFill>
                  <a:srgbClr val="0000FF"/>
                </a:solidFill>
              </a:rPr>
              <a:t/>
            </a:r>
            <a:br>
              <a:rPr lang="ru-RU" sz="800" b="1" dirty="0" smtClean="0">
                <a:solidFill>
                  <a:srgbClr val="0000FF"/>
                </a:solidFill>
              </a:rPr>
            </a:br>
            <a:r>
              <a:rPr lang="ru-RU" sz="2200" b="1" dirty="0" smtClean="0">
                <a:solidFill>
                  <a:srgbClr val="0000FF"/>
                </a:solidFill>
              </a:rPr>
              <a:t/>
            </a:r>
            <a:br>
              <a:rPr lang="ru-RU" sz="2200" b="1" dirty="0" smtClean="0">
                <a:solidFill>
                  <a:srgbClr val="0000FF"/>
                </a:solidFill>
              </a:rPr>
            </a:br>
            <a:r>
              <a:rPr lang="ru-RU" sz="2400" b="1" dirty="0" smtClean="0">
                <a:solidFill>
                  <a:srgbClr val="0000FF"/>
                </a:solidFill>
              </a:rPr>
              <a:t/>
            </a:r>
            <a:br>
              <a:rPr lang="ru-RU" sz="2400" b="1" dirty="0" smtClean="0">
                <a:solidFill>
                  <a:srgbClr val="0000FF"/>
                </a:solidFill>
              </a:rPr>
            </a:br>
            <a:r>
              <a:rPr lang="ru-RU" sz="2400" b="1" dirty="0" smtClean="0">
                <a:solidFill>
                  <a:srgbClr val="0000FF"/>
                </a:solidFill>
              </a:rPr>
              <a:t/>
            </a:r>
            <a:br>
              <a:rPr lang="ru-RU" sz="2400" b="1" dirty="0" smtClean="0">
                <a:solidFill>
                  <a:srgbClr val="0000FF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rgbClr val="FFFF00"/>
                </a:solidFill>
              </a:rPr>
              <a:t>Я.</a:t>
            </a:r>
            <a:r>
              <a:rPr lang="ru-RU" sz="2400" b="1" dirty="0" smtClean="0">
                <a:solidFill>
                  <a:srgbClr val="0000FF"/>
                </a:solidFill>
              </a:rPr>
              <a:t> Во время первой мировой войны (1914-1918гг.) английские военные впервые применили:</a:t>
            </a: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3200" dirty="0" smtClean="0">
                <a:solidFill>
                  <a:srgbClr val="FFFF00"/>
                </a:solidFill>
              </a:rPr>
              <a:t/>
            </a:r>
            <a:br>
              <a:rPr lang="ru-RU" sz="3200" dirty="0" smtClean="0">
                <a:solidFill>
                  <a:srgbClr val="FFFF00"/>
                </a:solidFill>
              </a:rPr>
            </a:br>
            <a:endParaRPr lang="ru-RU" sz="3200" dirty="0">
              <a:solidFill>
                <a:srgbClr val="FFFF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81000" y="1219200"/>
          <a:ext cx="8382000" cy="91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</a:t>
                      </a:r>
                      <a:r>
                        <a:rPr lang="ru-RU" sz="1800" b="1" u="none" dirty="0" smtClean="0"/>
                        <a:t>Семён</a:t>
                      </a:r>
                      <a:r>
                        <a:rPr lang="ru-RU" sz="1800" b="1" u="none" baseline="0" dirty="0" smtClean="0"/>
                        <a:t> Дежнёв</a:t>
                      </a:r>
                      <a:endParaRPr lang="ru-RU" sz="18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</a:t>
                      </a:r>
                      <a:r>
                        <a:rPr lang="en-US" b="1" u="none" dirty="0" smtClean="0"/>
                        <a:t>)</a:t>
                      </a:r>
                      <a:r>
                        <a:rPr lang="ru-RU" b="1" u="none" dirty="0" smtClean="0"/>
                        <a:t> Ермак</a:t>
                      </a:r>
                      <a:r>
                        <a:rPr lang="ru-RU" b="1" u="none" baseline="0" dirty="0" smtClean="0"/>
                        <a:t> Тимофеевич</a:t>
                      </a:r>
                      <a:endParaRPr lang="ru-RU" b="1" u="none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 </a:t>
                      </a:r>
                      <a:r>
                        <a:rPr lang="ru-RU" sz="1800" b="1" u="none" dirty="0" smtClean="0"/>
                        <a:t>Христофор</a:t>
                      </a:r>
                      <a:r>
                        <a:rPr lang="ru-RU" sz="1800" b="1" u="none" baseline="0" dirty="0" smtClean="0"/>
                        <a:t> Колумб</a:t>
                      </a:r>
                      <a:endParaRPr lang="ru-RU" sz="18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 Василий</a:t>
                      </a:r>
                      <a:r>
                        <a:rPr lang="ru-RU" b="1" baseline="0" dirty="0" smtClean="0"/>
                        <a:t> Поярков</a:t>
                      </a:r>
                      <a:endParaRPr lang="ru-RU" sz="18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81000" y="3048000"/>
          <a:ext cx="8382000" cy="91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Москва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</a:t>
                      </a:r>
                      <a:r>
                        <a:rPr lang="en-US" b="1" dirty="0" smtClean="0"/>
                        <a:t>)</a:t>
                      </a:r>
                      <a:r>
                        <a:rPr lang="ru-RU" b="1" dirty="0" smtClean="0"/>
                        <a:t> </a:t>
                      </a:r>
                      <a:r>
                        <a:rPr lang="ru-RU" b="1" u="none" dirty="0" smtClean="0"/>
                        <a:t>Санкт</a:t>
                      </a:r>
                      <a:r>
                        <a:rPr lang="ru-RU" b="1" u="none" baseline="0" dirty="0" smtClean="0"/>
                        <a:t> - Петербург</a:t>
                      </a:r>
                      <a:endParaRPr lang="ru-RU" b="1" u="sng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</a:t>
                      </a:r>
                      <a:r>
                        <a:rPr lang="ru-RU" b="1" baseline="0" dirty="0" smtClean="0"/>
                        <a:t> </a:t>
                      </a:r>
                      <a:r>
                        <a:rPr lang="ru-RU" b="1" u="none" baseline="0" dirty="0" smtClean="0"/>
                        <a:t>Владимир</a:t>
                      </a:r>
                      <a:endParaRPr lang="ru-RU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u="none" dirty="0" smtClean="0"/>
                        <a:t>Г) Киев</a:t>
                      </a:r>
                      <a:endParaRPr lang="ru-RU" b="1" u="none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81000" y="5257800"/>
          <a:ext cx="8382000" cy="91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винтовки</a:t>
                      </a:r>
                      <a:endParaRPr lang="ru-RU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Б) пулеметы</a:t>
                      </a:r>
                      <a:endParaRPr lang="ru-RU" b="1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u="none" dirty="0" smtClean="0"/>
                        <a:t>В) танки</a:t>
                      </a:r>
                      <a:endParaRPr lang="ru-RU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 бронетранспортеры</a:t>
                      </a:r>
                      <a:endParaRPr lang="ru-RU" b="1" u="sng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2286000" y="0"/>
            <a:ext cx="423237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Вопросы 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II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тура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Тема: Механизмы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1447800"/>
            <a:ext cx="91440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25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8288" algn="l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10 баллов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8288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•	Первые известные нам механические часы были описаны Су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Сунгом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, наставником китайского императора в 1088 г. А какой часовой механизм из города Вюрцбурга, созданный в 1380 г., использовали в монастырях для соблюдения молитвенных часов?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8288" algn="l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Ответ: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4343400"/>
            <a:ext cx="9144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25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8288" algn="l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20 баллов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8288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•	Какие города соединила первая в России железная дорога, построенная в 30-х гг.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XIX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в.?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8288" algn="l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Ответ: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0"/>
            <a:ext cx="914400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25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8288" algn="l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30 баллов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8288" algn="l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•	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Американец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Бенджамин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Франклин прославился не только как политик, но и как изобретатель. В 1752 г. на крыше своего дома он установил стальной прут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</a:b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высотой 2,5 м, и через два года заявил об открытии новых свойств молнии. Каким изобретением великого человека мы пользуемся до сих пор?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8288" algn="l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Ответ: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8288" algn="l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40 баллов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8288" algn="l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•	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Этот механизм был изобретён древними китайскими мореплавателями около 200 г. до н.э. Затем он попал к арабам, которые в свою очередь поделились,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</a:b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им с европейцами. В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XIV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в. итальянец Флавий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Джоия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приблизил его вид к современному, разделив круг на 360 градусов.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8288" algn="l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Ответ: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25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1463" algn="l"/>
              </a:tabLst>
            </a:pPr>
            <a:r>
              <a:rPr kumimoji="0" lang="ru-RU" sz="4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Тема: Англия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1463" algn="l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10 баллов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1463" algn="l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•	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Впервые в истории в 1811 г. именно в этом английском городе был зарегистрирован миллионный житель.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1463" algn="l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20 баллов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1463" algn="l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•	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Впервые этот знак препинания появился в работе короля Эдуарда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VI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, напечатанной в Лондоне в 1553 г.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</a:b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3810000"/>
            <a:ext cx="91440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1463" algn="l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30 баллов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1463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•	Первая машина с таким названием весила 34 кг и была сделана из гнутого дерева и железных колёс с резиновыми шинами. Её автором является кузнец, англичанин по происхождению,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Кирпатрик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Макмиллан.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1463" algn="l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Ответ: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0" y="0"/>
            <a:ext cx="91440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25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1463" algn="l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40 баллов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1463" algn="l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•	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Первый такой аппарат придумал англичанин Джеймс Уатт. В 1778 г. он описал его в своём дневнике: «Аппарат представляет собой плоский пресс с боковым рычагом. Рисунок помещается под пресс на лист прозрачной кальки, смоченный закрепителем из чернил. Когда они проникнут сквозь кальку, на верхней стороне пресса останется изображение, которое послужит копией для остальных».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1463" algn="l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Ответ: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63709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25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1463" algn="l"/>
              </a:tabLst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Тема: Быт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1463" algn="l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10 баллов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1463" algn="l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•	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Впервые в Европу его привезли из Китая в 1609 г. Расфасованный по пачкам он стал наиболее популярен в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XIX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в. А с 20-х гг.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XX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в. мы пользуемся пакетиками,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</a:b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чтобы насладиться этим ароматным напитком.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1463" algn="l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Ответ: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1463" algn="l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20 баллов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1463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•	Этот овощ впервые появился в России, крестьяне назвали его «чёртовым яблоком».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1463" algn="l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Ответ: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1463" algn="l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30 баллов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1463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•	Это изобретение, появившееся в Китае во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II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в., приписывают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Цай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Луню. В Европе её стали выпускать в конце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XIX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в., а сырьём для неё послужило хлопковое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</a:b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и льняное полотно.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1463" algn="l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Ответ: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600" y="228600"/>
            <a:ext cx="8686800" cy="8565422"/>
          </a:xfrm>
          <a:prstGeom prst="rect">
            <a:avLst/>
          </a:prstGeom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ru-RU" sz="3260" b="1" u="sng" dirty="0" smtClean="0">
                <a:solidFill>
                  <a:srgbClr val="FFFF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Цели и задачи игры:</a:t>
            </a:r>
            <a:endParaRPr lang="ru-RU" sz="800" b="1" u="sng" dirty="0" smtClean="0">
              <a:solidFill>
                <a:srgbClr val="FFFF00"/>
              </a:solidFill>
              <a:effectLst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</a:endParaRPr>
          </a:p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3200" dirty="0" smtClean="0">
                <a:solidFill>
                  <a:schemeClr val="bg2">
                    <a:lumMod val="75000"/>
                  </a:schemeClr>
                </a:solidFill>
              </a:rPr>
              <a:t>! </a:t>
            </a:r>
            <a:r>
              <a:rPr lang="ru-RU" sz="2400" dirty="0" smtClean="0"/>
              <a:t> вовлечение учащихся в творческую деятельность, основанную на любви и интересе к предмету «История»;</a:t>
            </a:r>
            <a:br>
              <a:rPr lang="ru-RU" sz="2400" dirty="0" smtClean="0"/>
            </a:br>
            <a:r>
              <a:rPr lang="ru-RU" sz="3200" dirty="0" smtClean="0">
                <a:solidFill>
                  <a:schemeClr val="bg2">
                    <a:lumMod val="75000"/>
                  </a:schemeClr>
                </a:solidFill>
              </a:rPr>
              <a:t>!</a:t>
            </a:r>
            <a:r>
              <a:rPr lang="ru-RU" sz="2400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sz="2400" dirty="0" smtClean="0"/>
              <a:t> проявление способностей, интеллектуального и творческого потенциала.</a:t>
            </a:r>
            <a:br>
              <a:rPr lang="ru-RU" sz="2400" dirty="0" smtClean="0"/>
            </a:br>
            <a:r>
              <a:rPr lang="ru-RU" sz="3200" dirty="0" smtClean="0">
                <a:solidFill>
                  <a:srgbClr val="FFFF00"/>
                </a:solidFill>
              </a:rPr>
              <a:t>!</a:t>
            </a:r>
            <a:r>
              <a:rPr lang="ru-RU" sz="2400" dirty="0" smtClean="0"/>
              <a:t> расширение кругозора в различных областях науки, техники, искусства, литературы, развитие интереса к ним;</a:t>
            </a:r>
            <a:br>
              <a:rPr lang="ru-RU" sz="2400" dirty="0" smtClean="0"/>
            </a:br>
            <a:r>
              <a:rPr lang="ru-RU" sz="3200" dirty="0" smtClean="0">
                <a:solidFill>
                  <a:srgbClr val="FFFF00"/>
                </a:solidFill>
              </a:rPr>
              <a:t>!</a:t>
            </a:r>
            <a:r>
              <a:rPr lang="ru-RU" sz="2400" dirty="0" smtClean="0"/>
              <a:t> повышение  уверенности  в себе, своих знаниях;</a:t>
            </a:r>
            <a:br>
              <a:rPr lang="ru-RU" sz="2400" dirty="0" smtClean="0"/>
            </a:br>
            <a:r>
              <a:rPr lang="ru-RU" sz="2400" dirty="0" smtClean="0">
                <a:solidFill>
                  <a:srgbClr val="FFFF00"/>
                </a:solidFill>
              </a:rPr>
              <a:t> </a:t>
            </a:r>
            <a:r>
              <a:rPr lang="ru-RU" sz="3200" dirty="0" smtClean="0">
                <a:solidFill>
                  <a:srgbClr val="FFFF00"/>
                </a:solidFill>
              </a:rPr>
              <a:t>! </a:t>
            </a:r>
            <a:r>
              <a:rPr lang="ru-RU" sz="2400" dirty="0" smtClean="0"/>
              <a:t>воспитание способности отстаивать свою точку зрения, обосновывать ее в дискуссиях и спорах;</a:t>
            </a:r>
            <a:br>
              <a:rPr lang="ru-RU" sz="2400" dirty="0" smtClean="0"/>
            </a:br>
            <a:r>
              <a:rPr lang="ru-RU" sz="2400" dirty="0" smtClean="0">
                <a:solidFill>
                  <a:srgbClr val="FFFF00"/>
                </a:solidFill>
              </a:rPr>
              <a:t> </a:t>
            </a:r>
            <a:r>
              <a:rPr lang="ru-RU" sz="3200" dirty="0" smtClean="0">
                <a:solidFill>
                  <a:srgbClr val="FFFF00"/>
                </a:solidFill>
              </a:rPr>
              <a:t>! </a:t>
            </a:r>
            <a:r>
              <a:rPr lang="ru-RU" sz="2400" dirty="0" smtClean="0">
                <a:solidFill>
                  <a:srgbClr val="FFFF00"/>
                </a:solidFill>
              </a:rPr>
              <a:t> </a:t>
            </a:r>
            <a:r>
              <a:rPr lang="ru-RU" sz="2400" dirty="0" smtClean="0"/>
              <a:t>развитие  информационной культуры учащихся, знакомство их с возможностями ПК;</a:t>
            </a:r>
            <a:br>
              <a:rPr lang="ru-RU" sz="2400" dirty="0" smtClean="0"/>
            </a:br>
            <a:r>
              <a:rPr lang="ru-RU" sz="3200" dirty="0" smtClean="0">
                <a:solidFill>
                  <a:srgbClr val="FFFF00"/>
                </a:solidFill>
              </a:rPr>
              <a:t>! </a:t>
            </a:r>
            <a:r>
              <a:rPr lang="ru-RU" sz="2400" dirty="0" smtClean="0"/>
              <a:t>воспитание  уважения к истории России и других стран.</a:t>
            </a:r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1"/>
          <p:cNvSpPr>
            <a:spLocks noChangeArrowheads="1"/>
          </p:cNvSpPr>
          <p:nvPr/>
        </p:nvSpPr>
        <p:spPr bwMode="auto">
          <a:xfrm>
            <a:off x="0" y="0"/>
            <a:ext cx="91440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25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1463" algn="l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40 баллов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1463" algn="l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•	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Если верить книгам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XVIII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в., то этот предмет личной гигиены изобретён в 1498 г. в Китае. Согласно описанию, сделана она была из щетины, воткнутой под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</a:b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прямым углом в ручку, и практически не отличалась от современных.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1463" algn="l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Ответ: </a:t>
            </a: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1463" algn="l"/>
              </a:tabLst>
            </a:pPr>
            <a:endParaRPr lang="ru-RU" sz="2400" b="1" i="1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1463" algn="l"/>
              </a:tabLst>
            </a:pP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1463" algn="l"/>
              </a:tabLst>
            </a:pPr>
            <a:endParaRPr lang="ru-RU" sz="2400" b="1" i="1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1463" algn="l"/>
              </a:tabLst>
            </a:pP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1463" algn="l"/>
              </a:tabLst>
            </a:pPr>
            <a:r>
              <a:rPr kumimoji="0" lang="ru-RU" sz="4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Подведение итогов </a:t>
            </a:r>
            <a:r>
              <a:rPr kumimoji="0" lang="en-US" sz="4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II</a:t>
            </a:r>
            <a:r>
              <a:rPr kumimoji="0" lang="ru-RU" sz="4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тура.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1"/>
          <p:cNvSpPr>
            <a:spLocks noChangeArrowheads="1"/>
          </p:cNvSpPr>
          <p:nvPr/>
        </p:nvSpPr>
        <p:spPr bwMode="auto">
          <a:xfrm>
            <a:off x="0" y="0"/>
            <a:ext cx="9144000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93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4800" algn="l"/>
              </a:tabLs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III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тур «Кто быстрее»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93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48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Ведущий (о правилах третьего тура). Уважаемые участники! В заключительном туре вам предлагаются вопросы, на которые вы должны дать быстрые и правильные ответы. </a:t>
            </a:r>
          </a:p>
          <a:p>
            <a:pPr marL="0" marR="0" lvl="0" indent="1793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4800" algn="l"/>
              </a:tabLst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93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048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Этот русский князь прославился введением первого письменного закона «Русская Правда» в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XI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в. и основанием одноимённого города. </a:t>
            </a:r>
          </a:p>
          <a:p>
            <a:pPr marL="0" marR="0" lvl="0" indent="1793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04800" algn="l"/>
              </a:tabLst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93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048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Это является символом любого независимого государства. Впервые он появился в Японии в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IX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в. и в нём было всего 4 строчки. </a:t>
            </a:r>
          </a:p>
          <a:p>
            <a:pPr marL="0" marR="0" lvl="0" indent="1793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04800" algn="l"/>
              </a:tabLst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93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048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Это растение в качестве напитка упоминается впервые около 1000 г. в записках арабского философа и врача Авиценны, который называл его словом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bun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с.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</a:b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ChangeArrowheads="1"/>
          </p:cNvSpPr>
          <p:nvPr/>
        </p:nvSpPr>
        <p:spPr bwMode="auto">
          <a:xfrm>
            <a:off x="0" y="0"/>
            <a:ext cx="9144000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93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048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Первый проект этого изобретения разработал Константин Циолковский в 1887 г. </a:t>
            </a:r>
          </a:p>
          <a:p>
            <a:pPr marL="0" marR="0" lvl="0" indent="1793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04800" algn="l"/>
              </a:tabLst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93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048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этом государстве впервые были проведены Олимпийские игры. </a:t>
            </a:r>
          </a:p>
          <a:p>
            <a:pPr marL="0" marR="0" lvl="0" indent="1793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04800" algn="l"/>
              </a:tabLst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93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048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Этот американский киноактёр впервые обратился к теме «маленького человека» и получил Международную премию мира за антифашистские комедии.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</a:b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93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048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Первое кругосветное путешествие было совершено именно этим мореплавателем. В честь него назван пролив, соединяющий Атлантический и Тихий океаны.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</a:b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93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048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советском кинематографе это был один из первых звуковых фильмов, рассказывающий о легендарном герое Гражданской войны.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1"/>
          <p:cNvSpPr>
            <a:spLocks noChangeArrowheads="1"/>
          </p:cNvSpPr>
          <p:nvPr/>
        </p:nvSpPr>
        <p:spPr bwMode="auto">
          <a:xfrm>
            <a:off x="0" y="0"/>
            <a:ext cx="9144000" cy="5847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46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185863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Этот государственный деятель впервые в истории Руси написал «Поучение» своим детям и основал одноимённый город. 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1746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185863" algn="l"/>
              </a:tabLst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46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185863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Именно в этом государстве появился первый водопровод — арочный мост для пропуска воды над глубокими оврагами. 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1746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185863" algn="l"/>
              </a:tabLst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46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185863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Впервые такую картину написал с помощью зеркала 13-летний художник Альбрехт Дюрер из Германии. 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1746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185863" algn="l"/>
              </a:tabLst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46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185863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Эти сооружения являются первым чудом света.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</a:b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1746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185863" algn="l"/>
              </a:tabLst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46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85863" algn="l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Подведение итогов игры. Награждение победителей.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	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-1" y="0"/>
          <a:ext cx="9144002" cy="6858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4422"/>
                <a:gridCol w="1956995"/>
                <a:gridCol w="1699327"/>
                <a:gridCol w="1762186"/>
                <a:gridCol w="2041072"/>
              </a:tblGrid>
              <a:tr h="571772"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ЭТАПЫ ИГРЫ</a:t>
                      </a:r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Цена </a:t>
                      </a:r>
                    </a:p>
                    <a:p>
                      <a:pPr algn="ctr"/>
                      <a:r>
                        <a:rPr lang="ru-RU" dirty="0" smtClean="0"/>
                        <a:t>вопроса</a:t>
                      </a:r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Оценки, полученные командами</a:t>
                      </a:r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41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«Историки»</a:t>
                      </a:r>
                      <a:endParaRPr lang="ru-RU" sz="16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«Летописцы»</a:t>
                      </a:r>
                      <a:endParaRPr lang="ru-RU" sz="16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«Исследователи»</a:t>
                      </a:r>
                      <a:endParaRPr lang="ru-RU" sz="16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383630">
                <a:tc>
                  <a:txBody>
                    <a:bodyPr/>
                    <a:lstStyle/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en-US" b="1" dirty="0" smtClean="0"/>
                        <a:t>I</a:t>
                      </a:r>
                      <a:r>
                        <a:rPr lang="ru-RU" b="1" dirty="0" smtClean="0"/>
                        <a:t> тур «ИМЕНА»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 smtClean="0"/>
                    </a:p>
                    <a:p>
                      <a:pPr algn="ctr"/>
                      <a:r>
                        <a:rPr lang="ru-RU" sz="1600" dirty="0" smtClean="0"/>
                        <a:t>10 баллов за каждый правильный ответ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1940500">
                <a:tc>
                  <a:txBody>
                    <a:bodyPr/>
                    <a:lstStyle/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en-US" b="1" dirty="0" smtClean="0"/>
                        <a:t>II</a:t>
                      </a:r>
                      <a:r>
                        <a:rPr lang="ru-RU" b="1" dirty="0" smtClean="0"/>
                        <a:t> тур «ВПЕРВЫЕ </a:t>
                      </a:r>
                    </a:p>
                    <a:p>
                      <a:pPr algn="ctr"/>
                      <a:r>
                        <a:rPr lang="ru-RU" b="1" dirty="0" smtClean="0"/>
                        <a:t>В МИРЕ»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 smtClean="0">
                        <a:latin typeface="Cambria" pitchFamily="18" charset="0"/>
                        <a:cs typeface="Tunga" pitchFamily="2"/>
                      </a:endParaRPr>
                    </a:p>
                    <a:p>
                      <a:pPr algn="ctr"/>
                      <a:r>
                        <a:rPr lang="ru-RU" sz="1600" dirty="0" smtClean="0">
                          <a:latin typeface="Cambria" pitchFamily="18" charset="0"/>
                          <a:cs typeface="Tunga" pitchFamily="2"/>
                        </a:rPr>
                        <a:t>от 10 до 40 баллов за правильный ответ, в зависимости от выбранного вопроса</a:t>
                      </a:r>
                      <a:endParaRPr lang="ru-RU" sz="1600" dirty="0">
                        <a:latin typeface="Cambria" pitchFamily="18" charset="0"/>
                        <a:cs typeface="Tunga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1858260">
                <a:tc>
                  <a:txBody>
                    <a:bodyPr/>
                    <a:lstStyle/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en-US" b="1" dirty="0" smtClean="0"/>
                        <a:t>III</a:t>
                      </a:r>
                      <a:r>
                        <a:rPr lang="ru-RU" b="1" dirty="0" smtClean="0"/>
                        <a:t> тур </a:t>
                      </a:r>
                    </a:p>
                    <a:p>
                      <a:pPr algn="ctr"/>
                      <a:r>
                        <a:rPr lang="ru-RU" b="1" dirty="0" smtClean="0"/>
                        <a:t>«КТО БЫСТРЕЕ?»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 smtClean="0"/>
                    </a:p>
                    <a:p>
                      <a:pPr algn="ctr"/>
                      <a:r>
                        <a:rPr lang="ru-RU" sz="1600" dirty="0" smtClean="0"/>
                        <a:t>10 баллов за </a:t>
                      </a:r>
                      <a:r>
                        <a:rPr lang="ru-RU" sz="1600" baseline="0" dirty="0" smtClean="0"/>
                        <a:t> быстрый правильный ответ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579714">
                <a:tc gridSpan="2">
                  <a:txBody>
                    <a:bodyPr/>
                    <a:lstStyle/>
                    <a:p>
                      <a:pPr algn="ctr"/>
                      <a:r>
                        <a:rPr lang="ru-RU" b="1" u="none" baseline="0" dirty="0" smtClean="0">
                          <a:solidFill>
                            <a:srgbClr val="FF0000"/>
                          </a:solidFill>
                        </a:rPr>
                        <a:t>                        </a:t>
                      </a:r>
                      <a:r>
                        <a:rPr lang="ru-RU" b="1" u="sng" dirty="0" smtClean="0">
                          <a:solidFill>
                            <a:srgbClr val="FF0000"/>
                          </a:solidFill>
                        </a:rPr>
                        <a:t>ИТОГ    ИГРЫ:</a:t>
                      </a:r>
                      <a:endParaRPr lang="ru-RU" b="1" u="sng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62000" y="533400"/>
          <a:ext cx="7772400" cy="56388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554480"/>
                <a:gridCol w="1554480"/>
                <a:gridCol w="1554480"/>
                <a:gridCol w="1554480"/>
                <a:gridCol w="1554480"/>
              </a:tblGrid>
              <a:tr h="939800"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б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г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939800"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Е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Ё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Ж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З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И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939800"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Л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м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939800"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р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у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939800"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ф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х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ц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ч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ш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939800"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щ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ы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э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ю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я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457200" y="990600"/>
            <a:ext cx="8305800" cy="6096000"/>
          </a:xfrm>
        </p:spPr>
        <p:txBody>
          <a:bodyPr>
            <a:normAutofit fontScale="90000"/>
          </a:bodyPr>
          <a:lstStyle/>
          <a:p>
            <a:pPr algn="l"/>
            <a:r>
              <a:rPr lang="ru-RU" sz="3200" dirty="0" smtClean="0">
                <a:solidFill>
                  <a:srgbClr val="FFFF00"/>
                </a:solidFill>
              </a:rPr>
              <a:t>Вопросы </a:t>
            </a:r>
            <a:r>
              <a:rPr sz="3200" smtClean="0">
                <a:solidFill>
                  <a:srgbClr val="FFFF00"/>
                </a:solidFill>
              </a:rPr>
              <a:t>I</a:t>
            </a:r>
            <a:r>
              <a:rPr lang="ru-RU" sz="3200" dirty="0" smtClean="0">
                <a:solidFill>
                  <a:srgbClr val="FFFF00"/>
                </a:solidFill>
              </a:rPr>
              <a:t> тура:</a:t>
            </a:r>
            <a:br>
              <a:rPr lang="ru-RU" sz="3200" dirty="0" smtClean="0">
                <a:solidFill>
                  <a:srgbClr val="FFFF00"/>
                </a:solidFill>
              </a:rPr>
            </a:br>
            <a:r>
              <a:rPr lang="ru-RU" sz="800" dirty="0" smtClean="0">
                <a:solidFill>
                  <a:srgbClr val="FFFF00"/>
                </a:solidFill>
              </a:rPr>
              <a:t/>
            </a:r>
            <a:br>
              <a:rPr lang="ru-RU" sz="800" dirty="0" smtClean="0">
                <a:solidFill>
                  <a:srgbClr val="FFFF00"/>
                </a:solidFill>
              </a:rPr>
            </a:br>
            <a:r>
              <a:rPr lang="ru-RU" sz="2400" dirty="0" smtClean="0">
                <a:solidFill>
                  <a:srgbClr val="FFFF00"/>
                </a:solidFill>
              </a:rPr>
              <a:t>А. </a:t>
            </a:r>
            <a:r>
              <a:rPr lang="ru-RU" sz="2400" b="1" dirty="0" smtClean="0">
                <a:solidFill>
                  <a:srgbClr val="0000FF"/>
                </a:solidFill>
              </a:rPr>
              <a:t>При этом  царе впервые в России проявился театр:</a:t>
            </a: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rgbClr val="FFFF00"/>
                </a:solidFill>
              </a:rPr>
              <a:t>Б. </a:t>
            </a:r>
            <a:r>
              <a:rPr lang="ru-RU" sz="2400" b="1" dirty="0" smtClean="0">
                <a:solidFill>
                  <a:srgbClr val="0000FF"/>
                </a:solidFill>
              </a:rPr>
              <a:t>Это медицинское учреждение впервые было открыто в 1581 г. в Кремле и обслуживало семью Ивана </a:t>
            </a:r>
            <a:r>
              <a:rPr sz="2400" b="1" smtClean="0">
                <a:solidFill>
                  <a:srgbClr val="0000FF"/>
                </a:solidFill>
              </a:rPr>
              <a:t>IV</a:t>
            </a:r>
            <a:r>
              <a:rPr lang="ru-RU" sz="2400" b="1" dirty="0" smtClean="0">
                <a:solidFill>
                  <a:srgbClr val="0000FF"/>
                </a:solidFill>
              </a:rPr>
              <a:t>:</a:t>
            </a: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rgbClr val="FFFF00"/>
                </a:solidFill>
              </a:rPr>
              <a:t>В</a:t>
            </a:r>
            <a:r>
              <a:rPr lang="ru-RU" sz="2000" b="1" dirty="0" smtClean="0">
                <a:solidFill>
                  <a:srgbClr val="0000FF"/>
                </a:solidFill>
              </a:rPr>
              <a:t>. </a:t>
            </a:r>
            <a:r>
              <a:rPr lang="ru-RU" sz="2400" b="1" dirty="0" smtClean="0">
                <a:solidFill>
                  <a:srgbClr val="0000FF"/>
                </a:solidFill>
              </a:rPr>
              <a:t>Этот человек  вошёл в историю как первый русский патриарх:</a:t>
            </a: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3200" dirty="0" smtClean="0">
                <a:solidFill>
                  <a:srgbClr val="FFFF00"/>
                </a:solidFill>
              </a:rPr>
              <a:t/>
            </a:r>
            <a:br>
              <a:rPr lang="ru-RU" sz="3200" dirty="0" smtClean="0">
                <a:solidFill>
                  <a:srgbClr val="FFFF00"/>
                </a:solidFill>
              </a:rPr>
            </a:br>
            <a:endParaRPr lang="ru-RU" sz="3200" dirty="0">
              <a:solidFill>
                <a:srgbClr val="FFFF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81000" y="1371600"/>
          <a:ext cx="8382000" cy="91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Иван </a:t>
                      </a:r>
                      <a:r>
                        <a:rPr lang="en-US" b="1" dirty="0" smtClean="0"/>
                        <a:t>IV </a:t>
                      </a:r>
                      <a:r>
                        <a:rPr lang="ru-RU" b="1" dirty="0" smtClean="0"/>
                        <a:t>Грозный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</a:t>
                      </a:r>
                      <a:r>
                        <a:rPr lang="en-US" b="1" dirty="0" smtClean="0"/>
                        <a:t>) </a:t>
                      </a:r>
                      <a:r>
                        <a:rPr lang="ru-RU" b="1" dirty="0" smtClean="0"/>
                        <a:t>Борис</a:t>
                      </a:r>
                      <a:r>
                        <a:rPr lang="ru-RU" b="1" baseline="0" dirty="0" smtClean="0"/>
                        <a:t> Годунов</a:t>
                      </a:r>
                      <a:endParaRPr lang="ru-RU" b="1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В)Алексей Михайлович</a:t>
                      </a:r>
                      <a:endParaRPr lang="ru-RU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 Пётр </a:t>
                      </a:r>
                      <a:r>
                        <a:rPr lang="en-US" b="1" dirty="0" smtClean="0"/>
                        <a:t>I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57200" y="3429000"/>
          <a:ext cx="8382000" cy="91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больница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</a:t>
                      </a:r>
                      <a:r>
                        <a:rPr lang="en-US" b="1" dirty="0" smtClean="0"/>
                        <a:t>)</a:t>
                      </a:r>
                      <a:r>
                        <a:rPr lang="ru-RU" b="1" dirty="0" smtClean="0"/>
                        <a:t> поликлиника</a:t>
                      </a:r>
                      <a:endParaRPr lang="ru-RU" b="1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В)аптека</a:t>
                      </a:r>
                      <a:endParaRPr lang="ru-RU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 санаторий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57200" y="5334000"/>
          <a:ext cx="8382000" cy="91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</a:t>
                      </a:r>
                      <a:r>
                        <a:rPr lang="ru-RU" b="1" dirty="0" err="1" smtClean="0"/>
                        <a:t>иов</a:t>
                      </a:r>
                      <a:endParaRPr lang="ru-RU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</a:t>
                      </a:r>
                      <a:r>
                        <a:rPr lang="en-US" b="1" dirty="0" smtClean="0"/>
                        <a:t>)</a:t>
                      </a:r>
                      <a:r>
                        <a:rPr lang="ru-RU" b="1" dirty="0" smtClean="0"/>
                        <a:t>Алексий</a:t>
                      </a:r>
                      <a:endParaRPr lang="ru-RU" b="1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 </a:t>
                      </a:r>
                      <a:r>
                        <a:rPr lang="ru-RU" b="1" dirty="0" err="1" smtClean="0"/>
                        <a:t>Гермоген</a:t>
                      </a:r>
                      <a:endParaRPr lang="ru-RU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 </a:t>
                      </a:r>
                      <a:r>
                        <a:rPr lang="ru-RU" b="1" dirty="0" err="1" smtClean="0"/>
                        <a:t>Алимпий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457200" y="1295400"/>
            <a:ext cx="8305800" cy="5791200"/>
          </a:xfrm>
        </p:spPr>
        <p:txBody>
          <a:bodyPr>
            <a:normAutofit fontScale="90000"/>
          </a:bodyPr>
          <a:lstStyle/>
          <a:p>
            <a:pPr algn="l"/>
            <a:r>
              <a:rPr lang="ru-RU" sz="3200" dirty="0" smtClean="0">
                <a:solidFill>
                  <a:srgbClr val="FFFF00"/>
                </a:solidFill>
              </a:rPr>
              <a:t/>
            </a:r>
            <a:br>
              <a:rPr lang="ru-RU" sz="3200" dirty="0" smtClean="0">
                <a:solidFill>
                  <a:srgbClr val="FFFF00"/>
                </a:solidFill>
              </a:rPr>
            </a:br>
            <a:r>
              <a:rPr lang="ru-RU" sz="800" dirty="0" smtClean="0">
                <a:solidFill>
                  <a:srgbClr val="FFFF00"/>
                </a:solidFill>
              </a:rPr>
              <a:t/>
            </a:r>
            <a:br>
              <a:rPr lang="ru-RU" sz="800" dirty="0" smtClean="0">
                <a:solidFill>
                  <a:srgbClr val="FFFF00"/>
                </a:solidFill>
              </a:rPr>
            </a:br>
            <a:r>
              <a:rPr lang="ru-RU" sz="2400" dirty="0" smtClean="0">
                <a:solidFill>
                  <a:srgbClr val="FFFF00"/>
                </a:solidFill>
              </a:rPr>
              <a:t>Г. </a:t>
            </a:r>
            <a: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Назовите первое живое существо, облетевшее Луну на советском космическом корабле в 1968г.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rgbClr val="FFFF00"/>
                </a:solidFill>
              </a:rPr>
              <a:t>Д. </a:t>
            </a:r>
            <a:r>
              <a:rPr lang="ru-RU" sz="2400" b="1" dirty="0" smtClean="0">
                <a:solidFill>
                  <a:srgbClr val="0000FF"/>
                </a:solidFill>
              </a:rPr>
              <a:t>Назовите русского монарха, впервые в истории избранного народом на царство:</a:t>
            </a:r>
            <a:br>
              <a:rPr lang="ru-RU" sz="2400" b="1" dirty="0" smtClean="0">
                <a:solidFill>
                  <a:srgbClr val="0000FF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rgbClr val="FFFF00"/>
                </a:solidFill>
              </a:rPr>
              <a:t>Е. </a:t>
            </a:r>
            <a:r>
              <a:rPr lang="ru-RU" sz="2400" b="1" dirty="0" smtClean="0">
                <a:solidFill>
                  <a:srgbClr val="0000FF"/>
                </a:solidFill>
              </a:rPr>
              <a:t>Братья Борис и Глеб первыми…</a:t>
            </a: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3200" dirty="0" smtClean="0">
                <a:solidFill>
                  <a:srgbClr val="FFFF00"/>
                </a:solidFill>
              </a:rPr>
              <a:t/>
            </a:r>
            <a:br>
              <a:rPr lang="ru-RU" sz="3200" dirty="0" smtClean="0">
                <a:solidFill>
                  <a:srgbClr val="FFFF00"/>
                </a:solidFill>
              </a:rPr>
            </a:br>
            <a:endParaRPr lang="ru-RU" sz="3200" dirty="0">
              <a:solidFill>
                <a:srgbClr val="FFFF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57200" y="1371600"/>
          <a:ext cx="8382000" cy="91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человек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</a:t>
                      </a:r>
                      <a:r>
                        <a:rPr lang="en-US" b="1" dirty="0" smtClean="0"/>
                        <a:t>)</a:t>
                      </a:r>
                      <a:r>
                        <a:rPr lang="ru-RU" b="1" dirty="0" smtClean="0"/>
                        <a:t>черепаха</a:t>
                      </a:r>
                      <a:endParaRPr lang="ru-RU" b="1" u="sng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 собака</a:t>
                      </a:r>
                      <a:endParaRPr lang="ru-RU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 кузнечик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81000" y="3657600"/>
          <a:ext cx="8382000" cy="91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А)Михаил Романов</a:t>
                      </a:r>
                      <a:endParaRPr lang="ru-RU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</a:t>
                      </a:r>
                      <a:r>
                        <a:rPr lang="en-US" b="1" dirty="0" smtClean="0"/>
                        <a:t>)</a:t>
                      </a:r>
                      <a:r>
                        <a:rPr lang="ru-RU" b="1" dirty="0" smtClean="0"/>
                        <a:t> Алексей</a:t>
                      </a:r>
                      <a:r>
                        <a:rPr lang="ru-RU" b="1" baseline="0" dirty="0" smtClean="0"/>
                        <a:t> Романов</a:t>
                      </a:r>
                      <a:endParaRPr lang="ru-RU" b="1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 </a:t>
                      </a:r>
                      <a:r>
                        <a:rPr lang="ru-RU" b="1" u="none" dirty="0" smtClean="0"/>
                        <a:t>Пётр</a:t>
                      </a:r>
                      <a:r>
                        <a:rPr lang="en-US" b="1" u="none" dirty="0" smtClean="0"/>
                        <a:t> I</a:t>
                      </a:r>
                      <a:endParaRPr lang="ru-RU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 Лжедмитрий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81000" y="5334000"/>
          <a:ext cx="8382000" cy="128016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</a:t>
                      </a:r>
                      <a:r>
                        <a:rPr lang="ru-RU" b="1" baseline="0" dirty="0" smtClean="0"/>
                        <a:t> остановили нашествие монголо-татар на русские земли</a:t>
                      </a:r>
                      <a:endParaRPr lang="ru-RU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</a:t>
                      </a:r>
                      <a:r>
                        <a:rPr lang="en-US" b="1" dirty="0" smtClean="0"/>
                        <a:t>)</a:t>
                      </a:r>
                      <a:r>
                        <a:rPr lang="ru-RU" b="1" dirty="0" smtClean="0"/>
                        <a:t> основали</a:t>
                      </a:r>
                      <a:r>
                        <a:rPr lang="ru-RU" b="1" baseline="0" dirty="0" smtClean="0"/>
                        <a:t> город Киев</a:t>
                      </a:r>
                      <a:endParaRPr lang="ru-RU" b="1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В)были причислены к лику русских святых</a:t>
                      </a:r>
                      <a:endParaRPr lang="ru-RU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 крестили</a:t>
                      </a:r>
                      <a:r>
                        <a:rPr lang="ru-RU" b="1" baseline="0" dirty="0" smtClean="0"/>
                        <a:t> Русь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304800" y="1295400"/>
            <a:ext cx="8305800" cy="5791200"/>
          </a:xfrm>
        </p:spPr>
        <p:txBody>
          <a:bodyPr>
            <a:normAutofit fontScale="90000"/>
          </a:bodyPr>
          <a:lstStyle/>
          <a:p>
            <a:pPr algn="l"/>
            <a:r>
              <a:rPr lang="ru-RU" sz="3200" dirty="0" smtClean="0">
                <a:solidFill>
                  <a:srgbClr val="FFFF00"/>
                </a:solidFill>
              </a:rPr>
              <a:t/>
            </a:r>
            <a:br>
              <a:rPr lang="ru-RU" sz="3200" dirty="0" smtClean="0">
                <a:solidFill>
                  <a:srgbClr val="FFFF00"/>
                </a:solidFill>
              </a:rPr>
            </a:br>
            <a:r>
              <a:rPr lang="ru-RU" sz="800" dirty="0" smtClean="0">
                <a:solidFill>
                  <a:srgbClr val="FFFF00"/>
                </a:solidFill>
              </a:rPr>
              <a:t/>
            </a:r>
            <a:br>
              <a:rPr lang="ru-RU" sz="800" dirty="0" smtClean="0">
                <a:solidFill>
                  <a:srgbClr val="FFFF00"/>
                </a:solidFill>
              </a:rPr>
            </a:br>
            <a:r>
              <a:rPr lang="ru-RU" sz="2400" dirty="0" smtClean="0">
                <a:solidFill>
                  <a:srgbClr val="FFFF00"/>
                </a:solidFill>
              </a:rPr>
              <a:t>Ё. </a:t>
            </a:r>
            <a: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Впервые эту государственную должность в России заняла женщина в 1917г. Александра Коллонтай стала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b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rgbClr val="FFFF00"/>
                </a:solidFill>
              </a:rPr>
              <a:t>Ж. </a:t>
            </a:r>
            <a:r>
              <a:rPr lang="ru-RU" sz="2400" b="1" dirty="0" smtClean="0">
                <a:solidFill>
                  <a:srgbClr val="0000FF"/>
                </a:solidFill>
              </a:rPr>
              <a:t>Впервые в истории воскресенье 7 марта 321г. Римский император Константин объявил именно таким днем:</a:t>
            </a:r>
            <a:br>
              <a:rPr lang="ru-RU" sz="2400" b="1" dirty="0" smtClean="0">
                <a:solidFill>
                  <a:srgbClr val="0000FF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rgbClr val="FFFF00"/>
                </a:solidFill>
              </a:rPr>
              <a:t>З. </a:t>
            </a:r>
            <a:r>
              <a:rPr lang="ru-RU" sz="2400" b="1" dirty="0" smtClean="0">
                <a:solidFill>
                  <a:srgbClr val="0000FF"/>
                </a:solidFill>
              </a:rPr>
              <a:t>Именно он считается первопечатником России:</a:t>
            </a: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3200" dirty="0" smtClean="0">
                <a:solidFill>
                  <a:srgbClr val="FFFF00"/>
                </a:solidFill>
              </a:rPr>
              <a:t/>
            </a:r>
            <a:br>
              <a:rPr lang="ru-RU" sz="3200" dirty="0" smtClean="0">
                <a:solidFill>
                  <a:srgbClr val="FFFF00"/>
                </a:solidFill>
              </a:rPr>
            </a:br>
            <a:endParaRPr lang="ru-RU" sz="3200" dirty="0">
              <a:solidFill>
                <a:srgbClr val="FFFF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57200" y="1295400"/>
          <a:ext cx="8382000" cy="109728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А)Министром</a:t>
                      </a:r>
                      <a:endParaRPr lang="ru-RU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</a:t>
                      </a:r>
                      <a:r>
                        <a:rPr lang="en-US" b="1" dirty="0" smtClean="0"/>
                        <a:t>) </a:t>
                      </a:r>
                      <a:r>
                        <a:rPr lang="ru-RU" b="1" dirty="0" smtClean="0"/>
                        <a:t>президентом</a:t>
                      </a:r>
                      <a:endParaRPr lang="ru-RU" b="1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 </a:t>
                      </a:r>
                      <a:r>
                        <a:rPr lang="ru-RU" sz="1800" b="1" u="none" dirty="0" smtClean="0"/>
                        <a:t>председателем</a:t>
                      </a:r>
                      <a:r>
                        <a:rPr lang="ru-RU" sz="1800" b="1" u="none" baseline="0" dirty="0" smtClean="0"/>
                        <a:t> Государственной Думы</a:t>
                      </a:r>
                      <a:endParaRPr lang="ru-RU" sz="18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</a:t>
                      </a:r>
                      <a:r>
                        <a:rPr lang="ru-RU" b="1" baseline="0" dirty="0" smtClean="0"/>
                        <a:t> губернатором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57200" y="3505200"/>
          <a:ext cx="8382000" cy="91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праздником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</a:t>
                      </a:r>
                      <a:r>
                        <a:rPr lang="en-US" b="1" dirty="0" smtClean="0"/>
                        <a:t>)</a:t>
                      </a:r>
                      <a:r>
                        <a:rPr lang="ru-RU" b="1" dirty="0" smtClean="0"/>
                        <a:t> субботником</a:t>
                      </a:r>
                      <a:endParaRPr lang="ru-RU" b="1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В)выходным</a:t>
                      </a:r>
                      <a:endParaRPr lang="ru-RU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 «днем безделья»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57200" y="5486400"/>
          <a:ext cx="8382000" cy="91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</a:t>
                      </a:r>
                      <a:r>
                        <a:rPr lang="ru-RU" b="1" u="none" dirty="0" smtClean="0"/>
                        <a:t>Иван</a:t>
                      </a:r>
                      <a:r>
                        <a:rPr lang="ru-RU" b="1" u="none" baseline="0" dirty="0" smtClean="0"/>
                        <a:t> </a:t>
                      </a:r>
                      <a:r>
                        <a:rPr lang="ru-RU" b="1" u="none" baseline="0" dirty="0" err="1" smtClean="0"/>
                        <a:t>Пересветов</a:t>
                      </a:r>
                      <a:endParaRPr lang="ru-RU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</a:t>
                      </a:r>
                      <a:r>
                        <a:rPr lang="en-US" b="1" dirty="0" smtClean="0"/>
                        <a:t>)</a:t>
                      </a:r>
                      <a:r>
                        <a:rPr lang="ru-RU" b="1" dirty="0" err="1" smtClean="0"/>
                        <a:t>Симеон</a:t>
                      </a:r>
                      <a:r>
                        <a:rPr lang="ru-RU" b="1" baseline="0" dirty="0" smtClean="0"/>
                        <a:t>  Полоцкий</a:t>
                      </a:r>
                      <a:endParaRPr lang="ru-RU" b="1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В)Иван Федоров</a:t>
                      </a:r>
                      <a:endParaRPr lang="ru-RU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 Михаил Ломоносов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304800" y="1371600"/>
            <a:ext cx="8305800" cy="5791200"/>
          </a:xfrm>
        </p:spPr>
        <p:txBody>
          <a:bodyPr>
            <a:normAutofit fontScale="90000"/>
          </a:bodyPr>
          <a:lstStyle/>
          <a:p>
            <a:pPr algn="l"/>
            <a:r>
              <a:rPr lang="ru-RU" sz="3200" dirty="0" smtClean="0">
                <a:solidFill>
                  <a:srgbClr val="FFFF00"/>
                </a:solidFill>
              </a:rPr>
              <a:t/>
            </a:r>
            <a:br>
              <a:rPr lang="ru-RU" sz="3200" dirty="0" smtClean="0">
                <a:solidFill>
                  <a:srgbClr val="FFFF00"/>
                </a:solidFill>
              </a:rPr>
            </a:br>
            <a:r>
              <a:rPr lang="ru-RU" sz="800" dirty="0" smtClean="0">
                <a:solidFill>
                  <a:srgbClr val="FFFF00"/>
                </a:solidFill>
              </a:rPr>
              <a:t/>
            </a:r>
            <a:br>
              <a:rPr lang="ru-RU" sz="800" dirty="0" smtClean="0">
                <a:solidFill>
                  <a:srgbClr val="FFFF00"/>
                </a:solidFill>
              </a:rPr>
            </a:br>
            <a:r>
              <a:rPr lang="ru-RU" sz="2400" dirty="0" smtClean="0">
                <a:solidFill>
                  <a:srgbClr val="FFFF00"/>
                </a:solidFill>
              </a:rPr>
              <a:t>И. </a:t>
            </a:r>
            <a: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Первым каменным зданием, возведенным по приказу Ивана </a:t>
            </a:r>
            <a:r>
              <a:rPr lang="ru-RU" sz="24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Калиты</a:t>
            </a:r>
            <a: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Москве, стал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b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rgbClr val="FFFF00"/>
                </a:solidFill>
              </a:rPr>
              <a:t>К.  </a:t>
            </a:r>
            <a:r>
              <a:rPr lang="ru-RU" sz="2400" b="1" dirty="0" smtClean="0">
                <a:solidFill>
                  <a:srgbClr val="0000FF"/>
                </a:solidFill>
              </a:rPr>
              <a:t>Этого человека называют «первым христианином </a:t>
            </a:r>
            <a:br>
              <a:rPr lang="ru-RU" sz="2400" b="1" dirty="0" smtClean="0">
                <a:solidFill>
                  <a:srgbClr val="0000FF"/>
                </a:solidFill>
              </a:rPr>
            </a:br>
            <a:r>
              <a:rPr lang="ru-RU" sz="2400" b="1" dirty="0" smtClean="0">
                <a:solidFill>
                  <a:srgbClr val="0000FF"/>
                </a:solidFill>
              </a:rPr>
              <a:t>на Руси»:</a:t>
            </a:r>
            <a:br>
              <a:rPr lang="ru-RU" sz="2400" b="1" dirty="0" smtClean="0">
                <a:solidFill>
                  <a:srgbClr val="0000FF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rgbClr val="FFFF00"/>
                </a:solidFill>
              </a:rPr>
              <a:t>Л. </a:t>
            </a:r>
            <a:r>
              <a:rPr lang="ru-RU" sz="2400" b="1" dirty="0" smtClean="0">
                <a:solidFill>
                  <a:srgbClr val="0000FF"/>
                </a:solidFill>
              </a:rPr>
              <a:t>Назовите  правителя, при котором впервые в России были образованы губернии:</a:t>
            </a: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3200" dirty="0" smtClean="0">
                <a:solidFill>
                  <a:srgbClr val="FFFF00"/>
                </a:solidFill>
              </a:rPr>
              <a:t/>
            </a:r>
            <a:br>
              <a:rPr lang="ru-RU" sz="3200" dirty="0" smtClean="0">
                <a:solidFill>
                  <a:srgbClr val="FFFF00"/>
                </a:solidFill>
              </a:rPr>
            </a:br>
            <a:endParaRPr lang="ru-RU" sz="3200" dirty="0">
              <a:solidFill>
                <a:srgbClr val="FFFF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57200" y="1295400"/>
          <a:ext cx="8382000" cy="91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</a:t>
                      </a:r>
                      <a:r>
                        <a:rPr lang="ru-RU" b="1" u="none" dirty="0" smtClean="0"/>
                        <a:t>дом</a:t>
                      </a:r>
                      <a:r>
                        <a:rPr lang="ru-RU" b="1" u="none" baseline="0" dirty="0" smtClean="0"/>
                        <a:t> князя</a:t>
                      </a:r>
                      <a:endParaRPr lang="ru-RU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u="none" dirty="0" smtClean="0"/>
                        <a:t>Б</a:t>
                      </a:r>
                      <a:r>
                        <a:rPr lang="en-US" b="1" u="none" dirty="0" smtClean="0"/>
                        <a:t>)</a:t>
                      </a:r>
                      <a:r>
                        <a:rPr lang="ru-RU" b="1" u="none" baseline="0" dirty="0" smtClean="0"/>
                        <a:t> Успенский собор</a:t>
                      </a:r>
                      <a:endParaRPr lang="ru-RU" b="1" u="none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 </a:t>
                      </a:r>
                      <a:r>
                        <a:rPr lang="ru-RU" sz="1800" b="1" u="none" dirty="0" smtClean="0"/>
                        <a:t>Кремль</a:t>
                      </a:r>
                      <a:endParaRPr lang="ru-RU" sz="18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</a:t>
                      </a:r>
                      <a:r>
                        <a:rPr lang="ru-RU" b="1" baseline="0" dirty="0" smtClean="0"/>
                        <a:t> Донской монастырь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57200" y="3505200"/>
          <a:ext cx="8382000" cy="91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князь</a:t>
                      </a:r>
                      <a:r>
                        <a:rPr lang="ru-RU" b="1" baseline="0" dirty="0" smtClean="0"/>
                        <a:t> Владимир Святой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u="none" dirty="0" smtClean="0"/>
                        <a:t>Б</a:t>
                      </a:r>
                      <a:r>
                        <a:rPr lang="en-US" b="1" u="none" dirty="0" smtClean="0"/>
                        <a:t>)</a:t>
                      </a:r>
                      <a:r>
                        <a:rPr lang="ru-RU" b="1" u="none" dirty="0" smtClean="0"/>
                        <a:t> княгиня</a:t>
                      </a:r>
                      <a:r>
                        <a:rPr lang="ru-RU" b="1" u="none" baseline="0" dirty="0" smtClean="0"/>
                        <a:t> Ольга</a:t>
                      </a:r>
                      <a:endParaRPr lang="ru-RU" b="1" u="none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 </a:t>
                      </a:r>
                      <a:r>
                        <a:rPr lang="ru-RU" b="1" u="none" dirty="0" smtClean="0"/>
                        <a:t>Ярослав</a:t>
                      </a:r>
                      <a:r>
                        <a:rPr lang="ru-RU" b="1" u="none" baseline="0" dirty="0" smtClean="0"/>
                        <a:t> Мудрый</a:t>
                      </a:r>
                      <a:endParaRPr lang="ru-RU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Г)Владимир Мономах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57200" y="5486400"/>
          <a:ext cx="8382000" cy="91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</a:t>
                      </a:r>
                      <a:r>
                        <a:rPr lang="ru-RU" b="1" u="none" dirty="0" smtClean="0"/>
                        <a:t>Борис</a:t>
                      </a:r>
                      <a:r>
                        <a:rPr lang="ru-RU" b="1" u="none" baseline="0" dirty="0" smtClean="0"/>
                        <a:t> Годунов</a:t>
                      </a:r>
                      <a:endParaRPr lang="ru-RU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</a:t>
                      </a:r>
                      <a:r>
                        <a:rPr lang="en-US" b="1" dirty="0" smtClean="0"/>
                        <a:t>)</a:t>
                      </a:r>
                      <a:r>
                        <a:rPr lang="ru-RU" b="1" baseline="0" dirty="0" smtClean="0"/>
                        <a:t> Алексей Михайлович</a:t>
                      </a:r>
                      <a:endParaRPr lang="ru-RU" b="1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u="none" dirty="0" smtClean="0"/>
                        <a:t>В) Пётр</a:t>
                      </a:r>
                      <a:r>
                        <a:rPr lang="ru-RU" b="1" u="none" baseline="0" dirty="0" smtClean="0"/>
                        <a:t> </a:t>
                      </a:r>
                      <a:r>
                        <a:rPr lang="en-US" b="1" u="none" baseline="0" dirty="0" smtClean="0"/>
                        <a:t>I</a:t>
                      </a:r>
                      <a:endParaRPr lang="ru-RU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 Екатерина</a:t>
                      </a:r>
                      <a:r>
                        <a:rPr lang="ru-RU" b="1" baseline="0" dirty="0" smtClean="0"/>
                        <a:t> </a:t>
                      </a:r>
                      <a:r>
                        <a:rPr lang="en-US" b="1" baseline="0" dirty="0" smtClean="0"/>
                        <a:t>II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381000" y="1447800"/>
            <a:ext cx="8305800" cy="5791200"/>
          </a:xfrm>
        </p:spPr>
        <p:txBody>
          <a:bodyPr>
            <a:normAutofit fontScale="90000"/>
          </a:bodyPr>
          <a:lstStyle/>
          <a:p>
            <a:pPr algn="l"/>
            <a:r>
              <a:rPr lang="ru-RU" sz="3200" dirty="0" smtClean="0">
                <a:solidFill>
                  <a:srgbClr val="FFFF00"/>
                </a:solidFill>
              </a:rPr>
              <a:t/>
            </a:r>
            <a:br>
              <a:rPr lang="ru-RU" sz="3200" dirty="0" smtClean="0">
                <a:solidFill>
                  <a:srgbClr val="FFFF00"/>
                </a:solidFill>
              </a:rPr>
            </a:br>
            <a:r>
              <a:rPr lang="ru-RU" sz="800" dirty="0" smtClean="0">
                <a:solidFill>
                  <a:srgbClr val="FFFF00"/>
                </a:solidFill>
              </a:rPr>
              <a:t/>
            </a:r>
            <a:br>
              <a:rPr lang="ru-RU" sz="800" dirty="0" smtClean="0">
                <a:solidFill>
                  <a:srgbClr val="FFFF00"/>
                </a:solidFill>
              </a:rPr>
            </a:br>
            <a:r>
              <a:rPr lang="ru-RU" sz="2400" dirty="0" smtClean="0">
                <a:solidFill>
                  <a:srgbClr val="FFFF00"/>
                </a:solidFill>
              </a:rPr>
              <a:t>М. </a:t>
            </a:r>
            <a: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императоре  Александре </a:t>
            </a:r>
            <a:r>
              <a:rPr sz="240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России возникли первые министерства. Сколько их было?</a:t>
            </a:r>
            <a:b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rgbClr val="FFFF00"/>
                </a:solidFill>
              </a:rPr>
              <a:t>Н.  </a:t>
            </a:r>
            <a:r>
              <a:rPr lang="ru-RU" sz="2400" b="1" dirty="0" smtClean="0">
                <a:solidFill>
                  <a:srgbClr val="0000FF"/>
                </a:solidFill>
              </a:rPr>
              <a:t>Это первое высшее учебное заведение России закончил М.В.Ломоносов:</a:t>
            </a:r>
            <a:br>
              <a:rPr lang="ru-RU" sz="2400" b="1" dirty="0" smtClean="0">
                <a:solidFill>
                  <a:srgbClr val="0000FF"/>
                </a:solidFill>
              </a:rPr>
            </a:br>
            <a:r>
              <a:rPr lang="ru-RU" sz="2400" b="1" dirty="0" smtClean="0">
                <a:solidFill>
                  <a:srgbClr val="0000FF"/>
                </a:solidFill>
              </a:rPr>
              <a:t/>
            </a:r>
            <a:br>
              <a:rPr lang="ru-RU" sz="2400" b="1" dirty="0" smtClean="0">
                <a:solidFill>
                  <a:srgbClr val="0000FF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rgbClr val="FFFF00"/>
                </a:solidFill>
              </a:rPr>
              <a:t>О. </a:t>
            </a:r>
            <a:r>
              <a:rPr lang="ru-RU" sz="2400" b="1" dirty="0" smtClean="0">
                <a:solidFill>
                  <a:srgbClr val="0000FF"/>
                </a:solidFill>
              </a:rPr>
              <a:t>Это первое в истории России правительственное учреждение в 1549г. Возглавил дьяк Иван </a:t>
            </a:r>
            <a:r>
              <a:rPr lang="ru-RU" sz="2400" b="1" dirty="0" err="1" smtClean="0">
                <a:solidFill>
                  <a:srgbClr val="0000FF"/>
                </a:solidFill>
              </a:rPr>
              <a:t>Висковатый</a:t>
            </a:r>
            <a:r>
              <a:rPr lang="ru-RU" sz="2400" b="1" dirty="0" smtClean="0">
                <a:solidFill>
                  <a:srgbClr val="0000FF"/>
                </a:solidFill>
              </a:rPr>
              <a:t>:</a:t>
            </a: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3200" dirty="0" smtClean="0">
                <a:solidFill>
                  <a:srgbClr val="FFFF00"/>
                </a:solidFill>
              </a:rPr>
              <a:t/>
            </a:r>
            <a:br>
              <a:rPr lang="ru-RU" sz="3200" dirty="0" smtClean="0">
                <a:solidFill>
                  <a:srgbClr val="FFFF00"/>
                </a:solidFill>
              </a:rPr>
            </a:br>
            <a:endParaRPr lang="ru-RU" sz="3200" dirty="0">
              <a:solidFill>
                <a:srgbClr val="FFFF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57200" y="1295400"/>
          <a:ext cx="8382000" cy="91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</a:t>
                      </a:r>
                      <a:r>
                        <a:rPr lang="ru-RU" sz="2400" b="1" dirty="0" smtClean="0"/>
                        <a:t>2</a:t>
                      </a:r>
                      <a:endParaRPr lang="ru-RU" sz="24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</a:t>
                      </a:r>
                      <a:r>
                        <a:rPr lang="en-US" b="1" dirty="0" smtClean="0"/>
                        <a:t>)</a:t>
                      </a:r>
                      <a:r>
                        <a:rPr lang="ru-RU" b="1" baseline="0" dirty="0" smtClean="0"/>
                        <a:t> </a:t>
                      </a:r>
                      <a:r>
                        <a:rPr lang="ru-RU" b="1" u="sng" baseline="0" dirty="0" smtClean="0"/>
                        <a:t>5</a:t>
                      </a:r>
                      <a:endParaRPr lang="ru-RU" b="1" u="sng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 </a:t>
                      </a:r>
                      <a:r>
                        <a:rPr lang="ru-RU" sz="1800" b="1" u="none" dirty="0" smtClean="0"/>
                        <a:t>8</a:t>
                      </a:r>
                      <a:endParaRPr lang="ru-RU" sz="18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</a:t>
                      </a:r>
                      <a:r>
                        <a:rPr lang="ru-RU" b="1" baseline="0" dirty="0" smtClean="0"/>
                        <a:t> </a:t>
                      </a:r>
                      <a:r>
                        <a:rPr lang="ru-RU" sz="2000" b="1" baseline="0" dirty="0" smtClean="0"/>
                        <a:t>13</a:t>
                      </a:r>
                      <a:endParaRPr lang="ru-RU" sz="20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57200" y="3124200"/>
          <a:ext cx="8382000" cy="128016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университет</a:t>
                      </a:r>
                      <a:r>
                        <a:rPr lang="ru-RU" b="1" baseline="0" dirty="0" smtClean="0"/>
                        <a:t> на Воробьёвых горах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u="none" dirty="0" smtClean="0"/>
                        <a:t>Б</a:t>
                      </a:r>
                      <a:r>
                        <a:rPr lang="en-US" b="1" u="none" dirty="0" smtClean="0"/>
                        <a:t>)</a:t>
                      </a:r>
                      <a:r>
                        <a:rPr lang="ru-RU" b="1" u="none" dirty="0" smtClean="0"/>
                        <a:t> Славяно-греко-латинскую</a:t>
                      </a:r>
                      <a:r>
                        <a:rPr lang="ru-RU" b="1" u="none" baseline="0" dirty="0" smtClean="0"/>
                        <a:t> академию</a:t>
                      </a:r>
                      <a:endParaRPr lang="ru-RU" b="1" u="none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 </a:t>
                      </a:r>
                      <a:r>
                        <a:rPr lang="ru-RU" b="1" u="none" dirty="0" err="1" smtClean="0"/>
                        <a:t>Заиконопасское</a:t>
                      </a:r>
                      <a:r>
                        <a:rPr lang="ru-RU" b="1" u="none" baseline="0" dirty="0" smtClean="0"/>
                        <a:t> училище</a:t>
                      </a:r>
                      <a:endParaRPr lang="ru-RU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 Институт</a:t>
                      </a:r>
                      <a:r>
                        <a:rPr lang="ru-RU" b="1" baseline="0" dirty="0" smtClean="0"/>
                        <a:t> благородных девиц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57200" y="5486400"/>
          <a:ext cx="8382000" cy="91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</a:t>
                      </a:r>
                      <a:r>
                        <a:rPr lang="ru-RU" b="1" u="none" dirty="0" smtClean="0"/>
                        <a:t>министерство</a:t>
                      </a:r>
                      <a:endParaRPr lang="ru-RU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</a:t>
                      </a:r>
                      <a:r>
                        <a:rPr lang="en-US" b="1" dirty="0" smtClean="0"/>
                        <a:t>)</a:t>
                      </a:r>
                      <a:r>
                        <a:rPr lang="ru-RU" b="1" baseline="0" dirty="0" smtClean="0"/>
                        <a:t> разбойничий приказ</a:t>
                      </a:r>
                      <a:endParaRPr lang="ru-RU" b="1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 </a:t>
                      </a:r>
                      <a:r>
                        <a:rPr lang="ru-RU" b="1" u="none" dirty="0" smtClean="0"/>
                        <a:t>коллегия</a:t>
                      </a:r>
                      <a:endParaRPr lang="ru-RU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</a:t>
                      </a:r>
                      <a:r>
                        <a:rPr lang="ru-RU" b="1" u="none" dirty="0" smtClean="0"/>
                        <a:t>) посольский</a:t>
                      </a:r>
                      <a:r>
                        <a:rPr lang="ru-RU" b="1" u="none" baseline="0" dirty="0" smtClean="0"/>
                        <a:t> приказ</a:t>
                      </a:r>
                      <a:endParaRPr lang="ru-RU" b="1" u="none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210</TotalTime>
  <Words>796</Words>
  <PresentationFormat>Экран (4:3)</PresentationFormat>
  <Paragraphs>288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Аспект</vt:lpstr>
      <vt:lpstr>ВПЕРВЫЕ  В  ИСТОРИИ</vt:lpstr>
      <vt:lpstr>Слайд 2</vt:lpstr>
      <vt:lpstr>Слайд 3</vt:lpstr>
      <vt:lpstr>Слайд 4</vt:lpstr>
      <vt:lpstr>Вопросы I тура:  А. При этом  царе впервые в России проявился театр:     Б. Это медицинское учреждение впервые было открыто в 1581 г. в Кремле и обслуживало семью Ивана IV:     В. Этот человек  вошёл в историю как первый русский патриарх:     </vt:lpstr>
      <vt:lpstr>  Г. Назовите первое живое существо, облетевшее Луну на советском космическом корабле в 1968г.:      Д. Назовите русского монарха, впервые в истории избранного народом на царство:      Е. Братья Борис и Глеб первыми…     </vt:lpstr>
      <vt:lpstr>  Ё. Впервые эту государственную должность в России заняла женщина в 1917г. Александра Коллонтай стала:      Ж. Впервые в истории воскресенье 7 марта 321г. Римский император Константин объявил именно таким днем:      З. Именно он считается первопечатником России:     </vt:lpstr>
      <vt:lpstr>  И. Первым каменным зданием, возведенным по приказу Ивана Калиты в Москве, стал:      К.  Этого человека называют «первым христианином  на Руси»:     Л. Назовите  правителя, при котором впервые в России были образованы губернии:     </vt:lpstr>
      <vt:lpstr>  М. При императоре  Александре I в России возникли первые министерства. Сколько их было?     Н.  Это первое высшее учебное заведение России закончил М.В.Ломоносов:      О. Это первое в истории России правительственное учреждение в 1549г. Возглавил дьяк Иван Висковатый:     </vt:lpstr>
      <vt:lpstr>  П. Этот ученый первым наблюдал звездное небо в телескоп и сделал ряд открытий, подтвердивших, что Вселенная бесконечна:     Р.  Так назывался первый русский учебник по обучению грамоте, составленный Петром Мстиславцем:     С. Франциск Ассизский прославился как основатель ордена францисканцев. Это…     </vt:lpstr>
      <vt:lpstr>  Т. Он не только основал первый публичный  профессиональный театр, но и был его директором, архитектором, декоратором автором и переводчиком пьес:    У.  Назовите первую женщину-офицера России.  Она родилась в семье командира эскадрона, но получила мужское воспитание; в 1806г. Сбежала из дома под вымышленной фамилией Соколов; участвовала в сражении при Бородино. Оставила после себя «Записки кавалерист-девицы»:     Ф. Он стал первым космонавтом мира:     </vt:lpstr>
      <vt:lpstr>  Х. Этот человек был родом из Скандинавии; по приглашению славянского племени пришел на Русь и стал первым русским князем:    Ц.  В 1678г. в Киеве была издана первая печатная история Российского государства с таким названием:      Ч. Эта женщина  княжила от имени своего сына. Первой в России провела налоговую реформу, установив  размеры и места сбора дани:     </vt:lpstr>
      <vt:lpstr>  Ш. Первая русская газета «Ведомости» появилась именно при этом императоре:    Щ.  Учреждение, открытое князем Ярославом Мудрым на территории Софийского собора в 1037г.:      Ы.  Первым правителем России, получившим титул «царя» стал…     </vt:lpstr>
      <vt:lpstr>  Э.  Назовите европейца, положившего начало освоению Сибири и её освобождению от татарского владычества: :     Ю.  Первой столицей России стал этот город:      Я. Во время первой мировой войны (1914-1918гг.) английские военные впервые применили:     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ВПЕРВЫЕ  В  ИСТОРИИ</dc:title>
  <cp:lastModifiedBy>Студент</cp:lastModifiedBy>
  <cp:revision>29</cp:revision>
  <dcterms:modified xsi:type="dcterms:W3CDTF">2009-07-17T22:45:52Z</dcterms:modified>
</cp:coreProperties>
</file>