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2">
  <p:sldMasterIdLst>
    <p:sldMasterId id="2147483648" r:id="rId1"/>
  </p:sldMasterIdLst>
  <p:notesMasterIdLst>
    <p:notesMasterId r:id="rId19"/>
  </p:notesMasterIdLst>
  <p:sldIdLst>
    <p:sldId id="256" r:id="rId2"/>
    <p:sldId id="279" r:id="rId3"/>
    <p:sldId id="280" r:id="rId4"/>
    <p:sldId id="277" r:id="rId5"/>
    <p:sldId id="278" r:id="rId6"/>
    <p:sldId id="281" r:id="rId7"/>
    <p:sldId id="282" r:id="rId8"/>
    <p:sldId id="283" r:id="rId9"/>
    <p:sldId id="258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FC"/>
    <a:srgbClr val="FABFB7"/>
    <a:srgbClr val="CC3300"/>
    <a:srgbClr val="373C59"/>
    <a:srgbClr val="BDBEC0"/>
    <a:srgbClr val="EBEAEF"/>
    <a:srgbClr val="F15B4D"/>
    <a:srgbClr val="939E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40" autoAdjust="0"/>
    <p:restoredTop sz="78594" autoAdjust="0"/>
  </p:normalViewPr>
  <p:slideViewPr>
    <p:cSldViewPr>
      <p:cViewPr varScale="1">
        <p:scale>
          <a:sx n="40" d="100"/>
          <a:sy n="40" d="100"/>
        </p:scale>
        <p:origin x="-106" y="-10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7" d="100"/>
        <a:sy n="3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390351-0ADE-407B-A538-6171C19D762F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8000" cy="3857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C7CCDD-1438-48FF-96EC-A304026A09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574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CCDD-1438-48FF-96EC-A304026A09A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635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726977" y="3736706"/>
            <a:ext cx="12834044" cy="1952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300" b="0" i="0">
                <a:solidFill>
                  <a:srgbClr val="F7FAFD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850" b="0" i="0">
                <a:solidFill>
                  <a:srgbClr val="F7FAF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150" b="0" i="0">
                <a:solidFill>
                  <a:srgbClr val="043C57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850" b="0" i="0">
                <a:solidFill>
                  <a:srgbClr val="F7FAF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850" b="0" i="0">
                <a:solidFill>
                  <a:srgbClr val="F7FAF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43C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15573" y="813354"/>
            <a:ext cx="16256852" cy="1906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850" b="0" i="0">
                <a:solidFill>
                  <a:srgbClr val="F7FAF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758304" y="4375413"/>
            <a:ext cx="7513955" cy="2717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50" b="0" i="0">
                <a:solidFill>
                  <a:srgbClr val="043C57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7" y="0"/>
            <a:ext cx="18220606" cy="1028700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7143" y="79928"/>
            <a:ext cx="18288000" cy="10287000"/>
            <a:chOff x="0" y="0"/>
            <a:chExt cx="18288000" cy="10287000"/>
          </a:xfrm>
          <a:solidFill>
            <a:srgbClr val="EBEAEF"/>
          </a:solidFill>
        </p:grpSpPr>
        <p:sp>
          <p:nvSpPr>
            <p:cNvPr id="4" name="object 4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8288000" y="10287000"/>
                  </a:moveTo>
                  <a:lnTo>
                    <a:pt x="0" y="10287000"/>
                  </a:lnTo>
                  <a:lnTo>
                    <a:pt x="0" y="0"/>
                  </a:lnTo>
                  <a:lnTo>
                    <a:pt x="9379019" y="0"/>
                  </a:lnTo>
                  <a:lnTo>
                    <a:pt x="18288000" y="8908981"/>
                  </a:lnTo>
                  <a:lnTo>
                    <a:pt x="18288000" y="1028700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87289" y="0"/>
              <a:ext cx="3785235" cy="3744595"/>
            </a:xfrm>
            <a:custGeom>
              <a:avLst/>
              <a:gdLst/>
              <a:ahLst/>
              <a:cxnLst/>
              <a:rect l="l" t="t" r="r" b="b"/>
              <a:pathLst>
                <a:path w="3785234" h="3744595">
                  <a:moveTo>
                    <a:pt x="3784633" y="3703811"/>
                  </a:moveTo>
                  <a:lnTo>
                    <a:pt x="3744222" y="3744222"/>
                  </a:lnTo>
                  <a:lnTo>
                    <a:pt x="0" y="0"/>
                  </a:lnTo>
                  <a:lnTo>
                    <a:pt x="80821" y="0"/>
                  </a:lnTo>
                  <a:lnTo>
                    <a:pt x="3784633" y="3703811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2457" y="1020280"/>
            <a:ext cx="14029861" cy="112402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1614805" algn="l"/>
                <a:tab pos="2070100" algn="l"/>
                <a:tab pos="3534410" algn="l"/>
              </a:tabLst>
            </a:pPr>
            <a:r>
              <a:rPr lang="ru-RU" sz="2400" b="1" dirty="0">
                <a:solidFill>
                  <a:srgbClr val="373C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Министерство образования Республики Мордовия</a:t>
            </a:r>
            <a:br>
              <a:rPr lang="ru-RU" sz="2400" b="1" dirty="0">
                <a:solidFill>
                  <a:srgbClr val="373C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373C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ГБПОУ РМ  «Алексеевский индустриальный техникум»</a:t>
            </a:r>
            <a:br>
              <a:rPr lang="ru-RU" sz="2400" b="1" dirty="0">
                <a:solidFill>
                  <a:srgbClr val="373C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endParaRPr lang="ru-RU" sz="2400" b="1" dirty="0">
              <a:solidFill>
                <a:srgbClr val="373C5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38400" y="1866900"/>
            <a:ext cx="7915312" cy="3561360"/>
          </a:xfrm>
          <a:prstGeom prst="rect">
            <a:avLst/>
          </a:prstGeom>
        </p:spPr>
        <p:txBody>
          <a:bodyPr vert="horz" wrap="square" lIns="0" tIns="305435" rIns="0" bIns="0" rtlCol="0">
            <a:spAutoFit/>
          </a:bodyPr>
          <a:lstStyle/>
          <a:p>
            <a:pPr marL="12700" marR="5080">
              <a:lnSpc>
                <a:spcPts val="11920"/>
              </a:lnSpc>
              <a:spcBef>
                <a:spcPts val="2405"/>
              </a:spcBef>
            </a:pPr>
            <a:r>
              <a:rPr lang="ru-RU" sz="9600" spc="-475" dirty="0">
                <a:solidFill>
                  <a:srgbClr val="F15B4D"/>
                </a:solidFill>
                <a:latin typeface="Arial Narrow" panose="020B0606020202030204" pitchFamily="34" charset="0"/>
                <a:cs typeface="Arial Black"/>
              </a:rPr>
              <a:t>Портфолио</a:t>
            </a:r>
          </a:p>
          <a:p>
            <a:pPr marL="12700" marR="5080">
              <a:lnSpc>
                <a:spcPts val="11920"/>
              </a:lnSpc>
              <a:spcBef>
                <a:spcPts val="2405"/>
              </a:spcBef>
            </a:pPr>
            <a:r>
              <a:rPr lang="ru-RU" sz="9600" spc="-475" dirty="0">
                <a:solidFill>
                  <a:srgbClr val="F15B4D"/>
                </a:solidFill>
                <a:latin typeface="Arial Narrow" panose="020B0606020202030204" pitchFamily="34" charset="0"/>
                <a:cs typeface="Arial Black"/>
              </a:rPr>
              <a:t>  наставников</a:t>
            </a:r>
          </a:p>
        </p:txBody>
      </p:sp>
      <p:sp>
        <p:nvSpPr>
          <p:cNvPr id="8" name="object 8"/>
          <p:cNvSpPr/>
          <p:nvPr/>
        </p:nvSpPr>
        <p:spPr>
          <a:xfrm>
            <a:off x="13704913" y="6780185"/>
            <a:ext cx="4583430" cy="3507104"/>
          </a:xfrm>
          <a:custGeom>
            <a:avLst/>
            <a:gdLst/>
            <a:ahLst/>
            <a:cxnLst/>
            <a:rect l="l" t="t" r="r" b="b"/>
            <a:pathLst>
              <a:path w="4583430" h="3507104">
                <a:moveTo>
                  <a:pt x="4583085" y="3506814"/>
                </a:moveTo>
                <a:lnTo>
                  <a:pt x="0" y="3506814"/>
                </a:lnTo>
                <a:lnTo>
                  <a:pt x="3506814" y="0"/>
                </a:lnTo>
                <a:lnTo>
                  <a:pt x="4583085" y="1076271"/>
                </a:lnTo>
                <a:lnTo>
                  <a:pt x="4583085" y="3506814"/>
                </a:lnTo>
                <a:close/>
              </a:path>
            </a:pathLst>
          </a:custGeom>
          <a:solidFill>
            <a:srgbClr val="BDB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3898" y="1226684"/>
            <a:ext cx="3238650" cy="4673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143" y="366951"/>
            <a:ext cx="4013510" cy="82277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9660" y="7871468"/>
            <a:ext cx="2278178" cy="227817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209711" y="6410679"/>
            <a:ext cx="9144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373C59"/>
                </a:solidFill>
                <a:latin typeface="Arial Narrow" panose="020B0606020202030204" pitchFamily="34" charset="0"/>
              </a:rPr>
              <a:t/>
            </a:r>
            <a:br>
              <a:rPr lang="ru-RU" dirty="0">
                <a:solidFill>
                  <a:srgbClr val="373C59"/>
                </a:solidFill>
                <a:latin typeface="Arial Narrow" panose="020B0606020202030204" pitchFamily="34" charset="0"/>
              </a:rPr>
            </a:br>
            <a:r>
              <a:rPr lang="ru-RU" sz="4400" dirty="0">
                <a:solidFill>
                  <a:srgbClr val="373C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Пименова Ирина Анатольевна</a:t>
            </a:r>
          </a:p>
          <a:p>
            <a:r>
              <a:rPr lang="ru-RU" sz="4400" dirty="0">
                <a:solidFill>
                  <a:srgbClr val="373C5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Преподаватель специальных дисциплин куратор программы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2781300"/>
            <a:ext cx="1152244" cy="1402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5756841"/>
            <a:ext cx="1152244" cy="14022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0502" y="2604212"/>
            <a:ext cx="1670449" cy="17679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246" y="5925250"/>
            <a:ext cx="1670449" cy="17679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7133EF3-271F-4988-B01C-FB66089A3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71500"/>
            <a:ext cx="2904730" cy="3581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8A1B45F-7B5E-439B-95B7-2C3A4781B984}"/>
              </a:ext>
            </a:extLst>
          </p:cNvPr>
          <p:cNvSpPr txBox="1"/>
          <p:nvPr/>
        </p:nvSpPr>
        <p:spPr>
          <a:xfrm>
            <a:off x="4953000" y="576943"/>
            <a:ext cx="108204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Кочетовская</a:t>
            </a:r>
            <a:r>
              <a:rPr lang="ru-RU" sz="480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48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4800" dirty="0">
                <a:solidFill>
                  <a:srgbClr val="FF0000"/>
                </a:solidFill>
                <a:latin typeface="Arial Black" panose="020B0A04020102020204" pitchFamily="34" charset="0"/>
              </a:rPr>
              <a:t>Елена Анатольевна </a:t>
            </a:r>
            <a:br>
              <a:rPr lang="ru-RU" sz="48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4800" dirty="0">
                <a:solidFill>
                  <a:srgbClr val="FF0000"/>
                </a:solidFill>
                <a:latin typeface="Arial Black" panose="020B0A04020102020204" pitchFamily="34" charset="0"/>
              </a:rPr>
              <a:t>преподаватель специальных дисциплин</a:t>
            </a:r>
            <a:br>
              <a:rPr lang="ru-RU" sz="48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endParaRPr lang="ru-RU" sz="4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93DE024-BA7E-47D6-89BF-54ECC648B818}"/>
              </a:ext>
            </a:extLst>
          </p:cNvPr>
          <p:cNvSpPr txBox="1"/>
          <p:nvPr/>
        </p:nvSpPr>
        <p:spPr>
          <a:xfrm>
            <a:off x="4648200" y="3856282"/>
            <a:ext cx="115062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FABFB7"/>
                </a:solidFill>
              </a:rPr>
              <a:t>Профессиональное образование: инженер по специальности «Промышленная электроника» ,  МГУ им. Н.П. Огарева, МГПИ </a:t>
            </a:r>
          </a:p>
          <a:p>
            <a:r>
              <a:rPr lang="ru-RU" sz="3200" dirty="0">
                <a:solidFill>
                  <a:srgbClr val="FABFB7"/>
                </a:solidFill>
              </a:rPr>
              <a:t>№ диплома 122, дата выдачи 29.06.2001.</a:t>
            </a:r>
          </a:p>
          <a:p>
            <a:r>
              <a:rPr lang="ru-RU" sz="3200" dirty="0">
                <a:solidFill>
                  <a:srgbClr val="FABFB7"/>
                </a:solidFill>
              </a:rPr>
              <a:t>Профессиональная переподготовка: преподаватель СПО, ООО Учебный центр «</a:t>
            </a:r>
            <a:r>
              <a:rPr lang="ru-RU" sz="3200" dirty="0" err="1">
                <a:solidFill>
                  <a:srgbClr val="FABFB7"/>
                </a:solidFill>
              </a:rPr>
              <a:t>Профакадемия</a:t>
            </a:r>
            <a:r>
              <a:rPr lang="ru-RU" sz="3200" dirty="0">
                <a:solidFill>
                  <a:srgbClr val="FABFB7"/>
                </a:solidFill>
              </a:rPr>
              <a:t>» г. Москва, № диплома Д1675.19, дата выдачи 21.02.2019.</a:t>
            </a:r>
          </a:p>
          <a:p>
            <a:r>
              <a:rPr lang="ru-RU" sz="3200" dirty="0">
                <a:solidFill>
                  <a:srgbClr val="FABFB7"/>
                </a:solidFill>
              </a:rPr>
              <a:t>Стаж педагогической работы (по специальности): 12 лет</a:t>
            </a:r>
          </a:p>
          <a:p>
            <a:r>
              <a:rPr lang="ru-RU" sz="3200" dirty="0">
                <a:solidFill>
                  <a:srgbClr val="FABFB7"/>
                </a:solidFill>
              </a:rPr>
              <a:t>Общий трудовой стаж: 19 лет</a:t>
            </a:r>
          </a:p>
          <a:p>
            <a:r>
              <a:rPr lang="ru-RU" sz="3200" dirty="0">
                <a:solidFill>
                  <a:srgbClr val="FABFB7"/>
                </a:solidFill>
              </a:rPr>
              <a:t>Наличие квалификационной категории:</a:t>
            </a:r>
          </a:p>
          <a:p>
            <a:r>
              <a:rPr lang="ru-RU" sz="3200" dirty="0">
                <a:solidFill>
                  <a:srgbClr val="FABFB7"/>
                </a:solidFill>
              </a:rPr>
              <a:t>Дата последней аттестации:</a:t>
            </a:r>
          </a:p>
        </p:txBody>
      </p:sp>
    </p:spTree>
    <p:extLst>
      <p:ext uri="{BB962C8B-B14F-4D97-AF65-F5344CB8AC3E}">
        <p14:creationId xmlns:p14="http://schemas.microsoft.com/office/powerpoint/2010/main" val="2490361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F4C9FC-820F-40EC-ADBA-D7D4ABC11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573" y="813354"/>
            <a:ext cx="16256852" cy="1208023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Профессиональные достижения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35A7CC1-54C3-4E6A-9069-0699C41A07F9}"/>
              </a:ext>
            </a:extLst>
          </p:cNvPr>
          <p:cNvSpPr txBox="1"/>
          <p:nvPr/>
        </p:nvSpPr>
        <p:spPr>
          <a:xfrm>
            <a:off x="228600" y="3025285"/>
            <a:ext cx="17678400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FCFCFC"/>
                </a:solidFill>
              </a:rPr>
              <a:t>Победы и призовые места в заочных /дистанционных мероприятиях в сети «Интернет»: </a:t>
            </a:r>
          </a:p>
          <a:p>
            <a:r>
              <a:rPr lang="ru-RU" sz="3200" dirty="0">
                <a:solidFill>
                  <a:srgbClr val="FCFCFC"/>
                </a:solidFill>
              </a:rPr>
              <a:t>      Всероссийская олимпиада по дисциплине «Электрические машины» – 20.10.2017; 17.11.2017; 12.11.2018.</a:t>
            </a:r>
          </a:p>
          <a:p>
            <a:r>
              <a:rPr lang="ru-RU" sz="3200" dirty="0">
                <a:solidFill>
                  <a:srgbClr val="FCFCFC"/>
                </a:solidFill>
              </a:rPr>
              <a:t>      Всероссийская олимпиада для студентов по дисциплине: «Электротехника» – 16.10.2018.</a:t>
            </a:r>
          </a:p>
          <a:p>
            <a:r>
              <a:rPr lang="ru-RU" sz="3200" dirty="0">
                <a:solidFill>
                  <a:srgbClr val="FCFCFC"/>
                </a:solidFill>
              </a:rPr>
              <a:t>      Победы и призовые места в очных муниципальных мероприятиях:</a:t>
            </a:r>
          </a:p>
          <a:p>
            <a:r>
              <a:rPr lang="ru-RU" sz="3200" dirty="0">
                <a:solidFill>
                  <a:srgbClr val="FCFCFC"/>
                </a:solidFill>
              </a:rPr>
              <a:t>Конкурс презентаций на тему «Электричество и…»,  II – место </a:t>
            </a:r>
          </a:p>
          <a:p>
            <a:r>
              <a:rPr lang="ru-RU" sz="3200" dirty="0">
                <a:solidFill>
                  <a:srgbClr val="FCFCFC"/>
                </a:solidFill>
              </a:rPr>
              <a:t>      ГБПОУ РМ «Алексеевский индустриальный техникум» - 08.12.2017.</a:t>
            </a:r>
          </a:p>
          <a:p>
            <a:r>
              <a:rPr lang="ru-RU" sz="3200" dirty="0">
                <a:solidFill>
                  <a:srgbClr val="FCFCFC"/>
                </a:solidFill>
              </a:rPr>
              <a:t>      Республиканский уровень: Участие: </a:t>
            </a:r>
          </a:p>
          <a:p>
            <a:r>
              <a:rPr lang="ru-RU" sz="3200" dirty="0">
                <a:solidFill>
                  <a:srgbClr val="FCFCFC"/>
                </a:solidFill>
              </a:rPr>
              <a:t>Республиканская олимпиада профессионального мастерства по специальности 13.02.11. «Техническая эксплуатация и обслуживание электрического и электромеханического оборудования» - 20.04.2018г.</a:t>
            </a:r>
          </a:p>
          <a:p>
            <a:r>
              <a:rPr lang="ru-RU" sz="3200" dirty="0">
                <a:solidFill>
                  <a:srgbClr val="FCFCFC"/>
                </a:solidFill>
              </a:rPr>
              <a:t>Республиканская олимпиада профессионального мастерства по специальности 13.02.11. «Техническая эксплуатация и обслуживание электрического и электромеханического оборудования» - 16.04.2019г</a:t>
            </a:r>
          </a:p>
        </p:txBody>
      </p:sp>
    </p:spTree>
    <p:extLst>
      <p:ext uri="{BB962C8B-B14F-4D97-AF65-F5344CB8AC3E}">
        <p14:creationId xmlns:p14="http://schemas.microsoft.com/office/powerpoint/2010/main" val="3919100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0A4CDFD-6FA8-4993-8C93-56E36820A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19754"/>
            <a:ext cx="7239000" cy="98474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7B36D38-4739-464A-A36E-450EA7F1D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4364" y="219754"/>
            <a:ext cx="2859272" cy="44992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2F84351-64A8-4C04-83CF-031698720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7597" y="952500"/>
            <a:ext cx="3121878" cy="51456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920CE80-0F33-4341-A2D4-C1F8CFA3F9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29980" y="5143499"/>
            <a:ext cx="2999492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82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95F2BD2-CC0E-4C25-B5CA-8AA9D0E40BB8}"/>
              </a:ext>
            </a:extLst>
          </p:cNvPr>
          <p:cNvSpPr txBox="1"/>
          <p:nvPr/>
        </p:nvSpPr>
        <p:spPr>
          <a:xfrm>
            <a:off x="1709057" y="1333500"/>
            <a:ext cx="16611600" cy="7540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FCFCFC"/>
                </a:solidFill>
              </a:rPr>
              <a:t>Победы и призовые места в очных муниципальных мероприятиях:</a:t>
            </a:r>
          </a:p>
          <a:p>
            <a:r>
              <a:rPr lang="ru-RU" sz="4400" dirty="0">
                <a:solidFill>
                  <a:srgbClr val="FCFCFC"/>
                </a:solidFill>
              </a:rPr>
              <a:t>   Внеклассные мероприятия ГБПОУ РМ «Алексеевский индустриальный техникум»:</a:t>
            </a:r>
          </a:p>
          <a:p>
            <a:r>
              <a:rPr lang="ru-RU" sz="4400" dirty="0">
                <a:solidFill>
                  <a:srgbClr val="FCFCFC"/>
                </a:solidFill>
              </a:rPr>
              <a:t>    1. Конкурс « Как я знаю электротехнику» - I место в конкурсе</a:t>
            </a:r>
          </a:p>
          <a:p>
            <a:r>
              <a:rPr lang="ru-RU" sz="4400" dirty="0">
                <a:solidFill>
                  <a:srgbClr val="FCFCFC"/>
                </a:solidFill>
              </a:rPr>
              <a:t>    ГБПОУ РМ «Алексеевский индустриальный техникум» - 2018.</a:t>
            </a:r>
          </a:p>
          <a:p>
            <a:r>
              <a:rPr lang="ru-RU" sz="4400" dirty="0">
                <a:solidFill>
                  <a:srgbClr val="FCFCFC"/>
                </a:solidFill>
              </a:rPr>
              <a:t>    2. Интеллектуально - познавательная игра «Юный электрик» - I место в интеллектуально - познавательной игре - 2018.</a:t>
            </a:r>
          </a:p>
          <a:p>
            <a:r>
              <a:rPr lang="ru-RU" sz="4400" dirty="0">
                <a:solidFill>
                  <a:srgbClr val="FCFCFC"/>
                </a:solidFill>
              </a:rPr>
              <a:t>    </a:t>
            </a:r>
          </a:p>
          <a:p>
            <a:r>
              <a:rPr lang="ru-RU" sz="4400" dirty="0">
                <a:solidFill>
                  <a:srgbClr val="FCFCFC"/>
                </a:solidFill>
              </a:rPr>
              <a:t>    Республиканский уровень: участие в Республиканском фестивале студенческого творчества учащейся молодежи  Мордовии «Арт – Профи» - 2017.  </a:t>
            </a:r>
          </a:p>
        </p:txBody>
      </p:sp>
    </p:spTree>
    <p:extLst>
      <p:ext uri="{BB962C8B-B14F-4D97-AF65-F5344CB8AC3E}">
        <p14:creationId xmlns:p14="http://schemas.microsoft.com/office/powerpoint/2010/main" val="2196186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92462A7-15E1-4FEF-BB23-2B9A4453A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66700"/>
            <a:ext cx="4602879" cy="629161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E065D81-3641-47C9-992C-37162C857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751149"/>
            <a:ext cx="5795421" cy="49257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89CADB4-0AD8-4A9D-B316-6B191B5E1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4400" y="2857500"/>
            <a:ext cx="4657748" cy="641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91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User\Рабочий стол\сертификаты\Кочетовской.jpg">
            <a:extLst>
              <a:ext uri="{FF2B5EF4-FFF2-40B4-BE49-F238E27FC236}">
                <a16:creationId xmlns:a16="http://schemas.microsoft.com/office/drawing/2014/main" xmlns="" id="{F790EABE-A910-44D2-B1FA-D668242A0888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02134"/>
            <a:ext cx="4091880" cy="6170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FA86194-B43B-4EC9-ABDE-C3DB005BB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3405830"/>
            <a:ext cx="6204184" cy="44046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31B35EB-D79E-4B50-BB93-D478688AB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1000" y="1408528"/>
            <a:ext cx="5197218" cy="756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26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22E46EE-3ABB-420D-BB0E-E8A3A6D6A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2803"/>
            <a:ext cx="10718800" cy="49406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C2A37AB-AA4D-4896-A96E-46B8408BD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9" y="5143500"/>
            <a:ext cx="1023220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3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703B61-5A6D-4BF0-B899-29F92C559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573" y="813354"/>
            <a:ext cx="16256852" cy="1208023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СТУДЕНТЫ -НАСТАВНИКИ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D48966A-1452-4E47-AC15-7C23822FFA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891040"/>
            <a:ext cx="5943600" cy="79248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6C31B76-9402-46EC-8FEB-19AC86D89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8749" y="2324101"/>
            <a:ext cx="9199567" cy="744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19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7" y="0"/>
            <a:ext cx="18220606" cy="1028700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04800" y="1895191"/>
            <a:ext cx="15944647" cy="8199694"/>
            <a:chOff x="-480914" y="0"/>
            <a:chExt cx="18288000" cy="10287000"/>
          </a:xfrm>
          <a:solidFill>
            <a:srgbClr val="EBEAEF"/>
          </a:solidFill>
        </p:grpSpPr>
        <p:sp>
          <p:nvSpPr>
            <p:cNvPr id="4" name="object 4"/>
            <p:cNvSpPr/>
            <p:nvPr/>
          </p:nvSpPr>
          <p:spPr>
            <a:xfrm>
              <a:off x="-480914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8288000" y="10287000"/>
                  </a:moveTo>
                  <a:lnTo>
                    <a:pt x="0" y="10287000"/>
                  </a:lnTo>
                  <a:lnTo>
                    <a:pt x="0" y="0"/>
                  </a:lnTo>
                  <a:lnTo>
                    <a:pt x="9379019" y="0"/>
                  </a:lnTo>
                  <a:lnTo>
                    <a:pt x="18288000" y="8908981"/>
                  </a:lnTo>
                  <a:lnTo>
                    <a:pt x="18288000" y="1028700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7987289" y="0"/>
              <a:ext cx="3785235" cy="3744595"/>
            </a:xfrm>
            <a:custGeom>
              <a:avLst/>
              <a:gdLst/>
              <a:ahLst/>
              <a:cxnLst/>
              <a:rect l="l" t="t" r="r" b="b"/>
              <a:pathLst>
                <a:path w="3785234" h="3744595">
                  <a:moveTo>
                    <a:pt x="3784633" y="3703811"/>
                  </a:moveTo>
                  <a:lnTo>
                    <a:pt x="3744222" y="3744222"/>
                  </a:lnTo>
                  <a:lnTo>
                    <a:pt x="0" y="0"/>
                  </a:lnTo>
                  <a:lnTo>
                    <a:pt x="80821" y="0"/>
                  </a:lnTo>
                  <a:lnTo>
                    <a:pt x="3784633" y="3703811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702577" y="2794422"/>
            <a:ext cx="2773046" cy="3853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1614805" algn="l"/>
                <a:tab pos="2070100" algn="l"/>
                <a:tab pos="3534410" algn="l"/>
              </a:tabLst>
            </a:pPr>
            <a:r>
              <a:rPr lang="ru-RU" sz="2400" b="1" dirty="0">
                <a:solidFill>
                  <a:srgbClr val="EBEAE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Текст</a:t>
            </a:r>
          </a:p>
        </p:txBody>
      </p:sp>
      <p:sp>
        <p:nvSpPr>
          <p:cNvPr id="8" name="object 8"/>
          <p:cNvSpPr/>
          <p:nvPr/>
        </p:nvSpPr>
        <p:spPr>
          <a:xfrm>
            <a:off x="13704913" y="6780185"/>
            <a:ext cx="4583430" cy="3507104"/>
          </a:xfrm>
          <a:custGeom>
            <a:avLst/>
            <a:gdLst/>
            <a:ahLst/>
            <a:cxnLst/>
            <a:rect l="l" t="t" r="r" b="b"/>
            <a:pathLst>
              <a:path w="4583430" h="3507104">
                <a:moveTo>
                  <a:pt x="4583085" y="3506814"/>
                </a:moveTo>
                <a:lnTo>
                  <a:pt x="0" y="3506814"/>
                </a:lnTo>
                <a:lnTo>
                  <a:pt x="3506814" y="0"/>
                </a:lnTo>
                <a:lnTo>
                  <a:pt x="4583085" y="1076271"/>
                </a:lnTo>
                <a:lnTo>
                  <a:pt x="4583085" y="3506814"/>
                </a:lnTo>
                <a:close/>
              </a:path>
            </a:pathLst>
          </a:custGeom>
          <a:solidFill>
            <a:srgbClr val="BDB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7903" y="190500"/>
            <a:ext cx="4013510" cy="82277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0" y="7886700"/>
            <a:ext cx="2278178" cy="22781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229" y="814512"/>
            <a:ext cx="1152244" cy="14022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703216">
            <a:off x="14352321" y="6689515"/>
            <a:ext cx="2367628" cy="25058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594930">
            <a:off x="14584942" y="7310043"/>
            <a:ext cx="1670449" cy="176799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10591800" y="0"/>
            <a:ext cx="3332098" cy="3314700"/>
          </a:xfrm>
          <a:prstGeom prst="line">
            <a:avLst/>
          </a:prstGeom>
          <a:ln>
            <a:solidFill>
              <a:srgbClr val="EBEA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10072950" y="0"/>
            <a:ext cx="2299251" cy="2327603"/>
          </a:xfrm>
          <a:prstGeom prst="line">
            <a:avLst/>
          </a:prstGeom>
          <a:ln>
            <a:solidFill>
              <a:srgbClr val="EBEA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3494D364-44AC-41DF-91DF-EE52F9B49152}"/>
              </a:ext>
            </a:extLst>
          </p:cNvPr>
          <p:cNvSpPr/>
          <p:nvPr/>
        </p:nvSpPr>
        <p:spPr>
          <a:xfrm>
            <a:off x="-55853" y="2794422"/>
            <a:ext cx="101288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4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A7BE6B0-35A7-4862-87A6-8A6FDF75DDBD}"/>
              </a:ext>
            </a:extLst>
          </p:cNvPr>
          <p:cNvSpPr txBox="1"/>
          <p:nvPr/>
        </p:nvSpPr>
        <p:spPr>
          <a:xfrm>
            <a:off x="1127014" y="2908461"/>
            <a:ext cx="1362387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000" algn="l"/>
              </a:tabLst>
            </a:pPr>
            <a:r>
              <a:rPr lang="ru-RU" sz="3200" b="1" i="1" strike="noStrike" spc="-1" dirty="0">
                <a:solidFill>
                  <a:srgbClr val="FF0000"/>
                </a:solidFill>
                <a:latin typeface="Trebuchet MS"/>
              </a:rPr>
              <a:t>Пименова Ирина Анатольевна</a:t>
            </a:r>
            <a:endParaRPr lang="ru-RU" sz="3200" b="0" strike="noStrike" spc="-1" dirty="0">
              <a:solidFill>
                <a:srgbClr val="FF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000" algn="l"/>
              </a:tabLst>
            </a:pPr>
            <a:r>
              <a:rPr lang="ru-RU" sz="3200" b="1" strike="noStrike" spc="-1" dirty="0">
                <a:solidFill>
                  <a:srgbClr val="FF0000"/>
                </a:solidFill>
                <a:latin typeface="Trebuchet MS"/>
              </a:rPr>
              <a:t>Преподаватель специальных дисциплин</a:t>
            </a:r>
            <a:endParaRPr lang="ru-RU" sz="3200" b="0" strike="noStrike" spc="-1" dirty="0">
              <a:solidFill>
                <a:srgbClr val="FF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000" algn="l"/>
              </a:tabLst>
            </a:pPr>
            <a:r>
              <a:rPr lang="ru-RU" sz="3200" b="1" strike="noStrike" spc="-1" dirty="0">
                <a:solidFill>
                  <a:srgbClr val="002060"/>
                </a:solidFill>
                <a:latin typeface="Trebuchet MS"/>
              </a:rPr>
              <a:t>ГБПОУ РМ «Алексеевский индустриальный техникум» Профессиональное образование: инженер-технолог, </a:t>
            </a: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000" algn="l"/>
              </a:tabLst>
            </a:pPr>
            <a:r>
              <a:rPr lang="ru-RU" sz="3200" b="1" strike="noStrike" spc="-1" dirty="0">
                <a:solidFill>
                  <a:srgbClr val="002060"/>
                </a:solidFill>
                <a:latin typeface="Trebuchet MS"/>
              </a:rPr>
              <a:t>Казанский химико-технологический институт им. </a:t>
            </a:r>
            <a:r>
              <a:rPr lang="ru-RU" sz="3200" b="1" strike="noStrike" spc="-1" dirty="0" err="1">
                <a:solidFill>
                  <a:srgbClr val="002060"/>
                </a:solidFill>
                <a:latin typeface="Trebuchet MS"/>
              </a:rPr>
              <a:t>С.М.Кирова</a:t>
            </a:r>
            <a:r>
              <a:rPr lang="ru-RU" sz="3200" b="1" strike="noStrike" spc="-1" dirty="0">
                <a:solidFill>
                  <a:srgbClr val="002060"/>
                </a:solidFill>
                <a:latin typeface="Trebuchet MS"/>
              </a:rPr>
              <a:t>   </a:t>
            </a: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000" algn="l"/>
              </a:tabLst>
            </a:pPr>
            <a:r>
              <a:rPr lang="ru-RU" sz="3200" b="1" strike="noStrike" spc="-1" dirty="0">
                <a:solidFill>
                  <a:srgbClr val="002060"/>
                </a:solidFill>
                <a:latin typeface="Trebuchet MS"/>
              </a:rPr>
              <a:t>Стаж педагогической работы : 23 года</a:t>
            </a: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000" algn="l"/>
              </a:tabLst>
            </a:pPr>
            <a:r>
              <a:rPr lang="ru-RU" sz="3200" b="1" strike="noStrike" spc="-1" dirty="0">
                <a:solidFill>
                  <a:srgbClr val="002060"/>
                </a:solidFill>
                <a:latin typeface="Trebuchet MS"/>
              </a:rPr>
              <a:t>Общий трудовой стаж: 27</a:t>
            </a: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000" algn="l"/>
              </a:tabLst>
            </a:pPr>
            <a:r>
              <a:rPr lang="ru-RU" sz="3200" b="1" strike="noStrike" spc="-1" dirty="0">
                <a:solidFill>
                  <a:srgbClr val="002060"/>
                </a:solidFill>
                <a:latin typeface="Trebuchet MS"/>
              </a:rPr>
              <a:t>Наличие квалификационной категории: высшая</a:t>
            </a: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000" algn="l"/>
              </a:tabLst>
            </a:pPr>
            <a:r>
              <a:rPr lang="ru-RU" sz="3200" b="1" strike="noStrike" spc="-1" dirty="0">
                <a:solidFill>
                  <a:srgbClr val="002060"/>
                </a:solidFill>
                <a:latin typeface="Trebuchet MS"/>
              </a:rPr>
              <a:t>Дата последней аттестации:  16.11.2020 г.</a:t>
            </a:r>
            <a:endParaRPr lang="ru-RU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93" y="313799"/>
            <a:ext cx="3513147" cy="4027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4260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7" y="0"/>
            <a:ext cx="18220606" cy="1028700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55510" y="1618284"/>
            <a:ext cx="17276710" cy="9926016"/>
            <a:chOff x="-480914" y="0"/>
            <a:chExt cx="18288000" cy="10287000"/>
          </a:xfrm>
          <a:solidFill>
            <a:srgbClr val="EBEAEF"/>
          </a:solidFill>
        </p:grpSpPr>
        <p:sp>
          <p:nvSpPr>
            <p:cNvPr id="4" name="object 4"/>
            <p:cNvSpPr/>
            <p:nvPr/>
          </p:nvSpPr>
          <p:spPr>
            <a:xfrm>
              <a:off x="-480914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8288000" y="10287000"/>
                  </a:moveTo>
                  <a:lnTo>
                    <a:pt x="0" y="10287000"/>
                  </a:lnTo>
                  <a:lnTo>
                    <a:pt x="0" y="0"/>
                  </a:lnTo>
                  <a:lnTo>
                    <a:pt x="9379019" y="0"/>
                  </a:lnTo>
                  <a:lnTo>
                    <a:pt x="18288000" y="8908981"/>
                  </a:lnTo>
                  <a:lnTo>
                    <a:pt x="18288000" y="1028700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7987289" y="0"/>
              <a:ext cx="3785235" cy="3744595"/>
            </a:xfrm>
            <a:custGeom>
              <a:avLst/>
              <a:gdLst/>
              <a:ahLst/>
              <a:cxnLst/>
              <a:rect l="l" t="t" r="r" b="b"/>
              <a:pathLst>
                <a:path w="3785234" h="3744595">
                  <a:moveTo>
                    <a:pt x="3784633" y="3703811"/>
                  </a:moveTo>
                  <a:lnTo>
                    <a:pt x="3744222" y="3744222"/>
                  </a:lnTo>
                  <a:lnTo>
                    <a:pt x="0" y="0"/>
                  </a:lnTo>
                  <a:lnTo>
                    <a:pt x="80821" y="0"/>
                  </a:lnTo>
                  <a:lnTo>
                    <a:pt x="3784633" y="3703811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702577" y="2794422"/>
            <a:ext cx="2773046" cy="3853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1614805" algn="l"/>
                <a:tab pos="2070100" algn="l"/>
                <a:tab pos="3534410" algn="l"/>
              </a:tabLst>
            </a:pPr>
            <a:r>
              <a:rPr lang="ru-RU" sz="2400" b="1" dirty="0">
                <a:solidFill>
                  <a:srgbClr val="EBEAE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Текст</a:t>
            </a:r>
          </a:p>
        </p:txBody>
      </p:sp>
      <p:sp>
        <p:nvSpPr>
          <p:cNvPr id="8" name="object 8"/>
          <p:cNvSpPr/>
          <p:nvPr/>
        </p:nvSpPr>
        <p:spPr>
          <a:xfrm>
            <a:off x="13704913" y="6780185"/>
            <a:ext cx="4583430" cy="3507104"/>
          </a:xfrm>
          <a:custGeom>
            <a:avLst/>
            <a:gdLst/>
            <a:ahLst/>
            <a:cxnLst/>
            <a:rect l="l" t="t" r="r" b="b"/>
            <a:pathLst>
              <a:path w="4583430" h="3507104">
                <a:moveTo>
                  <a:pt x="4583085" y="3506814"/>
                </a:moveTo>
                <a:lnTo>
                  <a:pt x="0" y="3506814"/>
                </a:lnTo>
                <a:lnTo>
                  <a:pt x="3506814" y="0"/>
                </a:lnTo>
                <a:lnTo>
                  <a:pt x="4583085" y="1076271"/>
                </a:lnTo>
                <a:lnTo>
                  <a:pt x="4583085" y="3506814"/>
                </a:lnTo>
                <a:close/>
              </a:path>
            </a:pathLst>
          </a:custGeom>
          <a:solidFill>
            <a:srgbClr val="BDB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7903" y="190500"/>
            <a:ext cx="4013510" cy="82277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0" y="7886700"/>
            <a:ext cx="2278178" cy="22781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229" y="814512"/>
            <a:ext cx="1152244" cy="14022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703216">
            <a:off x="14352321" y="6689515"/>
            <a:ext cx="2367628" cy="25058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594930">
            <a:off x="14584942" y="7310043"/>
            <a:ext cx="1670449" cy="176799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10591800" y="0"/>
            <a:ext cx="3332098" cy="3314700"/>
          </a:xfrm>
          <a:prstGeom prst="line">
            <a:avLst/>
          </a:prstGeom>
          <a:ln>
            <a:solidFill>
              <a:srgbClr val="EBEA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10072950" y="0"/>
            <a:ext cx="2299251" cy="2327603"/>
          </a:xfrm>
          <a:prstGeom prst="line">
            <a:avLst/>
          </a:prstGeom>
          <a:ln>
            <a:solidFill>
              <a:srgbClr val="EBEA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3FC403E-B2E1-467E-8B08-72E1D22803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229" y="1654419"/>
            <a:ext cx="4176122" cy="576966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CC8FC65-D24F-4FF8-819F-312B23A2A0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4107" y="1680816"/>
            <a:ext cx="4413887" cy="626723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FE084124-DA79-4822-A2C8-13FB428111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0" y="1654419"/>
            <a:ext cx="8791194" cy="605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36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7" y="0"/>
            <a:ext cx="18220606" cy="1028700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152400" y="280324"/>
            <a:ext cx="18288000" cy="10287522"/>
            <a:chOff x="-118703" y="0"/>
            <a:chExt cx="18288000" cy="10287522"/>
          </a:xfrm>
          <a:solidFill>
            <a:srgbClr val="EBEAEF"/>
          </a:solidFill>
        </p:grpSpPr>
        <p:sp>
          <p:nvSpPr>
            <p:cNvPr id="4" name="object 4"/>
            <p:cNvSpPr/>
            <p:nvPr/>
          </p:nvSpPr>
          <p:spPr>
            <a:xfrm>
              <a:off x="-118703" y="522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8288000" y="10287000"/>
                  </a:moveTo>
                  <a:lnTo>
                    <a:pt x="0" y="10287000"/>
                  </a:lnTo>
                  <a:lnTo>
                    <a:pt x="0" y="0"/>
                  </a:lnTo>
                  <a:lnTo>
                    <a:pt x="9379019" y="0"/>
                  </a:lnTo>
                  <a:lnTo>
                    <a:pt x="18288000" y="8908981"/>
                  </a:lnTo>
                  <a:lnTo>
                    <a:pt x="18288000" y="1028700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7987289" y="0"/>
              <a:ext cx="3785235" cy="3744595"/>
            </a:xfrm>
            <a:custGeom>
              <a:avLst/>
              <a:gdLst/>
              <a:ahLst/>
              <a:cxnLst/>
              <a:rect l="l" t="t" r="r" b="b"/>
              <a:pathLst>
                <a:path w="3785234" h="3744595">
                  <a:moveTo>
                    <a:pt x="3784633" y="3703811"/>
                  </a:moveTo>
                  <a:lnTo>
                    <a:pt x="3744222" y="3744222"/>
                  </a:lnTo>
                  <a:lnTo>
                    <a:pt x="0" y="0"/>
                  </a:lnTo>
                  <a:lnTo>
                    <a:pt x="80821" y="0"/>
                  </a:lnTo>
                  <a:lnTo>
                    <a:pt x="3784633" y="3703811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702577" y="2794422"/>
            <a:ext cx="2773046" cy="3853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1614805" algn="l"/>
                <a:tab pos="2070100" algn="l"/>
                <a:tab pos="3534410" algn="l"/>
              </a:tabLst>
            </a:pPr>
            <a:r>
              <a:rPr lang="ru-RU" sz="2400" b="1" dirty="0">
                <a:solidFill>
                  <a:srgbClr val="EBEAE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Текст</a:t>
            </a:r>
          </a:p>
        </p:txBody>
      </p:sp>
      <p:sp>
        <p:nvSpPr>
          <p:cNvPr id="8" name="object 8"/>
          <p:cNvSpPr/>
          <p:nvPr/>
        </p:nvSpPr>
        <p:spPr>
          <a:xfrm>
            <a:off x="13704913" y="6780185"/>
            <a:ext cx="4583430" cy="3507104"/>
          </a:xfrm>
          <a:custGeom>
            <a:avLst/>
            <a:gdLst/>
            <a:ahLst/>
            <a:cxnLst/>
            <a:rect l="l" t="t" r="r" b="b"/>
            <a:pathLst>
              <a:path w="4583430" h="3507104">
                <a:moveTo>
                  <a:pt x="4583085" y="3506814"/>
                </a:moveTo>
                <a:lnTo>
                  <a:pt x="0" y="3506814"/>
                </a:lnTo>
                <a:lnTo>
                  <a:pt x="3506814" y="0"/>
                </a:lnTo>
                <a:lnTo>
                  <a:pt x="4583085" y="1076271"/>
                </a:lnTo>
                <a:lnTo>
                  <a:pt x="4583085" y="3506814"/>
                </a:lnTo>
                <a:close/>
              </a:path>
            </a:pathLst>
          </a:custGeom>
          <a:solidFill>
            <a:srgbClr val="BDB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7903" y="190500"/>
            <a:ext cx="4013510" cy="82277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0" y="7886700"/>
            <a:ext cx="2278178" cy="22781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229" y="814512"/>
            <a:ext cx="1152244" cy="14022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703216">
            <a:off x="14352321" y="6689515"/>
            <a:ext cx="2367628" cy="25058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594930">
            <a:off x="14584942" y="7310043"/>
            <a:ext cx="1670449" cy="176799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10591800" y="0"/>
            <a:ext cx="3332098" cy="3314700"/>
          </a:xfrm>
          <a:prstGeom prst="line">
            <a:avLst/>
          </a:prstGeom>
          <a:ln>
            <a:solidFill>
              <a:srgbClr val="EBEA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10072950" y="0"/>
            <a:ext cx="2299251" cy="2327603"/>
          </a:xfrm>
          <a:prstGeom prst="line">
            <a:avLst/>
          </a:prstGeom>
          <a:ln>
            <a:solidFill>
              <a:srgbClr val="EBEA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58559" y="5499729"/>
            <a:ext cx="695004" cy="122540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21445" y="3778715"/>
            <a:ext cx="695004" cy="12254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5816875-5C10-43AE-9378-95E0982BBA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806" y="268606"/>
            <a:ext cx="8791194" cy="605994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E06F3B90-25D9-4E8A-AE51-B98E2ED31C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9824" y="178036"/>
            <a:ext cx="8529043" cy="627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01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7" y="0"/>
            <a:ext cx="18220606" cy="1028700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10945" y="49845"/>
            <a:ext cx="18288000" cy="10287000"/>
            <a:chOff x="67394" y="-95565"/>
            <a:chExt cx="18288000" cy="10287000"/>
          </a:xfrm>
          <a:solidFill>
            <a:srgbClr val="EBEAEF"/>
          </a:solidFill>
        </p:grpSpPr>
        <p:sp>
          <p:nvSpPr>
            <p:cNvPr id="4" name="object 4"/>
            <p:cNvSpPr/>
            <p:nvPr/>
          </p:nvSpPr>
          <p:spPr>
            <a:xfrm>
              <a:off x="67394" y="-95565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8288000" y="10287000"/>
                  </a:moveTo>
                  <a:lnTo>
                    <a:pt x="0" y="10287000"/>
                  </a:lnTo>
                  <a:lnTo>
                    <a:pt x="0" y="0"/>
                  </a:lnTo>
                  <a:lnTo>
                    <a:pt x="9379019" y="0"/>
                  </a:lnTo>
                  <a:lnTo>
                    <a:pt x="18288000" y="8908981"/>
                  </a:lnTo>
                  <a:lnTo>
                    <a:pt x="18288000" y="1028700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600"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7987289" y="0"/>
              <a:ext cx="3785235" cy="3744595"/>
            </a:xfrm>
            <a:custGeom>
              <a:avLst/>
              <a:gdLst/>
              <a:ahLst/>
              <a:cxnLst/>
              <a:rect l="l" t="t" r="r" b="b"/>
              <a:pathLst>
                <a:path w="3785234" h="3744595">
                  <a:moveTo>
                    <a:pt x="3784633" y="3703811"/>
                  </a:moveTo>
                  <a:lnTo>
                    <a:pt x="3744222" y="3744222"/>
                  </a:lnTo>
                  <a:lnTo>
                    <a:pt x="0" y="0"/>
                  </a:lnTo>
                  <a:lnTo>
                    <a:pt x="80821" y="0"/>
                  </a:lnTo>
                  <a:lnTo>
                    <a:pt x="3784633" y="3703811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60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702577" y="2794422"/>
            <a:ext cx="2773046" cy="3853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1614805" algn="l"/>
                <a:tab pos="2070100" algn="l"/>
                <a:tab pos="3534410" algn="l"/>
              </a:tabLst>
            </a:pPr>
            <a:r>
              <a:rPr lang="ru-RU" sz="2400" b="1" dirty="0">
                <a:solidFill>
                  <a:srgbClr val="EBEAE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Текст</a:t>
            </a:r>
          </a:p>
        </p:txBody>
      </p:sp>
      <p:sp>
        <p:nvSpPr>
          <p:cNvPr id="8" name="object 8"/>
          <p:cNvSpPr/>
          <p:nvPr/>
        </p:nvSpPr>
        <p:spPr>
          <a:xfrm>
            <a:off x="13704913" y="6780185"/>
            <a:ext cx="4583430" cy="3507104"/>
          </a:xfrm>
          <a:custGeom>
            <a:avLst/>
            <a:gdLst/>
            <a:ahLst/>
            <a:cxnLst/>
            <a:rect l="l" t="t" r="r" b="b"/>
            <a:pathLst>
              <a:path w="4583430" h="3507104">
                <a:moveTo>
                  <a:pt x="4583085" y="3506814"/>
                </a:moveTo>
                <a:lnTo>
                  <a:pt x="0" y="3506814"/>
                </a:lnTo>
                <a:lnTo>
                  <a:pt x="3506814" y="0"/>
                </a:lnTo>
                <a:lnTo>
                  <a:pt x="4583085" y="1076271"/>
                </a:lnTo>
                <a:lnTo>
                  <a:pt x="4583085" y="3506814"/>
                </a:lnTo>
                <a:close/>
              </a:path>
            </a:pathLst>
          </a:custGeom>
          <a:solidFill>
            <a:srgbClr val="BDB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7903" y="190500"/>
            <a:ext cx="4013510" cy="82277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0" y="7886700"/>
            <a:ext cx="2278178" cy="22781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229" y="814512"/>
            <a:ext cx="1152244" cy="14022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703216">
            <a:off x="14352321" y="6689515"/>
            <a:ext cx="2367628" cy="25058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594930">
            <a:off x="14584942" y="7310043"/>
            <a:ext cx="1670449" cy="176799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10591800" y="0"/>
            <a:ext cx="3332098" cy="3314700"/>
          </a:xfrm>
          <a:prstGeom prst="line">
            <a:avLst/>
          </a:prstGeom>
          <a:ln>
            <a:solidFill>
              <a:srgbClr val="EBEA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10072950" y="0"/>
            <a:ext cx="2299251" cy="2327603"/>
          </a:xfrm>
          <a:prstGeom prst="line">
            <a:avLst/>
          </a:prstGeom>
          <a:ln>
            <a:solidFill>
              <a:srgbClr val="EBEA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58559" y="5499729"/>
            <a:ext cx="695004" cy="122540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21445" y="3778715"/>
            <a:ext cx="695004" cy="1225402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1404EB3-DEE3-40B2-9912-9AECF07BFDFD}"/>
              </a:ext>
            </a:extLst>
          </p:cNvPr>
          <p:cNvSpPr/>
          <p:nvPr/>
        </p:nvSpPr>
        <p:spPr>
          <a:xfrm>
            <a:off x="1440875" y="749662"/>
            <a:ext cx="9144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CC3300"/>
                </a:solidFill>
                <a:latin typeface="Arial" panose="020B0604020202020204" pitchFamily="34" charset="0"/>
              </a:rPr>
              <a:t>:</a:t>
            </a:r>
          </a:p>
          <a:p>
            <a:endParaRPr lang="ru-RU" sz="2800" dirty="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CA2E338-C925-42F9-89D9-72448D293E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237" y="222737"/>
            <a:ext cx="7866048" cy="1004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11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7" y="0"/>
            <a:ext cx="18220606" cy="1028700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60786" y="-140257"/>
            <a:ext cx="18288000" cy="10287000"/>
            <a:chOff x="67394" y="-95565"/>
            <a:chExt cx="18288000" cy="10287000"/>
          </a:xfrm>
          <a:solidFill>
            <a:srgbClr val="EBEAEF"/>
          </a:solidFill>
        </p:grpSpPr>
        <p:sp>
          <p:nvSpPr>
            <p:cNvPr id="4" name="object 4"/>
            <p:cNvSpPr/>
            <p:nvPr/>
          </p:nvSpPr>
          <p:spPr>
            <a:xfrm>
              <a:off x="67394" y="-95565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8288000" y="10287000"/>
                  </a:moveTo>
                  <a:lnTo>
                    <a:pt x="0" y="10287000"/>
                  </a:lnTo>
                  <a:lnTo>
                    <a:pt x="0" y="0"/>
                  </a:lnTo>
                  <a:lnTo>
                    <a:pt x="9379019" y="0"/>
                  </a:lnTo>
                  <a:lnTo>
                    <a:pt x="18288000" y="8908981"/>
                  </a:lnTo>
                  <a:lnTo>
                    <a:pt x="18288000" y="1028700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600"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7987289" y="0"/>
              <a:ext cx="3785235" cy="3744595"/>
            </a:xfrm>
            <a:custGeom>
              <a:avLst/>
              <a:gdLst/>
              <a:ahLst/>
              <a:cxnLst/>
              <a:rect l="l" t="t" r="r" b="b"/>
              <a:pathLst>
                <a:path w="3785234" h="3744595">
                  <a:moveTo>
                    <a:pt x="3784633" y="3703811"/>
                  </a:moveTo>
                  <a:lnTo>
                    <a:pt x="3744222" y="3744222"/>
                  </a:lnTo>
                  <a:lnTo>
                    <a:pt x="0" y="0"/>
                  </a:lnTo>
                  <a:lnTo>
                    <a:pt x="80821" y="0"/>
                  </a:lnTo>
                  <a:lnTo>
                    <a:pt x="3784633" y="3703811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60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702577" y="2794422"/>
            <a:ext cx="2773046" cy="3853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1614805" algn="l"/>
                <a:tab pos="2070100" algn="l"/>
                <a:tab pos="3534410" algn="l"/>
              </a:tabLst>
            </a:pPr>
            <a:r>
              <a:rPr lang="ru-RU" sz="2400" b="1" dirty="0">
                <a:solidFill>
                  <a:srgbClr val="EBEAE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Текст</a:t>
            </a:r>
          </a:p>
        </p:txBody>
      </p:sp>
      <p:sp>
        <p:nvSpPr>
          <p:cNvPr id="8" name="object 8"/>
          <p:cNvSpPr/>
          <p:nvPr/>
        </p:nvSpPr>
        <p:spPr>
          <a:xfrm>
            <a:off x="13704913" y="6780185"/>
            <a:ext cx="4583430" cy="3507104"/>
          </a:xfrm>
          <a:custGeom>
            <a:avLst/>
            <a:gdLst/>
            <a:ahLst/>
            <a:cxnLst/>
            <a:rect l="l" t="t" r="r" b="b"/>
            <a:pathLst>
              <a:path w="4583430" h="3507104">
                <a:moveTo>
                  <a:pt x="4583085" y="3506814"/>
                </a:moveTo>
                <a:lnTo>
                  <a:pt x="0" y="3506814"/>
                </a:lnTo>
                <a:lnTo>
                  <a:pt x="3506814" y="0"/>
                </a:lnTo>
                <a:lnTo>
                  <a:pt x="4583085" y="1076271"/>
                </a:lnTo>
                <a:lnTo>
                  <a:pt x="4583085" y="3506814"/>
                </a:lnTo>
                <a:close/>
              </a:path>
            </a:pathLst>
          </a:custGeom>
          <a:solidFill>
            <a:srgbClr val="BDB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7903" y="190500"/>
            <a:ext cx="4013510" cy="82277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0" y="7886700"/>
            <a:ext cx="2278178" cy="22781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229" y="814512"/>
            <a:ext cx="1152244" cy="14022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703216">
            <a:off x="14352321" y="6689515"/>
            <a:ext cx="2367628" cy="25058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594930">
            <a:off x="14584942" y="7310043"/>
            <a:ext cx="1670449" cy="176799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10591800" y="0"/>
            <a:ext cx="3332098" cy="3314700"/>
          </a:xfrm>
          <a:prstGeom prst="line">
            <a:avLst/>
          </a:prstGeom>
          <a:ln>
            <a:solidFill>
              <a:srgbClr val="EBEA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10072950" y="0"/>
            <a:ext cx="2299251" cy="2327603"/>
          </a:xfrm>
          <a:prstGeom prst="line">
            <a:avLst/>
          </a:prstGeom>
          <a:ln>
            <a:solidFill>
              <a:srgbClr val="EBEA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58559" y="5499729"/>
            <a:ext cx="695004" cy="122540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21445" y="3778715"/>
            <a:ext cx="695004" cy="1225402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1404EB3-DEE3-40B2-9912-9AECF07BFDFD}"/>
              </a:ext>
            </a:extLst>
          </p:cNvPr>
          <p:cNvSpPr/>
          <p:nvPr/>
        </p:nvSpPr>
        <p:spPr>
          <a:xfrm>
            <a:off x="2076968" y="703243"/>
            <a:ext cx="9144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800" dirty="0">
              <a:solidFill>
                <a:srgbClr val="CC3300"/>
              </a:solidFill>
              <a:latin typeface="Arial" panose="020B0604020202020204" pitchFamily="34" charset="0"/>
            </a:endParaRPr>
          </a:p>
          <a:p>
            <a:endParaRPr lang="ru-RU" sz="2800" dirty="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66BDFC3-1639-4CE4-A8B7-CB0F68735A8E}"/>
              </a:ext>
            </a:extLst>
          </p:cNvPr>
          <p:cNvSpPr/>
          <p:nvPr/>
        </p:nvSpPr>
        <p:spPr>
          <a:xfrm rot="447418">
            <a:off x="1295400" y="1485900"/>
            <a:ext cx="977918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+mj-lt"/>
              </a:rPr>
              <a:t>.</a:t>
            </a:r>
          </a:p>
          <a:p>
            <a:r>
              <a:rPr lang="ru-RU" dirty="0"/>
              <a:t> </a:t>
            </a:r>
          </a:p>
          <a:p>
            <a:pPr indent="450215" algn="just">
              <a:spcAft>
                <a:spcPts val="0"/>
              </a:spcAft>
            </a:pP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C72166B-EAE4-4F08-9A4C-24C9D978C7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2184" y="-163894"/>
            <a:ext cx="7121634" cy="947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600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7" y="0"/>
            <a:ext cx="18220606" cy="1028700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3697" y="-289"/>
            <a:ext cx="18288000" cy="10287000"/>
            <a:chOff x="67394" y="-95565"/>
            <a:chExt cx="18288000" cy="10287000"/>
          </a:xfrm>
          <a:solidFill>
            <a:srgbClr val="EBEAEF"/>
          </a:solidFill>
        </p:grpSpPr>
        <p:sp>
          <p:nvSpPr>
            <p:cNvPr id="4" name="object 4"/>
            <p:cNvSpPr/>
            <p:nvPr/>
          </p:nvSpPr>
          <p:spPr>
            <a:xfrm>
              <a:off x="67394" y="-95565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8288000" y="10287000"/>
                  </a:moveTo>
                  <a:lnTo>
                    <a:pt x="0" y="10287000"/>
                  </a:lnTo>
                  <a:lnTo>
                    <a:pt x="0" y="0"/>
                  </a:lnTo>
                  <a:lnTo>
                    <a:pt x="9379019" y="0"/>
                  </a:lnTo>
                  <a:lnTo>
                    <a:pt x="18288000" y="8908981"/>
                  </a:lnTo>
                  <a:lnTo>
                    <a:pt x="18288000" y="1028700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600"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7987289" y="0"/>
              <a:ext cx="3785235" cy="3744595"/>
            </a:xfrm>
            <a:custGeom>
              <a:avLst/>
              <a:gdLst/>
              <a:ahLst/>
              <a:cxnLst/>
              <a:rect l="l" t="t" r="r" b="b"/>
              <a:pathLst>
                <a:path w="3785234" h="3744595">
                  <a:moveTo>
                    <a:pt x="3784633" y="3703811"/>
                  </a:moveTo>
                  <a:lnTo>
                    <a:pt x="3744222" y="3744222"/>
                  </a:lnTo>
                  <a:lnTo>
                    <a:pt x="0" y="0"/>
                  </a:lnTo>
                  <a:lnTo>
                    <a:pt x="80821" y="0"/>
                  </a:lnTo>
                  <a:lnTo>
                    <a:pt x="3784633" y="3703811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60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702577" y="2794422"/>
            <a:ext cx="2773046" cy="3853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1614805" algn="l"/>
                <a:tab pos="2070100" algn="l"/>
                <a:tab pos="3534410" algn="l"/>
              </a:tabLst>
            </a:pPr>
            <a:r>
              <a:rPr lang="ru-RU" sz="2400" b="1" dirty="0">
                <a:solidFill>
                  <a:srgbClr val="EBEAE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Текст</a:t>
            </a:r>
          </a:p>
        </p:txBody>
      </p:sp>
      <p:sp>
        <p:nvSpPr>
          <p:cNvPr id="8" name="object 8"/>
          <p:cNvSpPr/>
          <p:nvPr/>
        </p:nvSpPr>
        <p:spPr>
          <a:xfrm>
            <a:off x="13704913" y="6780185"/>
            <a:ext cx="4583430" cy="3507104"/>
          </a:xfrm>
          <a:custGeom>
            <a:avLst/>
            <a:gdLst/>
            <a:ahLst/>
            <a:cxnLst/>
            <a:rect l="l" t="t" r="r" b="b"/>
            <a:pathLst>
              <a:path w="4583430" h="3507104">
                <a:moveTo>
                  <a:pt x="4583085" y="3506814"/>
                </a:moveTo>
                <a:lnTo>
                  <a:pt x="0" y="3506814"/>
                </a:lnTo>
                <a:lnTo>
                  <a:pt x="3506814" y="0"/>
                </a:lnTo>
                <a:lnTo>
                  <a:pt x="4583085" y="1076271"/>
                </a:lnTo>
                <a:lnTo>
                  <a:pt x="4583085" y="3506814"/>
                </a:lnTo>
                <a:close/>
              </a:path>
            </a:pathLst>
          </a:custGeom>
          <a:solidFill>
            <a:srgbClr val="BDB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7903" y="190500"/>
            <a:ext cx="4013510" cy="82277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0" y="7886700"/>
            <a:ext cx="2278178" cy="22781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229" y="814512"/>
            <a:ext cx="1152244" cy="14022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703216">
            <a:off x="14352321" y="6689515"/>
            <a:ext cx="2367628" cy="25058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594930">
            <a:off x="14584942" y="7310043"/>
            <a:ext cx="1670449" cy="176799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10591800" y="0"/>
            <a:ext cx="3332098" cy="3314700"/>
          </a:xfrm>
          <a:prstGeom prst="line">
            <a:avLst/>
          </a:prstGeom>
          <a:ln>
            <a:solidFill>
              <a:srgbClr val="EBEA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10072950" y="0"/>
            <a:ext cx="2299251" cy="2327603"/>
          </a:xfrm>
          <a:prstGeom prst="line">
            <a:avLst/>
          </a:prstGeom>
          <a:ln>
            <a:solidFill>
              <a:srgbClr val="EBEA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58559" y="5499729"/>
            <a:ext cx="695004" cy="122540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21445" y="3778715"/>
            <a:ext cx="695004" cy="1225402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1404EB3-DEE3-40B2-9912-9AECF07BFDFD}"/>
              </a:ext>
            </a:extLst>
          </p:cNvPr>
          <p:cNvSpPr/>
          <p:nvPr/>
        </p:nvSpPr>
        <p:spPr>
          <a:xfrm>
            <a:off x="2076968" y="703243"/>
            <a:ext cx="9144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>
                <a:solidFill>
                  <a:srgbClr val="CC3300"/>
                </a:solidFill>
                <a:latin typeface="Arial" panose="020B0604020202020204" pitchFamily="34" charset="0"/>
              </a:rPr>
              <a:t>Экспертная деятельность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66BDFC3-1639-4CE4-A8B7-CB0F68735A8E}"/>
              </a:ext>
            </a:extLst>
          </p:cNvPr>
          <p:cNvSpPr/>
          <p:nvPr/>
        </p:nvSpPr>
        <p:spPr>
          <a:xfrm>
            <a:off x="1826885" y="2327602"/>
            <a:ext cx="952691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b="1" dirty="0"/>
              <a:t> </a:t>
            </a:r>
            <a:endParaRPr lang="ru-RU" sz="2400" dirty="0">
              <a:latin typeface="+mj-lt"/>
            </a:endParaRPr>
          </a:p>
          <a:p>
            <a:r>
              <a:rPr lang="ru-RU" dirty="0"/>
              <a:t> </a:t>
            </a:r>
          </a:p>
          <a:p>
            <a:pPr indent="450215" algn="just">
              <a:spcAft>
                <a:spcPts val="0"/>
              </a:spcAft>
            </a:pP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876FCE0-6511-4520-A6C6-16B2B1673D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903" y="1648473"/>
            <a:ext cx="8815580" cy="533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78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7" y="0"/>
            <a:ext cx="18220606" cy="1028700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184759"/>
            <a:ext cx="18288000" cy="10287000"/>
            <a:chOff x="67394" y="-95565"/>
            <a:chExt cx="18288000" cy="10287000"/>
          </a:xfrm>
          <a:solidFill>
            <a:srgbClr val="EBEAEF"/>
          </a:solidFill>
        </p:grpSpPr>
        <p:sp>
          <p:nvSpPr>
            <p:cNvPr id="4" name="object 4"/>
            <p:cNvSpPr/>
            <p:nvPr/>
          </p:nvSpPr>
          <p:spPr>
            <a:xfrm>
              <a:off x="67394" y="-95565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8288000" y="10287000"/>
                  </a:moveTo>
                  <a:lnTo>
                    <a:pt x="0" y="10287000"/>
                  </a:lnTo>
                  <a:lnTo>
                    <a:pt x="0" y="0"/>
                  </a:lnTo>
                  <a:lnTo>
                    <a:pt x="9379019" y="0"/>
                  </a:lnTo>
                  <a:lnTo>
                    <a:pt x="18288000" y="8908981"/>
                  </a:lnTo>
                  <a:lnTo>
                    <a:pt x="18288000" y="1028700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600"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7987289" y="0"/>
              <a:ext cx="3785235" cy="3744595"/>
            </a:xfrm>
            <a:custGeom>
              <a:avLst/>
              <a:gdLst/>
              <a:ahLst/>
              <a:cxnLst/>
              <a:rect l="l" t="t" r="r" b="b"/>
              <a:pathLst>
                <a:path w="3785234" h="3744595">
                  <a:moveTo>
                    <a:pt x="3784633" y="3703811"/>
                  </a:moveTo>
                  <a:lnTo>
                    <a:pt x="3744222" y="3744222"/>
                  </a:lnTo>
                  <a:lnTo>
                    <a:pt x="0" y="0"/>
                  </a:lnTo>
                  <a:lnTo>
                    <a:pt x="80821" y="0"/>
                  </a:lnTo>
                  <a:lnTo>
                    <a:pt x="3784633" y="3703811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60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702577" y="2794422"/>
            <a:ext cx="2773046" cy="3853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1614805" algn="l"/>
                <a:tab pos="2070100" algn="l"/>
                <a:tab pos="3534410" algn="l"/>
              </a:tabLst>
            </a:pPr>
            <a:r>
              <a:rPr lang="ru-RU" sz="2400" b="1" dirty="0">
                <a:solidFill>
                  <a:srgbClr val="EBEAE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Текст</a:t>
            </a:r>
          </a:p>
        </p:txBody>
      </p:sp>
      <p:sp>
        <p:nvSpPr>
          <p:cNvPr id="8" name="object 8"/>
          <p:cNvSpPr/>
          <p:nvPr/>
        </p:nvSpPr>
        <p:spPr>
          <a:xfrm>
            <a:off x="13704913" y="6780185"/>
            <a:ext cx="4583430" cy="3507104"/>
          </a:xfrm>
          <a:custGeom>
            <a:avLst/>
            <a:gdLst/>
            <a:ahLst/>
            <a:cxnLst/>
            <a:rect l="l" t="t" r="r" b="b"/>
            <a:pathLst>
              <a:path w="4583430" h="3507104">
                <a:moveTo>
                  <a:pt x="4583085" y="3506814"/>
                </a:moveTo>
                <a:lnTo>
                  <a:pt x="0" y="3506814"/>
                </a:lnTo>
                <a:lnTo>
                  <a:pt x="3506814" y="0"/>
                </a:lnTo>
                <a:lnTo>
                  <a:pt x="4583085" y="1076271"/>
                </a:lnTo>
                <a:lnTo>
                  <a:pt x="4583085" y="3506814"/>
                </a:lnTo>
                <a:close/>
              </a:path>
            </a:pathLst>
          </a:custGeom>
          <a:solidFill>
            <a:srgbClr val="BDB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7903" y="190500"/>
            <a:ext cx="4013510" cy="82277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0" y="7886700"/>
            <a:ext cx="2278178" cy="22781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229" y="814512"/>
            <a:ext cx="1152244" cy="14022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703216">
            <a:off x="14352321" y="6689515"/>
            <a:ext cx="2367628" cy="25058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594930">
            <a:off x="14584942" y="7310043"/>
            <a:ext cx="1670449" cy="176799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10591800" y="0"/>
            <a:ext cx="3332098" cy="3314700"/>
          </a:xfrm>
          <a:prstGeom prst="line">
            <a:avLst/>
          </a:prstGeom>
          <a:ln>
            <a:solidFill>
              <a:srgbClr val="EBEA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10072950" y="0"/>
            <a:ext cx="2299251" cy="2327603"/>
          </a:xfrm>
          <a:prstGeom prst="line">
            <a:avLst/>
          </a:prstGeom>
          <a:ln>
            <a:solidFill>
              <a:srgbClr val="EBEA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58559" y="5499729"/>
            <a:ext cx="695004" cy="122540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21445" y="3778715"/>
            <a:ext cx="695004" cy="1225402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1404EB3-DEE3-40B2-9912-9AECF07BFDFD}"/>
              </a:ext>
            </a:extLst>
          </p:cNvPr>
          <p:cNvSpPr/>
          <p:nvPr/>
        </p:nvSpPr>
        <p:spPr>
          <a:xfrm>
            <a:off x="2076968" y="703243"/>
            <a:ext cx="9144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CC3300"/>
                </a:solidFill>
                <a:latin typeface="Arial" panose="020B0604020202020204" pitchFamily="34" charset="0"/>
              </a:rPr>
              <a:t>Региональные чемпионаты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66BDFC3-1639-4CE4-A8B7-CB0F68735A8E}"/>
              </a:ext>
            </a:extLst>
          </p:cNvPr>
          <p:cNvSpPr/>
          <p:nvPr/>
        </p:nvSpPr>
        <p:spPr>
          <a:xfrm>
            <a:off x="1826885" y="2095500"/>
            <a:ext cx="10067950" cy="877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/>
          </a:p>
          <a:p>
            <a:r>
              <a:rPr lang="ru-RU" sz="2000" b="1" dirty="0"/>
              <a:t> V Региональный чемпионат «Молодые профессионалы» (</a:t>
            </a:r>
            <a:r>
              <a:rPr lang="ru-RU" sz="2000" b="1" dirty="0" err="1"/>
              <a:t>Woldskills</a:t>
            </a:r>
            <a:r>
              <a:rPr lang="ru-RU" sz="2000" b="1" dirty="0"/>
              <a:t> </a:t>
            </a:r>
            <a:r>
              <a:rPr lang="ru-RU" sz="2000" b="1" dirty="0" err="1"/>
              <a:t>Russia</a:t>
            </a:r>
            <a:r>
              <a:rPr lang="ru-RU" sz="2000" b="1" dirty="0"/>
              <a:t>) Республики Мордовия  06.02.17	- 11.02.17  приказ № 10 к от 03.02.17</a:t>
            </a:r>
          </a:p>
          <a:p>
            <a:r>
              <a:rPr lang="ru-RU" sz="2000" b="1" dirty="0"/>
              <a:t>VI Региональный чемпионат «Молодые профессионалы» (</a:t>
            </a:r>
            <a:r>
              <a:rPr lang="ru-RU" sz="2000" b="1" dirty="0" err="1"/>
              <a:t>WorldSkills</a:t>
            </a:r>
            <a:r>
              <a:rPr lang="ru-RU" sz="2000" b="1" dirty="0"/>
              <a:t> </a:t>
            </a:r>
            <a:r>
              <a:rPr lang="ru-RU" sz="2000" b="1" dirty="0" err="1"/>
              <a:t>Russia</a:t>
            </a:r>
            <a:r>
              <a:rPr lang="ru-RU" sz="2000" b="1" dirty="0"/>
              <a:t>) Республики Мордовия    05.11.17-	12.11.17  приказ № 83 к от  04.11.17</a:t>
            </a:r>
          </a:p>
          <a:p>
            <a:r>
              <a:rPr lang="ru-RU" sz="2000" b="1" dirty="0"/>
              <a:t>VII Региональный Чемпионат «Молодые профессионалы» (</a:t>
            </a:r>
            <a:r>
              <a:rPr lang="ru-RU" sz="2000" b="1" dirty="0" err="1"/>
              <a:t>WorldSkills</a:t>
            </a:r>
            <a:r>
              <a:rPr lang="ru-RU" sz="2000" b="1" dirty="0"/>
              <a:t> </a:t>
            </a:r>
            <a:r>
              <a:rPr lang="ru-RU" sz="2000" b="1" dirty="0" err="1"/>
              <a:t>Russia</a:t>
            </a:r>
            <a:r>
              <a:rPr lang="ru-RU" sz="2000" b="1" dirty="0"/>
              <a:t>) Республики Мордовия  17.12. 18	- 21.12.18        приказ   № 276 к от 14.12.18 </a:t>
            </a:r>
          </a:p>
          <a:p>
            <a:r>
              <a:rPr lang="ru-RU" sz="2000" b="1" dirty="0"/>
              <a:t>  VIII Региональный чемпионат "Молодые профессионалы" (</a:t>
            </a:r>
            <a:r>
              <a:rPr lang="ru-RU" sz="2000" b="1" dirty="0" err="1"/>
              <a:t>WorldSkills</a:t>
            </a:r>
            <a:r>
              <a:rPr lang="ru-RU" sz="2000" b="1" dirty="0"/>
              <a:t> </a:t>
            </a:r>
            <a:r>
              <a:rPr lang="ru-RU" sz="2000" b="1" dirty="0" err="1"/>
              <a:t>Russia</a:t>
            </a:r>
            <a:r>
              <a:rPr lang="ru-RU" sz="2000" b="1" dirty="0"/>
              <a:t>) Республики Мордовия   02.12.19	  - 07.12.19 приказ № 230 к от 29.11.19</a:t>
            </a:r>
          </a:p>
          <a:p>
            <a:endParaRPr lang="ru-RU" sz="2000" b="1" dirty="0"/>
          </a:p>
          <a:p>
            <a:r>
              <a:rPr lang="ru-RU" sz="2000" b="1" dirty="0"/>
              <a:t>Демонстрационный   экзамен  «Лабораторный химический анализ» 29.05 18 -31.05.18</a:t>
            </a:r>
          </a:p>
          <a:p>
            <a:r>
              <a:rPr lang="ru-RU" sz="2000" b="1" dirty="0"/>
              <a:t> приказ № 92 к  от 25.05.18</a:t>
            </a:r>
          </a:p>
          <a:p>
            <a:r>
              <a:rPr lang="ru-RU" sz="2000" b="1" dirty="0"/>
              <a:t>Демонстрационный   экзамен  «Лабораторный химический анализ» 25.06.19 – 28.06.19</a:t>
            </a:r>
          </a:p>
          <a:p>
            <a:r>
              <a:rPr lang="ru-RU" sz="2000" b="1" dirty="0"/>
              <a:t>приказ № 104 к от 25.06.19</a:t>
            </a:r>
          </a:p>
          <a:p>
            <a:r>
              <a:rPr lang="ru-RU" sz="2000" b="1" dirty="0"/>
              <a:t>Демонстрационный   экзамен 50 + «Лабораторный химический анализ» 06.09.19 </a:t>
            </a:r>
          </a:p>
          <a:p>
            <a:r>
              <a:rPr lang="ru-RU" sz="2000" b="1" dirty="0"/>
              <a:t>приказ № 165 к от 04.09.19</a:t>
            </a:r>
          </a:p>
          <a:p>
            <a:r>
              <a:rPr lang="ru-RU" sz="2000" b="1" dirty="0"/>
              <a:t>Демонстрационный   экзамен 50 + «Лабораторный химический анализ» 20.09.19 </a:t>
            </a:r>
          </a:p>
          <a:p>
            <a:r>
              <a:rPr lang="ru-RU" sz="2000" b="1" dirty="0"/>
              <a:t>приказ № 177 к от 19.09.19</a:t>
            </a:r>
          </a:p>
          <a:p>
            <a:r>
              <a:rPr lang="ru-RU" sz="2000" b="1" dirty="0"/>
              <a:t>Демонстрационный   экзамен 50 + «Лабораторный химический анализ» 04.10.19 </a:t>
            </a:r>
          </a:p>
          <a:p>
            <a:r>
              <a:rPr lang="ru-RU" sz="2000" b="1" dirty="0"/>
              <a:t>приказ № 189 к от 03.09.19</a:t>
            </a:r>
          </a:p>
          <a:p>
            <a:r>
              <a:rPr lang="ru-RU" sz="2000" b="1" dirty="0"/>
              <a:t>Демонстрационный   экзамен 50 + «Лабораторный химический анализ» 28.11.19 </a:t>
            </a:r>
          </a:p>
          <a:p>
            <a:r>
              <a:rPr lang="ru-RU" sz="2000" b="1" dirty="0"/>
              <a:t>приказ № 222к от 26.11.19</a:t>
            </a:r>
          </a:p>
          <a:p>
            <a:r>
              <a:rPr lang="ru-RU" sz="2000" b="1" dirty="0"/>
              <a:t>Демонстрационный   экзамен 50 + «Лабораторный химический анализ» 13.12.19 </a:t>
            </a:r>
          </a:p>
          <a:p>
            <a:r>
              <a:rPr lang="ru-RU" sz="2000" b="1" dirty="0"/>
              <a:t>приказ № 241 к от 13.12.19</a:t>
            </a:r>
          </a:p>
          <a:p>
            <a:endParaRPr lang="ru-RU" b="1" dirty="0"/>
          </a:p>
          <a:p>
            <a:endParaRPr lang="ru-RU" sz="2400" dirty="0">
              <a:latin typeface="+mj-lt"/>
            </a:endParaRPr>
          </a:p>
          <a:p>
            <a:r>
              <a:rPr lang="ru-RU" dirty="0"/>
              <a:t> </a:t>
            </a:r>
          </a:p>
          <a:p>
            <a:pPr indent="450215" algn="just">
              <a:spcAft>
                <a:spcPts val="0"/>
              </a:spcAft>
            </a:pP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759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765992" y="-217782"/>
            <a:ext cx="18288000" cy="10341663"/>
          </a:xfrm>
          <a:prstGeom prst="rect">
            <a:avLst/>
          </a:prstGeom>
          <a:solidFill>
            <a:srgbClr val="EBEAEF"/>
          </a:solidFill>
          <a:ln>
            <a:solidFill>
              <a:srgbClr val="373C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393337" y="583646"/>
            <a:ext cx="12834044" cy="1118896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859155" algn="ctr">
              <a:lnSpc>
                <a:spcPct val="100400"/>
              </a:lnSpc>
              <a:spcBef>
                <a:spcPts val="85"/>
              </a:spcBef>
            </a:pPr>
            <a:endParaRPr sz="7200" dirty="0">
              <a:solidFill>
                <a:srgbClr val="F15B4D"/>
              </a:solidFill>
              <a:latin typeface="Arial Narrow" panose="020B0606020202030204" pitchFamily="34" charset="0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7716966"/>
            <a:ext cx="4093210" cy="2597785"/>
          </a:xfrm>
          <a:custGeom>
            <a:avLst/>
            <a:gdLst/>
            <a:ahLst/>
            <a:cxnLst/>
            <a:rect l="l" t="t" r="r" b="b"/>
            <a:pathLst>
              <a:path w="4093210" h="2597784">
                <a:moveTo>
                  <a:pt x="4092935" y="2597424"/>
                </a:moveTo>
                <a:lnTo>
                  <a:pt x="0" y="2597424"/>
                </a:lnTo>
                <a:lnTo>
                  <a:pt x="0" y="1495511"/>
                </a:lnTo>
                <a:lnTo>
                  <a:pt x="1495511" y="0"/>
                </a:lnTo>
                <a:lnTo>
                  <a:pt x="4092935" y="2597424"/>
                </a:lnTo>
                <a:close/>
              </a:path>
            </a:pathLst>
          </a:custGeom>
          <a:solidFill>
            <a:srgbClr val="373C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2724540" y="0"/>
            <a:ext cx="5563870" cy="2906395"/>
            <a:chOff x="12724540" y="0"/>
            <a:chExt cx="5563870" cy="2906395"/>
          </a:xfrm>
          <a:solidFill>
            <a:srgbClr val="BDBEC0"/>
          </a:solidFill>
        </p:grpSpPr>
        <p:sp>
          <p:nvSpPr>
            <p:cNvPr id="6" name="object 6"/>
            <p:cNvSpPr/>
            <p:nvPr/>
          </p:nvSpPr>
          <p:spPr>
            <a:xfrm>
              <a:off x="13834140" y="1"/>
              <a:ext cx="4453890" cy="2905760"/>
            </a:xfrm>
            <a:custGeom>
              <a:avLst/>
              <a:gdLst/>
              <a:ahLst/>
              <a:cxnLst/>
              <a:rect l="l" t="t" r="r" b="b"/>
              <a:pathLst>
                <a:path w="4453890" h="2905760">
                  <a:moveTo>
                    <a:pt x="4453860" y="1356727"/>
                  </a:moveTo>
                  <a:lnTo>
                    <a:pt x="2905293" y="2905293"/>
                  </a:lnTo>
                  <a:lnTo>
                    <a:pt x="0" y="0"/>
                  </a:lnTo>
                  <a:lnTo>
                    <a:pt x="4453860" y="0"/>
                  </a:lnTo>
                  <a:lnTo>
                    <a:pt x="4453860" y="135672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724540" y="0"/>
              <a:ext cx="2947035" cy="2906395"/>
            </a:xfrm>
            <a:custGeom>
              <a:avLst/>
              <a:gdLst/>
              <a:ahLst/>
              <a:cxnLst/>
              <a:rect l="l" t="t" r="r" b="b"/>
              <a:pathLst>
                <a:path w="2947034" h="2906395">
                  <a:moveTo>
                    <a:pt x="2946685" y="2865865"/>
                  </a:moveTo>
                  <a:lnTo>
                    <a:pt x="2906275" y="2906275"/>
                  </a:lnTo>
                  <a:lnTo>
                    <a:pt x="0" y="0"/>
                  </a:lnTo>
                  <a:lnTo>
                    <a:pt x="80819" y="0"/>
                  </a:lnTo>
                  <a:lnTo>
                    <a:pt x="2946685" y="2865865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4620622" y="-50227"/>
            <a:ext cx="1028700" cy="1031875"/>
          </a:xfrm>
          <a:custGeom>
            <a:avLst/>
            <a:gdLst/>
            <a:ahLst/>
            <a:cxnLst/>
            <a:rect l="l" t="t" r="r" b="b"/>
            <a:pathLst>
              <a:path w="1028700" h="1031875">
                <a:moveTo>
                  <a:pt x="1028682" y="1031337"/>
                </a:moveTo>
                <a:lnTo>
                  <a:pt x="997661" y="1031337"/>
                </a:lnTo>
                <a:lnTo>
                  <a:pt x="0" y="33675"/>
                </a:lnTo>
                <a:lnTo>
                  <a:pt x="33674" y="0"/>
                </a:lnTo>
                <a:lnTo>
                  <a:pt x="1028682" y="995007"/>
                </a:lnTo>
                <a:lnTo>
                  <a:pt x="1028682" y="1031337"/>
                </a:lnTo>
                <a:close/>
              </a:path>
            </a:pathLst>
          </a:custGeom>
          <a:solidFill>
            <a:srgbClr val="F7FAF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1575" y="-342900"/>
            <a:ext cx="2274005" cy="228010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915563" y="4183171"/>
            <a:ext cx="38914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cap="none" spc="0" dirty="0">
              <a:ln w="0"/>
              <a:solidFill>
                <a:srgbClr val="373C59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267200" y="3561207"/>
            <a:ext cx="67358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400" b="0" cap="none" spc="0" dirty="0">
              <a:ln w="0"/>
              <a:solidFill>
                <a:srgbClr val="373C59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2742405" flipV="1">
            <a:off x="-1479218" y="8080122"/>
            <a:ext cx="9413040" cy="46922"/>
          </a:xfrm>
          <a:prstGeom prst="rect">
            <a:avLst/>
          </a:prstGeom>
          <a:solidFill>
            <a:srgbClr val="373C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219200" y="6743700"/>
            <a:ext cx="3374757" cy="3543300"/>
          </a:xfrm>
          <a:prstGeom prst="line">
            <a:avLst/>
          </a:prstGeom>
          <a:ln>
            <a:solidFill>
              <a:srgbClr val="373C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ятиугольник 18"/>
          <p:cNvSpPr/>
          <p:nvPr/>
        </p:nvSpPr>
        <p:spPr>
          <a:xfrm>
            <a:off x="2319757" y="3934940"/>
            <a:ext cx="581563" cy="409718"/>
          </a:xfrm>
          <a:prstGeom prst="homePlate">
            <a:avLst/>
          </a:prstGeom>
          <a:solidFill>
            <a:srgbClr val="373C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DF51A1D6-B0D1-4168-986C-0FF667B81084}"/>
              </a:ext>
            </a:extLst>
          </p:cNvPr>
          <p:cNvSpPr/>
          <p:nvPr/>
        </p:nvSpPr>
        <p:spPr>
          <a:xfrm>
            <a:off x="6195457" y="3658112"/>
            <a:ext cx="38144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D5329A2-9ADC-4A6C-BFA0-B2C1E885A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5992" y="163118"/>
            <a:ext cx="7335736" cy="978098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2042CF49-EA96-4E41-A658-87522C24BF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144" y="-342901"/>
            <a:ext cx="7724149" cy="10287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FAF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635</TotalTime>
  <Words>361</Words>
  <Application>Microsoft Office PowerPoint</Application>
  <PresentationFormat>Произвольный</PresentationFormat>
  <Paragraphs>79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Office Theme</vt:lpstr>
      <vt:lpstr>Министерство образования Республики Мордовия ГБПОУ РМ  «Алексеевский индустриальный техникум» </vt:lpstr>
      <vt:lpstr>Текст</vt:lpstr>
      <vt:lpstr>Текст</vt:lpstr>
      <vt:lpstr>Текст</vt:lpstr>
      <vt:lpstr>Текст</vt:lpstr>
      <vt:lpstr>Текст</vt:lpstr>
      <vt:lpstr>Текст</vt:lpstr>
      <vt:lpstr>Текст</vt:lpstr>
      <vt:lpstr>Презентация PowerPoint</vt:lpstr>
      <vt:lpstr>Презентация PowerPoint</vt:lpstr>
      <vt:lpstr>Профессиональные достижения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СТУДЕНТЫ -НАСТАВНИКИ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ГБУ ДПО РМ «Центр непрерывного повышения профессионального мастерства педагогических  работников – «Педагог 13.ру»</dc:title>
  <dc:creator>user</dc:creator>
  <cp:lastModifiedBy>12345</cp:lastModifiedBy>
  <cp:revision>49</cp:revision>
  <dcterms:created xsi:type="dcterms:W3CDTF">2020-04-29T08:41:40Z</dcterms:created>
  <dcterms:modified xsi:type="dcterms:W3CDTF">2021-03-26T06:02:03Z</dcterms:modified>
</cp:coreProperties>
</file>