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sldIdLst>
    <p:sldId id="256" r:id="rId2"/>
    <p:sldId id="279" r:id="rId3"/>
    <p:sldId id="280" r:id="rId4"/>
    <p:sldId id="277" r:id="rId5"/>
    <p:sldId id="278" r:id="rId6"/>
    <p:sldId id="281" r:id="rId7"/>
    <p:sldId id="282" r:id="rId8"/>
    <p:sldId id="283" r:id="rId9"/>
    <p:sldId id="258" r:id="rId10"/>
    <p:sldId id="259" r:id="rId11"/>
    <p:sldId id="263" r:id="rId12"/>
    <p:sldId id="268" r:id="rId13"/>
    <p:sldId id="284" r:id="rId14"/>
    <p:sldId id="287" r:id="rId15"/>
    <p:sldId id="285" r:id="rId16"/>
    <p:sldId id="286" r:id="rId17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73C59"/>
    <a:srgbClr val="BDBEC0"/>
    <a:srgbClr val="EBEAEF"/>
    <a:srgbClr val="F15B4D"/>
    <a:srgbClr val="FCFCFC"/>
    <a:srgbClr val="FABFB7"/>
    <a:srgbClr val="939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4660"/>
  </p:normalViewPr>
  <p:slideViewPr>
    <p:cSldViewPr>
      <p:cViewPr varScale="1">
        <p:scale>
          <a:sx n="40" d="100"/>
          <a:sy n="40" d="100"/>
        </p:scale>
        <p:origin x="-106" y="-48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26977" y="3736706"/>
            <a:ext cx="12834044" cy="1952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300" b="0" i="0">
                <a:solidFill>
                  <a:srgbClr val="F7FAFD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150" b="0" i="0">
                <a:solidFill>
                  <a:srgbClr val="043C5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5573" y="813354"/>
            <a:ext cx="16256852" cy="1906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850" b="0" i="0">
                <a:solidFill>
                  <a:srgbClr val="F7FAF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58304" y="4375413"/>
            <a:ext cx="7513955" cy="2717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50" b="0" i="0">
                <a:solidFill>
                  <a:srgbClr val="043C57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33697" y="0"/>
            <a:ext cx="18288000" cy="10287000"/>
            <a:chOff x="0" y="0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0" y="0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92457" y="1020280"/>
            <a:ext cx="14029861" cy="5084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3200" b="1" dirty="0">
                <a:solidFill>
                  <a:srgbClr val="373C5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ГБПОУ  РМ «Алексеевский индустриальный техникум</a:t>
            </a:r>
            <a:r>
              <a:rPr lang="ru-RU" sz="2400" b="1" dirty="0">
                <a:solidFill>
                  <a:srgbClr val="373C5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 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438400" y="1866900"/>
            <a:ext cx="7915312" cy="4779642"/>
          </a:xfrm>
          <a:prstGeom prst="rect">
            <a:avLst/>
          </a:prstGeom>
        </p:spPr>
        <p:txBody>
          <a:bodyPr vert="horz" wrap="square" lIns="0" tIns="305435" rIns="0" bIns="0" rtlCol="0">
            <a:spAutoFit/>
          </a:bodyPr>
          <a:lstStyle/>
          <a:p>
            <a:pPr marL="12700" marR="5080">
              <a:lnSpc>
                <a:spcPts val="11920"/>
              </a:lnSpc>
              <a:spcBef>
                <a:spcPts val="2405"/>
              </a:spcBef>
            </a:pPr>
            <a:r>
              <a:rPr lang="ru-RU" sz="9600" spc="-475" dirty="0">
                <a:solidFill>
                  <a:srgbClr val="F15B4D"/>
                </a:solidFill>
                <a:latin typeface="Arial Narrow" panose="020B0606020202030204" pitchFamily="34" charset="0"/>
                <a:cs typeface="Arial Black"/>
              </a:rPr>
              <a:t>Региональная программа наставничества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3898" y="1226684"/>
            <a:ext cx="3238650" cy="4673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7143" y="366951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9660" y="7871468"/>
            <a:ext cx="2278178" cy="2278178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1209711" y="6410679"/>
            <a:ext cx="9144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373C59"/>
                </a:solidFill>
                <a:latin typeface="Arial Narrow" panose="020B0606020202030204" pitchFamily="34" charset="0"/>
              </a:rPr>
              <a:t/>
            </a:r>
            <a:br>
              <a:rPr lang="ru-RU" dirty="0">
                <a:solidFill>
                  <a:srgbClr val="373C59"/>
                </a:solidFill>
                <a:latin typeface="Arial Narrow" panose="020B0606020202030204" pitchFamily="34" charset="0"/>
              </a:rPr>
            </a:br>
            <a:r>
              <a:rPr lang="ru-RU" sz="4400" dirty="0" smtClean="0">
                <a:solidFill>
                  <a:srgbClr val="373C59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Пименова Ирина Анатольевна преподаватель специальных дисциплин, куратор программы</a:t>
            </a:r>
            <a:endParaRPr lang="ru-RU" sz="4400" dirty="0">
              <a:solidFill>
                <a:srgbClr val="373C59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4000" y="2781300"/>
            <a:ext cx="1152244" cy="14022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5756841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00502" y="2604212"/>
            <a:ext cx="1670449" cy="17679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1246" y="5925250"/>
            <a:ext cx="1670449" cy="176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20" y="-35934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228567" y="-37152"/>
            <a:ext cx="18325234" cy="10324152"/>
          </a:xfrm>
          <a:custGeom>
            <a:avLst/>
            <a:gdLst/>
            <a:ahLst/>
            <a:cxnLst/>
            <a:rect l="l" t="t" r="r" b="b"/>
            <a:pathLst>
              <a:path w="16002000" h="10287000">
                <a:moveTo>
                  <a:pt x="16001926" y="10286999"/>
                </a:moveTo>
                <a:lnTo>
                  <a:pt x="10286999" y="10286999"/>
                </a:lnTo>
                <a:lnTo>
                  <a:pt x="0" y="0"/>
                </a:lnTo>
                <a:lnTo>
                  <a:pt x="16001926" y="0"/>
                </a:lnTo>
                <a:lnTo>
                  <a:pt x="16001926" y="10286999"/>
                </a:lnTo>
                <a:close/>
              </a:path>
            </a:pathLst>
          </a:custGeom>
          <a:solidFill>
            <a:srgbClr val="EBE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411200" y="893598"/>
            <a:ext cx="3192398" cy="1329851"/>
          </a:xfrm>
          <a:prstGeom prst="rect">
            <a:avLst/>
          </a:prstGeom>
        </p:spPr>
        <p:txBody>
          <a:bodyPr vert="horz" wrap="square" lIns="0" tIns="311150" rIns="0" bIns="0" rtlCol="0">
            <a:spAutoFit/>
          </a:bodyPr>
          <a:lstStyle/>
          <a:p>
            <a:pPr marL="4841875">
              <a:lnSpc>
                <a:spcPct val="100000"/>
              </a:lnSpc>
              <a:spcBef>
                <a:spcPts val="2450"/>
              </a:spcBef>
            </a:pPr>
            <a:r>
              <a:rPr sz="6600" b="1" spc="-475" dirty="0">
                <a:solidFill>
                  <a:srgbClr val="F15B4D"/>
                </a:solidFill>
                <a:latin typeface="Arial Narrow" panose="020B0606020202030204" pitchFamily="34" charset="0"/>
                <a:cs typeface="Arial Black"/>
              </a:rPr>
              <a:t> </a:t>
            </a:r>
            <a:endParaRPr lang="ru-RU" sz="6600" b="1" spc="-475" dirty="0">
              <a:solidFill>
                <a:srgbClr val="F15B4D"/>
              </a:solidFill>
              <a:latin typeface="Arial Narrow" panose="020B0606020202030204" pitchFamily="34" charset="0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6800" y="3467100"/>
            <a:ext cx="4960573" cy="488300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9600"/>
              </a:lnSpc>
              <a:spcBef>
                <a:spcPts val="315"/>
              </a:spcBef>
            </a:pPr>
            <a:r>
              <a:rPr lang="ru-RU" sz="7900" spc="-495" dirty="0">
                <a:solidFill>
                  <a:srgbClr val="F7FAFD"/>
                </a:solidFill>
                <a:latin typeface="Arial Narrow" panose="020B0606020202030204" pitchFamily="34" charset="0"/>
                <a:cs typeface="Arial Black"/>
              </a:rPr>
              <a:t>Этапы реализации программы в ОО </a:t>
            </a:r>
            <a:endParaRPr sz="7900" dirty="0">
              <a:latin typeface="Arial Narrow" panose="020B0606020202030204" pitchFamily="34" charset="0"/>
              <a:cs typeface="Arial Black"/>
            </a:endParaRPr>
          </a:p>
        </p:txBody>
      </p:sp>
      <p:sp>
        <p:nvSpPr>
          <p:cNvPr id="6" name="object 6"/>
          <p:cNvSpPr/>
          <p:nvPr/>
        </p:nvSpPr>
        <p:spPr>
          <a:xfrm rot="5400000">
            <a:off x="-280123" y="7781197"/>
            <a:ext cx="2805774" cy="2246368"/>
          </a:xfrm>
          <a:custGeom>
            <a:avLst/>
            <a:gdLst/>
            <a:ahLst/>
            <a:cxnLst/>
            <a:rect l="l" t="t" r="r" b="b"/>
            <a:pathLst>
              <a:path w="3611880" h="2552700">
                <a:moveTo>
                  <a:pt x="3611271" y="2552222"/>
                </a:moveTo>
                <a:lnTo>
                  <a:pt x="0" y="2552222"/>
                </a:lnTo>
                <a:lnTo>
                  <a:pt x="2552222" y="0"/>
                </a:lnTo>
                <a:lnTo>
                  <a:pt x="3611271" y="1059049"/>
                </a:lnTo>
                <a:lnTo>
                  <a:pt x="3611271" y="2552222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0" y="7886700"/>
            <a:ext cx="2274005" cy="228010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 rot="2492160" flipV="1">
            <a:off x="2898392" y="7290446"/>
            <a:ext cx="8991600" cy="64732"/>
          </a:xfrm>
          <a:prstGeom prst="rect">
            <a:avLst/>
          </a:prstGeom>
          <a:solidFill>
            <a:srgbClr val="F15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2489108">
            <a:off x="6013965" y="8869848"/>
            <a:ext cx="4419600" cy="45719"/>
          </a:xfrm>
          <a:prstGeom prst="rect">
            <a:avLst/>
          </a:prstGeom>
          <a:solidFill>
            <a:srgbClr val="F15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6925164" y="3268472"/>
            <a:ext cx="1371600" cy="1040482"/>
          </a:xfrm>
          <a:prstGeom prst="rightArrow">
            <a:avLst/>
          </a:prstGeom>
          <a:solidFill>
            <a:srgbClr val="373C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7988" y="4142405"/>
            <a:ext cx="1371719" cy="104250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7987" y="4962787"/>
            <a:ext cx="1371719" cy="104250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567" y="8892707"/>
            <a:ext cx="1371719" cy="1042506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8458200" y="893598"/>
            <a:ext cx="8763000" cy="646330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ru-RU" sz="2400" b="1" dirty="0"/>
              <a:t>Этапы реализации Программы в образовательной организации</a:t>
            </a:r>
            <a:endParaRPr lang="ru-RU" sz="2400" dirty="0"/>
          </a:p>
          <a:p>
            <a:r>
              <a:rPr lang="ru-RU" sz="2400" b="1" dirty="0"/>
              <a:t> </a:t>
            </a:r>
            <a:endParaRPr lang="ru-RU" sz="2400" dirty="0"/>
          </a:p>
          <a:p>
            <a:r>
              <a:rPr lang="ru-RU" sz="2400" dirty="0"/>
              <a:t>Наставническая деятельность осуществляется на основании утвержденного Положения</a:t>
            </a:r>
            <a:r>
              <a:rPr lang="ru-RU" sz="2400" b="1" dirty="0"/>
              <a:t> </a:t>
            </a:r>
            <a:r>
              <a:rPr lang="ru-RU" sz="2400" dirty="0"/>
              <a:t>о программе наставничества и «Дорожной карты».</a:t>
            </a:r>
          </a:p>
          <a:p>
            <a:r>
              <a:rPr lang="ru-RU" sz="2400" dirty="0"/>
              <a:t>	Этапы наставнической деятельности в ОО включают в себя семь этапов: </a:t>
            </a:r>
          </a:p>
          <a:p>
            <a:r>
              <a:rPr lang="ru-RU" sz="2400" dirty="0"/>
              <a:t>Этап 1. Подготовка условий для запуска Программы;</a:t>
            </a:r>
          </a:p>
          <a:p>
            <a:r>
              <a:rPr lang="ru-RU" sz="2400" dirty="0"/>
              <a:t>Этап 2. Формирование базы наставляемых;</a:t>
            </a:r>
          </a:p>
          <a:p>
            <a:r>
              <a:rPr lang="ru-RU" sz="2400" dirty="0"/>
              <a:t>Этап 3. Формирование базы наставников;</a:t>
            </a:r>
          </a:p>
          <a:p>
            <a:r>
              <a:rPr lang="ru-RU" sz="2400" dirty="0"/>
              <a:t>Этап 4. Отбор/выдвижение наставников;</a:t>
            </a:r>
          </a:p>
          <a:p>
            <a:r>
              <a:rPr lang="ru-RU" sz="2400" dirty="0"/>
              <a:t>Этап 5. Формирование наставнических пар/групп;</a:t>
            </a:r>
          </a:p>
          <a:p>
            <a:r>
              <a:rPr lang="ru-RU" sz="2400" dirty="0"/>
              <a:t>Этап 6. Организация и осуществление работы наставнических пар/групп;</a:t>
            </a:r>
          </a:p>
          <a:p>
            <a:r>
              <a:rPr lang="ru-RU" sz="2400" dirty="0"/>
              <a:t>Этап 7. Завершение внедрения Программы.</a:t>
            </a:r>
          </a:p>
          <a:p>
            <a:pPr algn="ctr"/>
            <a:endParaRPr lang="ru-RU" sz="5400" b="1" cap="none" spc="0" dirty="0">
              <a:ln w="0"/>
              <a:solidFill>
                <a:srgbClr val="373C59"/>
              </a:solidFill>
              <a:latin typeface="Arial Narrow" panose="020B060602020203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97808" y="448551"/>
            <a:ext cx="2970279" cy="36078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98633" y="1148142"/>
            <a:ext cx="1152244" cy="14022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="" xmlns:a16="http://schemas.microsoft.com/office/drawing/2014/main" id="{7D5B2FCC-921E-4D65-8BF6-1A4E6108D1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2435" y="5820571"/>
            <a:ext cx="1371719" cy="1042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842" y="4105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BE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054" y="3364393"/>
            <a:ext cx="10833965" cy="4615072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3323520" y="0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1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697290"/>
            <a:ext cx="7279640" cy="5589905"/>
          </a:xfrm>
          <a:custGeom>
            <a:avLst/>
            <a:gdLst/>
            <a:ahLst/>
            <a:cxnLst/>
            <a:rect l="l" t="t" r="r" b="b"/>
            <a:pathLst>
              <a:path w="7279640" h="5589905">
                <a:moveTo>
                  <a:pt x="7279102" y="5589709"/>
                </a:moveTo>
                <a:lnTo>
                  <a:pt x="0" y="5589709"/>
                </a:lnTo>
                <a:lnTo>
                  <a:pt x="0" y="1689393"/>
                </a:lnTo>
                <a:lnTo>
                  <a:pt x="1689393" y="0"/>
                </a:lnTo>
                <a:lnTo>
                  <a:pt x="7279102" y="5589709"/>
                </a:lnTo>
                <a:close/>
              </a:path>
            </a:pathLst>
          </a:custGeom>
          <a:solidFill>
            <a:srgbClr val="373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84238" y="0"/>
            <a:ext cx="2153920" cy="2120265"/>
          </a:xfrm>
          <a:custGeom>
            <a:avLst/>
            <a:gdLst/>
            <a:ahLst/>
            <a:cxnLst/>
            <a:rect l="l" t="t" r="r" b="b"/>
            <a:pathLst>
              <a:path w="2153919" h="2120265">
                <a:moveTo>
                  <a:pt x="2153761" y="0"/>
                </a:moveTo>
                <a:lnTo>
                  <a:pt x="33675" y="2120085"/>
                </a:lnTo>
                <a:lnTo>
                  <a:pt x="0" y="2086409"/>
                </a:lnTo>
                <a:lnTo>
                  <a:pt x="2086409" y="0"/>
                </a:lnTo>
                <a:lnTo>
                  <a:pt x="2153761" y="0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30797" y="4040506"/>
            <a:ext cx="6280785" cy="6246495"/>
          </a:xfrm>
          <a:custGeom>
            <a:avLst/>
            <a:gdLst/>
            <a:ahLst/>
            <a:cxnLst/>
            <a:rect l="l" t="t" r="r" b="b"/>
            <a:pathLst>
              <a:path w="6280784" h="6246495">
                <a:moveTo>
                  <a:pt x="6280170" y="6246494"/>
                </a:moveTo>
                <a:lnTo>
                  <a:pt x="6212818" y="6246494"/>
                </a:lnTo>
                <a:lnTo>
                  <a:pt x="0" y="33675"/>
                </a:lnTo>
                <a:lnTo>
                  <a:pt x="33675" y="0"/>
                </a:lnTo>
                <a:lnTo>
                  <a:pt x="6280170" y="6246494"/>
                </a:lnTo>
                <a:close/>
              </a:path>
            </a:pathLst>
          </a:custGeom>
          <a:solidFill>
            <a:srgbClr val="043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778421" y="578219"/>
            <a:ext cx="11381636" cy="244361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ru-RU" sz="7900" spc="-295" dirty="0">
                <a:solidFill>
                  <a:srgbClr val="F15B4D"/>
                </a:solidFill>
                <a:latin typeface="Arial Narrow" panose="020B0606020202030204" pitchFamily="34" charset="0"/>
                <a:cs typeface="Arial Black"/>
              </a:rPr>
              <a:t>Мониторинг и оценка результатов реализации</a:t>
            </a:r>
            <a:endParaRPr sz="7900" dirty="0">
              <a:solidFill>
                <a:srgbClr val="F15B4D"/>
              </a:solidFill>
              <a:latin typeface="Arial Narrow" panose="020B0606020202030204" pitchFamily="34" charset="0"/>
              <a:cs typeface="Arial Black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0590" y="7965846"/>
            <a:ext cx="2274005" cy="2280102"/>
          </a:xfrm>
          <a:prstGeom prst="rect">
            <a:avLst/>
          </a:prstGeom>
        </p:spPr>
      </p:pic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7318036" y="3556163"/>
            <a:ext cx="9141164" cy="4331955"/>
          </a:xfrm>
        </p:spPr>
        <p:txBody>
          <a:bodyPr/>
          <a:lstStyle/>
          <a:p>
            <a:r>
              <a:rPr lang="ru-RU" sz="2000" b="1" dirty="0"/>
              <a:t>Мониторинг проводится на основе методических рекомендаций проектного офиса Министерства просвещения Российской Федерации </a:t>
            </a:r>
            <a:r>
              <a:rPr lang="ru-RU" sz="2000" b="1" i="1" dirty="0"/>
              <a:t>(Письмо Министерства просвещения России от 23.01.2020 № МР-42/02).</a:t>
            </a:r>
          </a:p>
          <a:p>
            <a:endParaRPr lang="ru-RU" sz="2000" b="1" dirty="0"/>
          </a:p>
          <a:p>
            <a:pPr fontAlgn="base"/>
            <a:r>
              <a:rPr lang="ru-RU" sz="2000" b="1" dirty="0"/>
              <a:t>Мониторинг программы наставничества состоит из двух основных этапов:</a:t>
            </a:r>
          </a:p>
          <a:p>
            <a:pPr fontAlgn="base"/>
            <a:r>
              <a:rPr lang="ru-RU" sz="2000" b="1" dirty="0"/>
              <a:t>1) оценка качества процесса реализации программы наставничества;</a:t>
            </a:r>
          </a:p>
          <a:p>
            <a:pPr fontAlgn="base"/>
            <a:r>
              <a:rPr lang="ru-RU" sz="2000" b="1" dirty="0"/>
              <a:t>2) оценка мотивационно-личностного, компетентностного, профессионального роста участников, динамика образовательных результатов.</a:t>
            </a:r>
          </a:p>
          <a:p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1" name="object 3"/>
          <p:cNvSpPr/>
          <p:nvPr/>
        </p:nvSpPr>
        <p:spPr>
          <a:xfrm rot="16200000">
            <a:off x="-964246" y="7394258"/>
            <a:ext cx="3856990" cy="1928495"/>
          </a:xfrm>
          <a:custGeom>
            <a:avLst/>
            <a:gdLst/>
            <a:ahLst/>
            <a:cxnLst/>
            <a:rect l="l" t="t" r="r" b="b"/>
            <a:pathLst>
              <a:path w="3856990" h="1928495">
                <a:moveTo>
                  <a:pt x="3856843" y="0"/>
                </a:moveTo>
                <a:lnTo>
                  <a:pt x="1928421" y="1928421"/>
                </a:lnTo>
                <a:lnTo>
                  <a:pt x="0" y="0"/>
                </a:lnTo>
                <a:lnTo>
                  <a:pt x="3856843" y="0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230796" y="6286500"/>
            <a:ext cx="3865204" cy="3959448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878178" y="7398468"/>
            <a:ext cx="2826704" cy="2909058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792661" y="2120265"/>
            <a:ext cx="10606678" cy="0"/>
          </a:xfrm>
          <a:prstGeom prst="line">
            <a:avLst/>
          </a:prstGeom>
          <a:ln>
            <a:solidFill>
              <a:srgbClr val="373C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2362200" y="2625869"/>
            <a:ext cx="7315200" cy="0"/>
          </a:xfrm>
          <a:prstGeom prst="straightConnector1">
            <a:avLst/>
          </a:prstGeom>
          <a:ln>
            <a:solidFill>
              <a:srgbClr val="373C5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0" y="7965846"/>
            <a:ext cx="2274005" cy="22801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579" y="16"/>
            <a:ext cx="18288000" cy="10286989"/>
          </a:xfrm>
          <a:prstGeom prst="rect">
            <a:avLst/>
          </a:prstGeom>
          <a:solidFill>
            <a:srgbClr val="373C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object 2"/>
          <p:cNvSpPr/>
          <p:nvPr/>
        </p:nvSpPr>
        <p:spPr>
          <a:xfrm>
            <a:off x="-20787" y="10"/>
            <a:ext cx="16224885" cy="10287000"/>
          </a:xfrm>
          <a:custGeom>
            <a:avLst/>
            <a:gdLst/>
            <a:ahLst/>
            <a:cxnLst/>
            <a:rect l="l" t="t" r="r" b="b"/>
            <a:pathLst>
              <a:path w="12719685" h="10287000">
                <a:moveTo>
                  <a:pt x="12710770" y="8217865"/>
                </a:moveTo>
                <a:lnTo>
                  <a:pt x="4492891" y="0"/>
                </a:lnTo>
                <a:lnTo>
                  <a:pt x="0" y="0"/>
                </a:lnTo>
                <a:lnTo>
                  <a:pt x="0" y="10287000"/>
                </a:lnTo>
                <a:lnTo>
                  <a:pt x="10641648" y="10287000"/>
                </a:lnTo>
                <a:lnTo>
                  <a:pt x="12710770" y="8217865"/>
                </a:lnTo>
                <a:close/>
              </a:path>
              <a:path w="12719685" h="10287000">
                <a:moveTo>
                  <a:pt x="12719495" y="6976516"/>
                </a:moveTo>
                <a:lnTo>
                  <a:pt x="5742978" y="0"/>
                </a:lnTo>
                <a:lnTo>
                  <a:pt x="5675617" y="0"/>
                </a:lnTo>
                <a:lnTo>
                  <a:pt x="12685814" y="7010197"/>
                </a:lnTo>
                <a:lnTo>
                  <a:pt x="12719495" y="6976516"/>
                </a:lnTo>
                <a:close/>
              </a:path>
            </a:pathLst>
          </a:custGeom>
          <a:solidFill>
            <a:srgbClr val="EBEA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56132" y="1181100"/>
            <a:ext cx="7873467" cy="905824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ru-RU" sz="2000" dirty="0"/>
              <a:t>Участники системы наставничества в ОО, показавшие высокие результаты, могут быть представлены решением руководителя ОО</a:t>
            </a:r>
          </a:p>
          <a:p>
            <a:r>
              <a:rPr lang="ru-RU" sz="2000" dirty="0"/>
              <a:t> к следующим видам поощрений:</a:t>
            </a:r>
          </a:p>
          <a:p>
            <a:pPr lvl="0"/>
            <a:r>
              <a:rPr lang="ru-RU" sz="2400" dirty="0"/>
              <a:t>публичное признание значимости их работы - объявление благодарности, награждение почетной грамотой, представление на звание «Почетный наставник) и др.;</a:t>
            </a:r>
          </a:p>
          <a:p>
            <a:pPr lvl="0" fontAlgn="base"/>
            <a:r>
              <a:rPr lang="ru-RU" sz="2400" dirty="0"/>
              <a:t>размещение информации (например, фотографий, документов о поощрении, документов о достижениях наставляемых и др.) на сайте и страницах </a:t>
            </a:r>
            <a:r>
              <a:rPr lang="ru-RU" sz="2400" dirty="0" smtClean="0"/>
              <a:t>техникума </a:t>
            </a:r>
            <a:r>
              <a:rPr lang="ru-RU" sz="2400" dirty="0"/>
              <a:t>в социальных сетях;</a:t>
            </a:r>
          </a:p>
          <a:p>
            <a:r>
              <a:rPr lang="ru-RU" sz="2400" dirty="0"/>
              <a:t>– благодарственные письма родителям наставников из  числа обучающихся. </a:t>
            </a:r>
          </a:p>
          <a:p>
            <a:r>
              <a:rPr lang="ru-RU" sz="2400" dirty="0"/>
              <a:t>Результаты наставнической деятельности могут учитываться при проведении аттестации педагогов-наставников, а также при определении стимулирующих выплат </a:t>
            </a:r>
            <a:r>
              <a:rPr lang="ru-RU" sz="2400" dirty="0" smtClean="0"/>
              <a:t>образовательной организации.</a:t>
            </a:r>
            <a:endParaRPr lang="ru-RU" sz="2400" dirty="0"/>
          </a:p>
          <a:p>
            <a:r>
              <a:rPr lang="ru-RU" sz="2400" dirty="0"/>
              <a:t>Руководство </a:t>
            </a:r>
            <a:r>
              <a:rPr lang="ru-RU" sz="2400" dirty="0" smtClean="0"/>
              <a:t>техникума </a:t>
            </a:r>
            <a:r>
              <a:rPr lang="ru-RU" sz="2400" dirty="0"/>
              <a:t>вправе применять иные методы нематериальной и материальной мотивации с целью развития и пропаганды института наставничества и повышения его эффективности.</a:t>
            </a:r>
          </a:p>
          <a:p>
            <a:r>
              <a:rPr lang="ru-RU" sz="2000" dirty="0"/>
              <a:t> </a:t>
            </a:r>
          </a:p>
          <a:p>
            <a:pPr marL="13335">
              <a:lnSpc>
                <a:spcPct val="100000"/>
              </a:lnSpc>
              <a:spcBef>
                <a:spcPts val="95"/>
              </a:spcBef>
            </a:pPr>
            <a:endParaRPr sz="5650" dirty="0">
              <a:solidFill>
                <a:srgbClr val="F15B4D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2410"/>
              </a:spcBef>
              <a:tabLst>
                <a:tab pos="2350135" algn="l"/>
                <a:tab pos="4558665" algn="l"/>
                <a:tab pos="5193030" algn="l"/>
              </a:tabLst>
            </a:pPr>
            <a:endParaRPr sz="2250" dirty="0">
              <a:solidFill>
                <a:srgbClr val="373C59"/>
              </a:solidFill>
              <a:latin typeface="Arial Narrow" panose="020B0606020202030204" pitchFamily="34" charset="0"/>
              <a:cs typeface="Arial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3600" y="6134100"/>
            <a:ext cx="8534979" cy="414813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18732" y="7962900"/>
            <a:ext cx="2313135" cy="231933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1849696" y="876301"/>
            <a:ext cx="6218555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>
                <a:ln w="0"/>
                <a:solidFill>
                  <a:srgbClr val="EBEAEF"/>
                </a:solidFill>
                <a:latin typeface="Arial Narrow" panose="020B0606020202030204" pitchFamily="34" charset="0"/>
              </a:rPr>
              <a:t>Возможные формы</a:t>
            </a:r>
          </a:p>
          <a:p>
            <a:pPr algn="ctr"/>
            <a:r>
              <a:rPr lang="ru-RU" sz="8000" b="1" dirty="0">
                <a:ln w="0"/>
                <a:solidFill>
                  <a:srgbClr val="EBEAEF"/>
                </a:solidFill>
                <a:latin typeface="Arial Narrow" panose="020B0606020202030204" pitchFamily="34" charset="0"/>
              </a:rPr>
              <a:t>поощрений</a:t>
            </a:r>
            <a:endParaRPr lang="ru-RU" sz="8000" b="1" cap="none" spc="0" dirty="0">
              <a:ln w="0"/>
              <a:solidFill>
                <a:srgbClr val="EBEAEF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3978226" y="2400300"/>
            <a:ext cx="3510754" cy="0"/>
          </a:xfrm>
          <a:prstGeom prst="straightConnector1">
            <a:avLst/>
          </a:prstGeom>
          <a:ln>
            <a:solidFill>
              <a:srgbClr val="F15B4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478192">
            <a:off x="10585578" y="4712674"/>
            <a:ext cx="1225402" cy="69500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376455">
            <a:off x="11663283" y="5454336"/>
            <a:ext cx="1225402" cy="695004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334578">
            <a:off x="12807727" y="6213236"/>
            <a:ext cx="1225402" cy="6950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573" y="813354"/>
            <a:ext cx="16256852" cy="3624069"/>
          </a:xfrm>
        </p:spPr>
        <p:txBody>
          <a:bodyPr/>
          <a:lstStyle/>
          <a:p>
            <a:pPr algn="ctr"/>
            <a:r>
              <a:rPr lang="ru-RU" dirty="0" smtClean="0"/>
              <a:t>Реализация программы в  </a:t>
            </a:r>
            <a:r>
              <a:rPr lang="ru-RU" dirty="0"/>
              <a:t>ГБПОУ  РМ «Алексеевский индустриальный техникум» </a:t>
            </a:r>
          </a:p>
        </p:txBody>
      </p:sp>
    </p:spTree>
    <p:extLst>
      <p:ext uri="{BB962C8B-B14F-4D97-AF65-F5344CB8AC3E}">
        <p14:creationId xmlns:p14="http://schemas.microsoft.com/office/powerpoint/2010/main" val="174905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52600" y="1171664"/>
            <a:ext cx="15849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1. </a:t>
            </a:r>
            <a:r>
              <a:rPr lang="ru-RU" sz="5400" dirty="0">
                <a:solidFill>
                  <a:schemeClr val="bg1"/>
                </a:solidFill>
              </a:rPr>
              <a:t>Разработано положение о Программе  Наставничества  ГБПОУ РМ «Алексеевский индустриальный техникум»</a:t>
            </a:r>
          </a:p>
          <a:p>
            <a:r>
              <a:rPr lang="ru-RU" sz="5400" dirty="0">
                <a:solidFill>
                  <a:schemeClr val="bg1"/>
                </a:solidFill>
              </a:rPr>
              <a:t>2. Разработана дорожная карта  Программы.</a:t>
            </a:r>
          </a:p>
          <a:p>
            <a:r>
              <a:rPr lang="ru-RU" sz="5400" dirty="0">
                <a:solidFill>
                  <a:schemeClr val="bg1"/>
                </a:solidFill>
              </a:rPr>
              <a:t>3. Идет  процесс формирования базы наставников и наставляемых.</a:t>
            </a:r>
          </a:p>
          <a:p>
            <a:r>
              <a:rPr lang="ru-RU" sz="5400" dirty="0">
                <a:solidFill>
                  <a:schemeClr val="bg1"/>
                </a:solidFill>
              </a:rPr>
              <a:t>4. Проводится анкетирование наставников и наставляемых </a:t>
            </a:r>
          </a:p>
        </p:txBody>
      </p:sp>
    </p:spTree>
    <p:extLst>
      <p:ext uri="{BB962C8B-B14F-4D97-AF65-F5344CB8AC3E}">
        <p14:creationId xmlns:p14="http://schemas.microsoft.com/office/powerpoint/2010/main" val="386594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573" y="813354"/>
            <a:ext cx="16256852" cy="1208023"/>
          </a:xfrm>
        </p:spPr>
        <p:txBody>
          <a:bodyPr/>
          <a:lstStyle/>
          <a:p>
            <a:pPr algn="ctr"/>
            <a:r>
              <a:rPr lang="ru-RU" dirty="0" smtClean="0"/>
              <a:t>Наставники - преподаватели</a:t>
            </a:r>
            <a:endParaRPr lang="ru-RU" dirty="0"/>
          </a:p>
        </p:txBody>
      </p:sp>
      <p:pic>
        <p:nvPicPr>
          <p:cNvPr id="2050" name="Picture 2" descr="G:\Проф. проба ЛХА\2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365374"/>
            <a:ext cx="5486400" cy="731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G:\Наставничество\2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529" y="3086100"/>
            <a:ext cx="9753601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19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573" y="813354"/>
            <a:ext cx="16256852" cy="1208023"/>
          </a:xfrm>
        </p:spPr>
        <p:txBody>
          <a:bodyPr/>
          <a:lstStyle/>
          <a:p>
            <a:pPr algn="ctr"/>
            <a:r>
              <a:rPr lang="ru-RU" dirty="0" smtClean="0"/>
              <a:t>Наставники - студенты</a:t>
            </a:r>
            <a:endParaRPr lang="ru-RU" dirty="0"/>
          </a:p>
        </p:txBody>
      </p:sp>
      <p:pic>
        <p:nvPicPr>
          <p:cNvPr id="1026" name="Picture 2" descr="G:\Проф. проба ЛХА\1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730" y="2365375"/>
            <a:ext cx="5092303" cy="678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G:\Рч21\IMG-20210207-WA0024.jpg"/>
          <p:cNvPicPr>
            <a:picLocks noGrp="1" noChangeAspect="1" noChangeArrowheads="1"/>
          </p:cNvPicPr>
          <p:nvPr>
            <p:ph sz="half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7031" y="2365375"/>
            <a:ext cx="5098176" cy="678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38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55510" y="1618284"/>
            <a:ext cx="18288000" cy="10287000"/>
            <a:chOff x="-480914" y="0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-480914" y="0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3494D364-44AC-41DF-91DF-EE52F9B49152}"/>
              </a:ext>
            </a:extLst>
          </p:cNvPr>
          <p:cNvSpPr/>
          <p:nvPr/>
        </p:nvSpPr>
        <p:spPr>
          <a:xfrm>
            <a:off x="-55853" y="2794422"/>
            <a:ext cx="1012880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Региональная программа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 Республики Мордовия на 2020-2024 гг.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9426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55510" y="1618284"/>
            <a:ext cx="17276710" cy="9926016"/>
            <a:chOff x="-480914" y="0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-480914" y="0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3494D364-44AC-41DF-91DF-EE52F9B49152}"/>
              </a:ext>
            </a:extLst>
          </p:cNvPr>
          <p:cNvSpPr/>
          <p:nvPr/>
        </p:nvSpPr>
        <p:spPr>
          <a:xfrm>
            <a:off x="-55853" y="2794422"/>
            <a:ext cx="10128803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Программа разработана в соответствии с:</a:t>
            </a:r>
          </a:p>
          <a:p>
            <a:pPr algn="just"/>
            <a:r>
              <a:rPr lang="ru-RU" sz="2800" dirty="0"/>
              <a:t> 1. Распоряжением Министерства просвещения России от 25.12.2019 г. № Р-145 «Об утверждении методологии (Программы)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обучающимися»;</a:t>
            </a:r>
          </a:p>
          <a:p>
            <a:pPr algn="just"/>
            <a:r>
              <a:rPr lang="ru-RU" sz="2800" dirty="0"/>
              <a:t>2. Письмом Министерства просвещения России от 23.01.2020 № МР-42/02 "О направлении Программы наставничества и методических рекомендаций" (вместе с "Методическими рекомендациями по внедрению методологии (Программы)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обучающимися").</a:t>
            </a:r>
          </a:p>
          <a:p>
            <a:pPr algn="just"/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5323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152400" y="280324"/>
            <a:ext cx="18288000" cy="10287522"/>
            <a:chOff x="-118703" y="0"/>
            <a:chExt cx="18288000" cy="10287522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-118703" y="522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60713" y="954732"/>
            <a:ext cx="11416320" cy="8605561"/>
          </a:xfrm>
          <a:prstGeom prst="rect">
            <a:avLst/>
          </a:prstGeom>
        </p:spPr>
        <p:txBody>
          <a:bodyPr vert="horz" wrap="square" lIns="0" tIns="305435" rIns="0" bIns="0" rtlCol="0">
            <a:spAutoFit/>
          </a:bodyPr>
          <a:lstStyle/>
          <a:p>
            <a:pPr marL="12700" marR="5080" algn="ctr">
              <a:lnSpc>
                <a:spcPts val="11920"/>
              </a:lnSpc>
              <a:spcBef>
                <a:spcPts val="2405"/>
              </a:spcBef>
            </a:pPr>
            <a:r>
              <a:rPr lang="ru-RU" sz="4800" spc="-475" dirty="0">
                <a:solidFill>
                  <a:srgbClr val="F15B4D"/>
                </a:solidFill>
                <a:latin typeface="+mj-lt"/>
                <a:cs typeface="Arial Black"/>
              </a:rPr>
              <a:t>Цель Программы:</a:t>
            </a:r>
          </a:p>
          <a:p>
            <a:pPr algn="ctr"/>
            <a:r>
              <a:rPr lang="ru-RU" sz="4000" dirty="0">
                <a:latin typeface="+mj-lt"/>
              </a:rPr>
              <a:t> Максимально полное раскрытие потенциала личности наставляемого, необходимое для успешной личной и профессиональной самореализации в современных условиях неопределенности, а также создание условий для формирования эффективной системы поддержки, самоопределения и профессиональной ориентации всех обучающихся в возрасте от 10 лет, педагогических работников </a:t>
            </a:r>
            <a:r>
              <a:rPr lang="ru-RU" sz="4000" dirty="0" smtClean="0">
                <a:latin typeface="+mj-lt"/>
              </a:rPr>
              <a:t> </a:t>
            </a:r>
            <a:r>
              <a:rPr lang="ru-RU" sz="4000" dirty="0">
                <a:latin typeface="+mj-lt"/>
              </a:rPr>
              <a:t>разных уровней образования и молодых специалистов, проживающих в Республике Мордовия</a:t>
            </a:r>
            <a:endParaRPr lang="ru-RU" sz="4000" spc="-475" dirty="0">
              <a:solidFill>
                <a:srgbClr val="F15B4D"/>
              </a:solidFill>
              <a:latin typeface="+mj-lt"/>
              <a:cs typeface="Arial Black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58559" y="5499729"/>
            <a:ext cx="695004" cy="122540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21445" y="3778715"/>
            <a:ext cx="695004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0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84759"/>
            <a:ext cx="18288000" cy="10287000"/>
            <a:chOff x="67394" y="-95565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67394" y="-955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58559" y="5499729"/>
            <a:ext cx="695004" cy="122540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21445" y="3778715"/>
            <a:ext cx="695004" cy="1225402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41404EB3-DEE3-40B2-9912-9AECF07BFDFD}"/>
              </a:ext>
            </a:extLst>
          </p:cNvPr>
          <p:cNvSpPr/>
          <p:nvPr/>
        </p:nvSpPr>
        <p:spPr>
          <a:xfrm>
            <a:off x="1528798" y="749662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CC3300"/>
                </a:solidFill>
                <a:latin typeface="Arial" panose="020B0604020202020204" pitchFamily="34" charset="0"/>
              </a:rPr>
              <a:t>Задачи Программы:</a:t>
            </a:r>
          </a:p>
          <a:p>
            <a:endParaRPr lang="ru-RU" sz="2800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66BDFC3-1639-4CE4-A8B7-CB0F68735A8E}"/>
              </a:ext>
            </a:extLst>
          </p:cNvPr>
          <p:cNvSpPr/>
          <p:nvPr/>
        </p:nvSpPr>
        <p:spPr>
          <a:xfrm>
            <a:off x="1295400" y="1485900"/>
            <a:ext cx="9779181" cy="9151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улучшение показателей организаций, осуществляющих деятельность по общеобразовательным, дополнительным общеобразовательным программам и образовательным программам среднего профессионального образования (далее - образовательные организации) в образовательной, социокультурной, спортивной и других сферах;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подготовка обучающегося к самостоятельной, осознанной и социально продуктивной деятельности в современном мире, отличительными особенностями которого являются нестабильность, неопределенность, изменчивость, сложность, информационная насыщенность;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раскрытие личностного, творческого, профессионального потенциала каждого обучающегося, поддержка формирования и реализации индивидуальной образовательной траектории;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создание психологически комфортной среды для развития и повышения квалификации педагогов, увеличение числа закрепившихся в профессии педагогических кадров;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создание канала эффективного обмена личностным, жизненным и профессиональным опытом для каждого субъекта образовательной и профессиональной деятельности;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формирование открытого и эффективного сообщества вокруг образовательной организации, способного на комплексную поддержку ее деятельности, в котором выстроены доверительные и партнерские отношения.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61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84759"/>
            <a:ext cx="18288000" cy="10287000"/>
            <a:chOff x="67394" y="-95565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67394" y="-955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58559" y="5499729"/>
            <a:ext cx="695004" cy="122540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21445" y="3778715"/>
            <a:ext cx="695004" cy="1225402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41404EB3-DEE3-40B2-9912-9AECF07BFDFD}"/>
              </a:ext>
            </a:extLst>
          </p:cNvPr>
          <p:cNvSpPr/>
          <p:nvPr/>
        </p:nvSpPr>
        <p:spPr>
          <a:xfrm>
            <a:off x="2076968" y="703243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CC3300"/>
                </a:solidFill>
                <a:latin typeface="Arial" panose="020B0604020202020204" pitchFamily="34" charset="0"/>
              </a:rPr>
              <a:t>Ожидаемые результаты:</a:t>
            </a:r>
          </a:p>
          <a:p>
            <a:endParaRPr lang="ru-RU" sz="2800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66BDFC3-1639-4CE4-A8B7-CB0F68735A8E}"/>
              </a:ext>
            </a:extLst>
          </p:cNvPr>
          <p:cNvSpPr/>
          <p:nvPr/>
        </p:nvSpPr>
        <p:spPr>
          <a:xfrm>
            <a:off x="1295400" y="1485900"/>
            <a:ext cx="9779181" cy="83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b="1" dirty="0"/>
              <a:t> </a:t>
            </a:r>
            <a:endParaRPr lang="ru-RU" sz="2400" dirty="0">
              <a:latin typeface="+mj-lt"/>
            </a:endParaRPr>
          </a:p>
          <a:p>
            <a:r>
              <a:rPr lang="ru-RU" sz="2400" dirty="0">
                <a:latin typeface="+mj-lt"/>
              </a:rPr>
              <a:t>– измеримое улучшение показателей обучающихся в образовательной, культурной, спортивной и других сферах;</a:t>
            </a:r>
          </a:p>
          <a:p>
            <a:r>
              <a:rPr lang="ru-RU" sz="2400" dirty="0">
                <a:latin typeface="+mj-lt"/>
              </a:rPr>
              <a:t>– рост числа обучающихся, прошедших профориентационные мероприятия;</a:t>
            </a:r>
          </a:p>
          <a:p>
            <a:r>
              <a:rPr lang="ru-RU" sz="2400" dirty="0">
                <a:latin typeface="+mj-lt"/>
              </a:rPr>
              <a:t>– улучшение психологического климата в образовательной организации как среди обучающихся, так и внутри педагогического коллектива, связанное с выстраиванием долгосрочных и психологически комфортных коммуникаций на основе партнерства;</a:t>
            </a:r>
          </a:p>
          <a:p>
            <a:r>
              <a:rPr lang="ru-RU" sz="2400" dirty="0">
                <a:latin typeface="+mj-lt"/>
              </a:rPr>
              <a:t>– практическая реализация концепции построения индивидуальных образовательных траекторий;</a:t>
            </a:r>
          </a:p>
          <a:p>
            <a:r>
              <a:rPr lang="ru-RU" sz="2400" dirty="0">
                <a:latin typeface="+mj-lt"/>
              </a:rPr>
              <a:t>измеримое улучшение личных показателей эффективности педагогов и сотрудников региональных предприятий и организаций, связанное с развитием гибких навыков и </a:t>
            </a:r>
            <a:r>
              <a:rPr lang="ru-RU" sz="2400" dirty="0" err="1">
                <a:latin typeface="+mj-lt"/>
              </a:rPr>
              <a:t>метакомпетенций</a:t>
            </a:r>
            <a:r>
              <a:rPr lang="ru-RU" sz="2400" dirty="0">
                <a:latin typeface="+mj-lt"/>
              </a:rPr>
              <a:t>;</a:t>
            </a:r>
          </a:p>
          <a:p>
            <a:r>
              <a:rPr lang="ru-RU" sz="2400" dirty="0">
                <a:latin typeface="+mj-lt"/>
              </a:rPr>
              <a:t>– привлечение дополнительных ресурсов и сторонних инвестиций в развитие инновационных образовательных и социальных программ Республики Мордовия и конкретных образовательных организаций благодаря формированию устойчивых связей между образовательными организациями и бизнесом, потенциальному формированию </a:t>
            </a:r>
            <a:r>
              <a:rPr lang="ru-RU" sz="2400" dirty="0" err="1">
                <a:latin typeface="+mj-lt"/>
              </a:rPr>
              <a:t>эндаумента</a:t>
            </a:r>
            <a:r>
              <a:rPr lang="ru-RU" sz="2400" dirty="0">
                <a:latin typeface="+mj-lt"/>
              </a:rPr>
              <a:t> и сообщества благодарных выпускников.</a:t>
            </a:r>
          </a:p>
          <a:p>
            <a:r>
              <a:rPr lang="ru-RU" dirty="0"/>
              <a:t> 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60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84759"/>
            <a:ext cx="18288000" cy="10287000"/>
            <a:chOff x="67394" y="-95565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67394" y="-955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58559" y="5499729"/>
            <a:ext cx="695004" cy="122540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21445" y="3778715"/>
            <a:ext cx="695004" cy="1225402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41404EB3-DEE3-40B2-9912-9AECF07BFDFD}"/>
              </a:ext>
            </a:extLst>
          </p:cNvPr>
          <p:cNvSpPr/>
          <p:nvPr/>
        </p:nvSpPr>
        <p:spPr>
          <a:xfrm>
            <a:off x="2076968" y="703243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CC3300"/>
                </a:solidFill>
                <a:latin typeface="Arial" panose="020B0604020202020204" pitchFamily="34" charset="0"/>
              </a:rPr>
              <a:t>Механизмы реализации Программы:</a:t>
            </a:r>
          </a:p>
          <a:p>
            <a:endParaRPr lang="ru-RU" sz="2800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66BDFC3-1639-4CE4-A8B7-CB0F68735A8E}"/>
              </a:ext>
            </a:extLst>
          </p:cNvPr>
          <p:cNvSpPr/>
          <p:nvPr/>
        </p:nvSpPr>
        <p:spPr>
          <a:xfrm>
            <a:off x="1826885" y="2327602"/>
            <a:ext cx="9526915" cy="83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Основными механизмами реализации программы являются:</a:t>
            </a:r>
          </a:p>
          <a:p>
            <a:r>
              <a:rPr lang="ru-RU" sz="2400" dirty="0"/>
              <a:t>– создание регионального наставнического центра по организационному, методическому и аналитическому сопровождению и мониторингу программ наставничества на территории Республики Мордовия;</a:t>
            </a:r>
          </a:p>
          <a:p>
            <a:r>
              <a:rPr lang="ru-RU" sz="2400" dirty="0"/>
              <a:t>– разработка нормативно-правовой базы по реализации в образовательных организациях Региональной программы наставничества;</a:t>
            </a:r>
          </a:p>
          <a:p>
            <a:r>
              <a:rPr lang="ru-RU" sz="2400" dirty="0"/>
              <a:t>–  реализация «дорожной карты» мероприятий региональной программы наставничества в   Республике Мордовия на 2020 -2024 годы;</a:t>
            </a:r>
          </a:p>
          <a:p>
            <a:r>
              <a:rPr lang="ru-RU" sz="2400" dirty="0"/>
              <a:t>–  реализация кадровой политики, в том числе: привлечение, обучение и контроль за деятельностью наставников, принимающих участие в программе наставничества;</a:t>
            </a:r>
          </a:p>
          <a:p>
            <a:r>
              <a:rPr lang="ru-RU" sz="2400" dirty="0"/>
              <a:t>– инфраструктурное и материально-техническое обеспечение реализации программ наставничества;</a:t>
            </a:r>
          </a:p>
          <a:p>
            <a:r>
              <a:rPr lang="ru-RU" sz="2400" dirty="0"/>
              <a:t>–  осуществление персонифицированного учета обучающихся, молодых специалистов и педагогов, участвующих в программах наставничества;</a:t>
            </a:r>
          </a:p>
          <a:p>
            <a:endParaRPr lang="ru-RU" dirty="0"/>
          </a:p>
          <a:p>
            <a:r>
              <a:rPr lang="ru-RU" b="1" dirty="0"/>
              <a:t> </a:t>
            </a:r>
            <a:endParaRPr lang="ru-RU" sz="2400" dirty="0">
              <a:latin typeface="+mj-lt"/>
            </a:endParaRPr>
          </a:p>
          <a:p>
            <a:r>
              <a:rPr lang="ru-RU" dirty="0"/>
              <a:t> 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1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97" y="0"/>
            <a:ext cx="18220606" cy="10287000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84759"/>
            <a:ext cx="18288000" cy="10287000"/>
            <a:chOff x="67394" y="-95565"/>
            <a:chExt cx="18288000" cy="10287000"/>
          </a:xfrm>
          <a:solidFill>
            <a:srgbClr val="EBEAEF"/>
          </a:solidFill>
        </p:grpSpPr>
        <p:sp>
          <p:nvSpPr>
            <p:cNvPr id="4" name="object 4"/>
            <p:cNvSpPr/>
            <p:nvPr/>
          </p:nvSpPr>
          <p:spPr>
            <a:xfrm>
              <a:off x="67394" y="-955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10287000"/>
                  </a:moveTo>
                  <a:lnTo>
                    <a:pt x="0" y="10287000"/>
                  </a:lnTo>
                  <a:lnTo>
                    <a:pt x="0" y="0"/>
                  </a:lnTo>
                  <a:lnTo>
                    <a:pt x="9379019" y="0"/>
                  </a:lnTo>
                  <a:lnTo>
                    <a:pt x="18288000" y="8908981"/>
                  </a:lnTo>
                  <a:lnTo>
                    <a:pt x="18288000" y="1028700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7987289" y="0"/>
              <a:ext cx="3785235" cy="3744595"/>
            </a:xfrm>
            <a:custGeom>
              <a:avLst/>
              <a:gdLst/>
              <a:ahLst/>
              <a:cxnLst/>
              <a:rect l="l" t="t" r="r" b="b"/>
              <a:pathLst>
                <a:path w="3785234" h="3744595">
                  <a:moveTo>
                    <a:pt x="3784633" y="3703811"/>
                  </a:moveTo>
                  <a:lnTo>
                    <a:pt x="3744222" y="3744222"/>
                  </a:lnTo>
                  <a:lnTo>
                    <a:pt x="0" y="0"/>
                  </a:lnTo>
                  <a:lnTo>
                    <a:pt x="80821" y="0"/>
                  </a:lnTo>
                  <a:lnTo>
                    <a:pt x="3784633" y="3703811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sz="160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02577" y="2794422"/>
            <a:ext cx="2773046" cy="3853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1614805" algn="l"/>
                <a:tab pos="2070100" algn="l"/>
                <a:tab pos="3534410" algn="l"/>
              </a:tabLst>
            </a:pPr>
            <a:r>
              <a:rPr lang="ru-RU" sz="2400" b="1" dirty="0">
                <a:solidFill>
                  <a:srgbClr val="EBEAE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Текст</a:t>
            </a:r>
          </a:p>
        </p:txBody>
      </p:sp>
      <p:sp>
        <p:nvSpPr>
          <p:cNvPr id="8" name="object 8"/>
          <p:cNvSpPr/>
          <p:nvPr/>
        </p:nvSpPr>
        <p:spPr>
          <a:xfrm>
            <a:off x="13704913" y="6780185"/>
            <a:ext cx="4583430" cy="3507104"/>
          </a:xfrm>
          <a:custGeom>
            <a:avLst/>
            <a:gdLst/>
            <a:ahLst/>
            <a:cxnLst/>
            <a:rect l="l" t="t" r="r" b="b"/>
            <a:pathLst>
              <a:path w="4583430" h="3507104">
                <a:moveTo>
                  <a:pt x="4583085" y="3506814"/>
                </a:moveTo>
                <a:lnTo>
                  <a:pt x="0" y="3506814"/>
                </a:lnTo>
                <a:lnTo>
                  <a:pt x="3506814" y="0"/>
                </a:lnTo>
                <a:lnTo>
                  <a:pt x="4583085" y="1076271"/>
                </a:lnTo>
                <a:lnTo>
                  <a:pt x="4583085" y="3506814"/>
                </a:lnTo>
                <a:close/>
              </a:path>
            </a:pathLst>
          </a:custGeom>
          <a:solidFill>
            <a:srgbClr val="BD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7903" y="190500"/>
            <a:ext cx="4013510" cy="82277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0" y="7886700"/>
            <a:ext cx="2278178" cy="2278178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5229" y="814512"/>
            <a:ext cx="1152244" cy="14022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03216">
            <a:off x="14352321" y="6689515"/>
            <a:ext cx="2367628" cy="25058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594930">
            <a:off x="14584942" y="7310043"/>
            <a:ext cx="1670449" cy="176799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0591800" y="0"/>
            <a:ext cx="3332098" cy="3314700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72950" y="0"/>
            <a:ext cx="2299251" cy="2327603"/>
          </a:xfrm>
          <a:prstGeom prst="line">
            <a:avLst/>
          </a:prstGeom>
          <a:ln>
            <a:solidFill>
              <a:srgbClr val="EBEA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58559" y="5499729"/>
            <a:ext cx="695004" cy="122540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21445" y="3778715"/>
            <a:ext cx="695004" cy="1225402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41404EB3-DEE3-40B2-9912-9AECF07BFDFD}"/>
              </a:ext>
            </a:extLst>
          </p:cNvPr>
          <p:cNvSpPr/>
          <p:nvPr/>
        </p:nvSpPr>
        <p:spPr>
          <a:xfrm>
            <a:off x="2076968" y="703243"/>
            <a:ext cx="9144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CC3300"/>
                </a:solidFill>
                <a:latin typeface="Arial" panose="020B0604020202020204" pitchFamily="34" charset="0"/>
              </a:rPr>
              <a:t>Механизмы реализации Программы:</a:t>
            </a:r>
          </a:p>
          <a:p>
            <a:endParaRPr lang="ru-RU" sz="2800" dirty="0">
              <a:solidFill>
                <a:srgbClr val="CC33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66BDFC3-1639-4CE4-A8B7-CB0F68735A8E}"/>
              </a:ext>
            </a:extLst>
          </p:cNvPr>
          <p:cNvSpPr/>
          <p:nvPr/>
        </p:nvSpPr>
        <p:spPr>
          <a:xfrm>
            <a:off x="1826885" y="2327602"/>
            <a:ext cx="952691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выбор форм и ролевых моделей наставничества образовательной организацией;</a:t>
            </a:r>
          </a:p>
          <a:p>
            <a:r>
              <a:rPr lang="ru-RU" sz="2400" dirty="0"/>
              <a:t>–  внесение в формы федерального статистического наблюдения данных о количестве участников программ наставничества и предоставление этих форм в Министерство просвещения Российской Федерации;</a:t>
            </a:r>
          </a:p>
          <a:p>
            <a:r>
              <a:rPr lang="ru-RU" sz="2400" dirty="0"/>
              <a:t>– проведение мониторинга реализации и эффективности программ наставничества;</a:t>
            </a:r>
          </a:p>
          <a:p>
            <a:r>
              <a:rPr lang="ru-RU" sz="2400" dirty="0"/>
              <a:t>– обеспечение формирования баз данных программ наставничества и лучших практик;</a:t>
            </a:r>
          </a:p>
          <a:p>
            <a:r>
              <a:rPr lang="ru-RU" sz="2400" dirty="0"/>
              <a:t>– обеспечение условий для повышения уровня профессионального мастерства педагогических работников, задействованных в реализации Программы наставничества, в формате непрерывного образования.</a:t>
            </a:r>
          </a:p>
          <a:p>
            <a:endParaRPr lang="ru-RU" dirty="0"/>
          </a:p>
          <a:p>
            <a:r>
              <a:rPr lang="ru-RU" b="1" dirty="0"/>
              <a:t> </a:t>
            </a:r>
            <a:endParaRPr lang="ru-RU" sz="2400" dirty="0">
              <a:latin typeface="+mj-lt"/>
            </a:endParaRPr>
          </a:p>
          <a:p>
            <a:r>
              <a:rPr lang="ru-RU" dirty="0"/>
              <a:t> 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75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765992" y="-217782"/>
            <a:ext cx="18288000" cy="10341663"/>
          </a:xfrm>
          <a:prstGeom prst="rect">
            <a:avLst/>
          </a:prstGeom>
          <a:solidFill>
            <a:srgbClr val="EBEAEF"/>
          </a:solidFill>
          <a:ln>
            <a:solidFill>
              <a:srgbClr val="373C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393337" y="583646"/>
            <a:ext cx="12834044" cy="1118896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indent="859155" algn="ctr">
              <a:lnSpc>
                <a:spcPct val="100400"/>
              </a:lnSpc>
              <a:spcBef>
                <a:spcPts val="85"/>
              </a:spcBef>
            </a:pPr>
            <a:r>
              <a:rPr lang="ru-RU" sz="7200" dirty="0">
                <a:solidFill>
                  <a:srgbClr val="F15B4D"/>
                </a:solidFill>
                <a:latin typeface="Arial Narrow" panose="020B0606020202030204" pitchFamily="34" charset="0"/>
                <a:cs typeface="Calibri"/>
              </a:rPr>
              <a:t>Формы наставничества</a:t>
            </a:r>
            <a:endParaRPr sz="7200" dirty="0">
              <a:solidFill>
                <a:srgbClr val="F15B4D"/>
              </a:solidFill>
              <a:latin typeface="Arial Narrow" panose="020B0606020202030204" pitchFamily="34" charset="0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716966"/>
            <a:ext cx="4093210" cy="2597785"/>
          </a:xfrm>
          <a:custGeom>
            <a:avLst/>
            <a:gdLst/>
            <a:ahLst/>
            <a:cxnLst/>
            <a:rect l="l" t="t" r="r" b="b"/>
            <a:pathLst>
              <a:path w="4093210" h="2597784">
                <a:moveTo>
                  <a:pt x="4092935" y="2597424"/>
                </a:moveTo>
                <a:lnTo>
                  <a:pt x="0" y="2597424"/>
                </a:lnTo>
                <a:lnTo>
                  <a:pt x="0" y="1495511"/>
                </a:lnTo>
                <a:lnTo>
                  <a:pt x="1495511" y="0"/>
                </a:lnTo>
                <a:lnTo>
                  <a:pt x="4092935" y="2597424"/>
                </a:lnTo>
                <a:close/>
              </a:path>
            </a:pathLst>
          </a:custGeom>
          <a:solidFill>
            <a:srgbClr val="373C5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2724540" y="0"/>
            <a:ext cx="5563870" cy="2906395"/>
            <a:chOff x="12724540" y="0"/>
            <a:chExt cx="5563870" cy="2906395"/>
          </a:xfrm>
          <a:solidFill>
            <a:srgbClr val="BDBEC0"/>
          </a:solidFill>
        </p:grpSpPr>
        <p:sp>
          <p:nvSpPr>
            <p:cNvPr id="6" name="object 6"/>
            <p:cNvSpPr/>
            <p:nvPr/>
          </p:nvSpPr>
          <p:spPr>
            <a:xfrm>
              <a:off x="13834140" y="1"/>
              <a:ext cx="4453890" cy="2905760"/>
            </a:xfrm>
            <a:custGeom>
              <a:avLst/>
              <a:gdLst/>
              <a:ahLst/>
              <a:cxnLst/>
              <a:rect l="l" t="t" r="r" b="b"/>
              <a:pathLst>
                <a:path w="4453890" h="2905760">
                  <a:moveTo>
                    <a:pt x="4453860" y="1356727"/>
                  </a:moveTo>
                  <a:lnTo>
                    <a:pt x="2905293" y="2905293"/>
                  </a:lnTo>
                  <a:lnTo>
                    <a:pt x="0" y="0"/>
                  </a:lnTo>
                  <a:lnTo>
                    <a:pt x="4453860" y="0"/>
                  </a:lnTo>
                  <a:lnTo>
                    <a:pt x="4453860" y="1356727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724540" y="0"/>
              <a:ext cx="2947035" cy="2906395"/>
            </a:xfrm>
            <a:custGeom>
              <a:avLst/>
              <a:gdLst/>
              <a:ahLst/>
              <a:cxnLst/>
              <a:rect l="l" t="t" r="r" b="b"/>
              <a:pathLst>
                <a:path w="2947034" h="2906395">
                  <a:moveTo>
                    <a:pt x="2946685" y="2865865"/>
                  </a:moveTo>
                  <a:lnTo>
                    <a:pt x="2906275" y="2906275"/>
                  </a:lnTo>
                  <a:lnTo>
                    <a:pt x="0" y="0"/>
                  </a:lnTo>
                  <a:lnTo>
                    <a:pt x="80819" y="0"/>
                  </a:lnTo>
                  <a:lnTo>
                    <a:pt x="2946685" y="286586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4620622" y="-50227"/>
            <a:ext cx="1028700" cy="1031875"/>
          </a:xfrm>
          <a:custGeom>
            <a:avLst/>
            <a:gdLst/>
            <a:ahLst/>
            <a:cxnLst/>
            <a:rect l="l" t="t" r="r" b="b"/>
            <a:pathLst>
              <a:path w="1028700" h="1031875">
                <a:moveTo>
                  <a:pt x="1028682" y="1031337"/>
                </a:moveTo>
                <a:lnTo>
                  <a:pt x="997661" y="1031337"/>
                </a:lnTo>
                <a:lnTo>
                  <a:pt x="0" y="33675"/>
                </a:lnTo>
                <a:lnTo>
                  <a:pt x="33674" y="0"/>
                </a:lnTo>
                <a:lnTo>
                  <a:pt x="1028682" y="995007"/>
                </a:lnTo>
                <a:lnTo>
                  <a:pt x="1028682" y="1031337"/>
                </a:lnTo>
                <a:close/>
              </a:path>
            </a:pathLst>
          </a:custGeom>
          <a:solidFill>
            <a:srgbClr val="F7FAF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1575" y="-342900"/>
            <a:ext cx="2274005" cy="228010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320" y="1777579"/>
            <a:ext cx="6735889" cy="6413921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5915563" y="4183171"/>
            <a:ext cx="38914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cap="none" spc="0" dirty="0">
              <a:ln w="0"/>
              <a:solidFill>
                <a:srgbClr val="373C59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67200" y="3561207"/>
            <a:ext cx="673588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2400" dirty="0"/>
              <a:t>«ученик – ученик»;</a:t>
            </a:r>
          </a:p>
          <a:p>
            <a:r>
              <a:rPr lang="ru-RU" sz="2400" dirty="0"/>
              <a:t> «учитель – учитель»; </a:t>
            </a:r>
          </a:p>
          <a:p>
            <a:r>
              <a:rPr lang="ru-RU" sz="2400" dirty="0"/>
              <a:t>«студент – ученик»; </a:t>
            </a:r>
          </a:p>
          <a:p>
            <a:r>
              <a:rPr lang="ru-RU" sz="2400" dirty="0"/>
              <a:t>«работодатель – ученик»;</a:t>
            </a:r>
          </a:p>
          <a:p>
            <a:r>
              <a:rPr lang="ru-RU" sz="2400" dirty="0"/>
              <a:t>«работодатель – студент».</a:t>
            </a:r>
            <a:r>
              <a:rPr lang="ru-RU" sz="2400" b="1" dirty="0"/>
              <a:t> </a:t>
            </a:r>
            <a:endParaRPr lang="ru-RU" sz="2400" dirty="0"/>
          </a:p>
          <a:p>
            <a:r>
              <a:rPr lang="ru-RU" sz="2400" dirty="0">
                <a:ln w="0"/>
                <a:latin typeface="Arial Narrow" panose="020B0606020202030204" pitchFamily="34" charset="0"/>
              </a:rPr>
              <a:t>п</a:t>
            </a:r>
            <a:r>
              <a:rPr lang="ru-RU" sz="2400" dirty="0" smtClean="0">
                <a:ln w="0"/>
                <a:latin typeface="Arial Narrow" panose="020B0606020202030204" pitchFamily="34" charset="0"/>
              </a:rPr>
              <a:t>реподаватель - студент</a:t>
            </a:r>
            <a:endParaRPr lang="ru-RU" sz="2400" b="0" cap="none" spc="0" dirty="0">
              <a:ln w="0"/>
              <a:latin typeface="Arial Narrow" panose="020B0606020202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2742405" flipV="1">
            <a:off x="-1479218" y="8080122"/>
            <a:ext cx="9413040" cy="46922"/>
          </a:xfrm>
          <a:prstGeom prst="rect">
            <a:avLst/>
          </a:prstGeom>
          <a:solidFill>
            <a:srgbClr val="373C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219200" y="6743700"/>
            <a:ext cx="3374757" cy="3543300"/>
          </a:xfrm>
          <a:prstGeom prst="line">
            <a:avLst/>
          </a:prstGeom>
          <a:ln>
            <a:solidFill>
              <a:srgbClr val="373C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ятиугольник 18"/>
          <p:cNvSpPr/>
          <p:nvPr/>
        </p:nvSpPr>
        <p:spPr>
          <a:xfrm>
            <a:off x="2319757" y="3934940"/>
            <a:ext cx="581563" cy="409718"/>
          </a:xfrm>
          <a:prstGeom prst="homePlate">
            <a:avLst/>
          </a:prstGeom>
          <a:solidFill>
            <a:srgbClr val="373C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DF51A1D6-B0D1-4168-986C-0FF667B81084}"/>
              </a:ext>
            </a:extLst>
          </p:cNvPr>
          <p:cNvSpPr/>
          <p:nvPr/>
        </p:nvSpPr>
        <p:spPr>
          <a:xfrm>
            <a:off x="6195457" y="3658112"/>
            <a:ext cx="3814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FAF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859</Words>
  <Application>Microsoft Office PowerPoint</Application>
  <PresentationFormat>Произвольный</PresentationFormat>
  <Paragraphs>97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ГБПОУ  РМ «Алексеевский индустриальный техникум» </vt:lpstr>
      <vt:lpstr>Текст</vt:lpstr>
      <vt:lpstr>Текст</vt:lpstr>
      <vt:lpstr>Текст</vt:lpstr>
      <vt:lpstr>Текст</vt:lpstr>
      <vt:lpstr>Текст</vt:lpstr>
      <vt:lpstr>Текст</vt:lpstr>
      <vt:lpstr>Текст</vt:lpstr>
      <vt:lpstr>Формы наставничества</vt:lpstr>
      <vt:lpstr>Презентация PowerPoint</vt:lpstr>
      <vt:lpstr>Мониторинг и оценка результатов реализации</vt:lpstr>
      <vt:lpstr>Презентация PowerPoint</vt:lpstr>
      <vt:lpstr>Реализация программы в  ГБПОУ  РМ «Алексеевский индустриальный техникум» </vt:lpstr>
      <vt:lpstr>Презентация PowerPoint</vt:lpstr>
      <vt:lpstr>Наставники - преподаватели</vt:lpstr>
      <vt:lpstr>Наставники - студенты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ГБУ ДПО РМ «Центр непрерывного повышения профессионального мастерства педагогических  работников – «Педагог 13.ру»</dc:title>
  <dc:creator>user</dc:creator>
  <cp:lastModifiedBy>12345</cp:lastModifiedBy>
  <cp:revision>42</cp:revision>
  <dcterms:created xsi:type="dcterms:W3CDTF">2020-04-29T08:41:40Z</dcterms:created>
  <dcterms:modified xsi:type="dcterms:W3CDTF">2021-02-10T07:07:48Z</dcterms:modified>
</cp:coreProperties>
</file>