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уч.года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74</c:v>
                </c:pt>
                <c:pt idx="2">
                  <c:v>69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уч.года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64.099999999999994</c:v>
                </c:pt>
                <c:pt idx="2">
                  <c:v>62</c:v>
                </c:pt>
                <c:pt idx="3">
                  <c:v>56.1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127462784"/>
        <c:axId val="135163264"/>
        <c:axId val="0"/>
      </c:bar3DChart>
      <c:catAx>
        <c:axId val="127462784"/>
        <c:scaling>
          <c:orientation val="minMax"/>
        </c:scaling>
        <c:axPos val="b"/>
        <c:numFmt formatCode="General" sourceLinked="1"/>
        <c:tickLblPos val="nextTo"/>
        <c:crossAx val="135163264"/>
        <c:crosses val="autoZero"/>
        <c:auto val="1"/>
        <c:lblAlgn val="ctr"/>
        <c:lblOffset val="100"/>
      </c:catAx>
      <c:valAx>
        <c:axId val="135163264"/>
        <c:scaling>
          <c:orientation val="minMax"/>
        </c:scaling>
        <c:axPos val="l"/>
        <c:majorGridlines/>
        <c:numFmt formatCode="General" sourceLinked="1"/>
        <c:tickLblPos val="nextTo"/>
        <c:crossAx val="12746278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A43A5-A07E-4607-9027-BC216643EF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7356C-27AA-4E34-8430-5073E75597A6}">
      <dgm:prSet phldrT="[Текст]"/>
      <dgm:spPr/>
      <dgm:t>
        <a:bodyPr/>
        <a:lstStyle/>
        <a:p>
          <a:r>
            <a:rPr lang="ru-RU" dirty="0" smtClean="0"/>
            <a:t>Бесплатные дополнительные услуги </a:t>
          </a:r>
          <a:endParaRPr lang="ru-RU" dirty="0"/>
        </a:p>
      </dgm:t>
    </dgm:pt>
    <dgm:pt modelId="{059C00C3-3967-4466-A60C-8E63500A747B}" type="parTrans" cxnId="{D90A3BEA-EB1A-4E13-8118-152951CC085B}">
      <dgm:prSet/>
      <dgm:spPr/>
      <dgm:t>
        <a:bodyPr/>
        <a:lstStyle/>
        <a:p>
          <a:endParaRPr lang="ru-RU"/>
        </a:p>
      </dgm:t>
    </dgm:pt>
    <dgm:pt modelId="{F0CF0049-35B3-4CB7-9F77-3D9CA1A74D42}" type="sibTrans" cxnId="{D90A3BEA-EB1A-4E13-8118-152951CC085B}">
      <dgm:prSet/>
      <dgm:spPr/>
      <dgm:t>
        <a:bodyPr/>
        <a:lstStyle/>
        <a:p>
          <a:endParaRPr lang="ru-RU"/>
        </a:p>
      </dgm:t>
    </dgm:pt>
    <dgm:pt modelId="{04C266A2-ACB2-49F0-9DF9-A2515F5A227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Цикл интегрированных занятий</a:t>
          </a:r>
          <a:endParaRPr lang="ru-RU" dirty="0"/>
        </a:p>
      </dgm:t>
    </dgm:pt>
    <dgm:pt modelId="{6B043183-37D8-4EFD-811F-40413BC6E5CA}" type="parTrans" cxnId="{37B200A8-483D-4619-B876-95D6680B1883}">
      <dgm:prSet/>
      <dgm:spPr/>
      <dgm:t>
        <a:bodyPr/>
        <a:lstStyle/>
        <a:p>
          <a:endParaRPr lang="ru-RU"/>
        </a:p>
      </dgm:t>
    </dgm:pt>
    <dgm:pt modelId="{9E977263-4B57-453A-AE98-0208F7648629}" type="sibTrans" cxnId="{37B200A8-483D-4619-B876-95D6680B1883}">
      <dgm:prSet/>
      <dgm:spPr/>
      <dgm:t>
        <a:bodyPr/>
        <a:lstStyle/>
        <a:p>
          <a:endParaRPr lang="ru-RU"/>
        </a:p>
      </dgm:t>
    </dgm:pt>
    <dgm:pt modelId="{5C22D07A-D026-4A08-B466-8EBE783B7703}" type="pres">
      <dgm:prSet presAssocID="{B52A43A5-A07E-4607-9027-BC216643EF85}" presName="linear" presStyleCnt="0">
        <dgm:presLayoutVars>
          <dgm:dir/>
          <dgm:animLvl val="lvl"/>
          <dgm:resizeHandles val="exact"/>
        </dgm:presLayoutVars>
      </dgm:prSet>
      <dgm:spPr/>
    </dgm:pt>
    <dgm:pt modelId="{3B13B497-83F3-4F5A-A6B6-9F61FC1666AE}" type="pres">
      <dgm:prSet presAssocID="{F807356C-27AA-4E34-8430-5073E75597A6}" presName="parentLin" presStyleCnt="0"/>
      <dgm:spPr/>
    </dgm:pt>
    <dgm:pt modelId="{73E2C64E-232B-4071-8380-15B1CD547224}" type="pres">
      <dgm:prSet presAssocID="{F807356C-27AA-4E34-8430-5073E75597A6}" presName="parentLeftMargin" presStyleLbl="node1" presStyleIdx="0" presStyleCnt="2"/>
      <dgm:spPr/>
    </dgm:pt>
    <dgm:pt modelId="{E44FB4E6-7993-4868-87AF-BFDBDE70D2B8}" type="pres">
      <dgm:prSet presAssocID="{F807356C-27AA-4E34-8430-5073E75597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3B25E-91F1-4B86-8EA5-C24714403D31}" type="pres">
      <dgm:prSet presAssocID="{F807356C-27AA-4E34-8430-5073E75597A6}" presName="negativeSpace" presStyleCnt="0"/>
      <dgm:spPr/>
    </dgm:pt>
    <dgm:pt modelId="{075F4035-5E53-47F2-BB50-6282E6193529}" type="pres">
      <dgm:prSet presAssocID="{F807356C-27AA-4E34-8430-5073E75597A6}" presName="childText" presStyleLbl="conFgAcc1" presStyleIdx="0" presStyleCnt="2">
        <dgm:presLayoutVars>
          <dgm:bulletEnabled val="1"/>
        </dgm:presLayoutVars>
      </dgm:prSet>
      <dgm:spPr/>
    </dgm:pt>
    <dgm:pt modelId="{9C597250-2BBD-40FE-A145-B2D272EE0785}" type="pres">
      <dgm:prSet presAssocID="{F0CF0049-35B3-4CB7-9F77-3D9CA1A74D42}" presName="spaceBetweenRectangles" presStyleCnt="0"/>
      <dgm:spPr/>
    </dgm:pt>
    <dgm:pt modelId="{79ED2385-92F1-48F4-AF55-70CCC44883A4}" type="pres">
      <dgm:prSet presAssocID="{04C266A2-ACB2-49F0-9DF9-A2515F5A2277}" presName="parentLin" presStyleCnt="0"/>
      <dgm:spPr/>
    </dgm:pt>
    <dgm:pt modelId="{59F9FDD4-5633-4243-8AF4-682B209E97D5}" type="pres">
      <dgm:prSet presAssocID="{04C266A2-ACB2-49F0-9DF9-A2515F5A2277}" presName="parentLeftMargin" presStyleLbl="node1" presStyleIdx="0" presStyleCnt="2"/>
      <dgm:spPr/>
    </dgm:pt>
    <dgm:pt modelId="{73A5FBD8-73DC-4FC9-8DFF-9107A23E9FEE}" type="pres">
      <dgm:prSet presAssocID="{04C266A2-ACB2-49F0-9DF9-A2515F5A22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73B495-8CF6-4D60-B83F-48F8C59EB54B}" type="pres">
      <dgm:prSet presAssocID="{04C266A2-ACB2-49F0-9DF9-A2515F5A2277}" presName="negativeSpace" presStyleCnt="0"/>
      <dgm:spPr/>
    </dgm:pt>
    <dgm:pt modelId="{1643B026-19EE-450B-B03F-F93853FDB4AB}" type="pres">
      <dgm:prSet presAssocID="{04C266A2-ACB2-49F0-9DF9-A2515F5A227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F53BC0F-DE38-453A-A217-D2A95F10BF56}" type="presOf" srcId="{F807356C-27AA-4E34-8430-5073E75597A6}" destId="{73E2C64E-232B-4071-8380-15B1CD547224}" srcOrd="0" destOrd="0" presId="urn:microsoft.com/office/officeart/2005/8/layout/list1"/>
    <dgm:cxn modelId="{37B200A8-483D-4619-B876-95D6680B1883}" srcId="{B52A43A5-A07E-4607-9027-BC216643EF85}" destId="{04C266A2-ACB2-49F0-9DF9-A2515F5A2277}" srcOrd="1" destOrd="0" parTransId="{6B043183-37D8-4EFD-811F-40413BC6E5CA}" sibTransId="{9E977263-4B57-453A-AE98-0208F7648629}"/>
    <dgm:cxn modelId="{D90A3BEA-EB1A-4E13-8118-152951CC085B}" srcId="{B52A43A5-A07E-4607-9027-BC216643EF85}" destId="{F807356C-27AA-4E34-8430-5073E75597A6}" srcOrd="0" destOrd="0" parTransId="{059C00C3-3967-4466-A60C-8E63500A747B}" sibTransId="{F0CF0049-35B3-4CB7-9F77-3D9CA1A74D42}"/>
    <dgm:cxn modelId="{2B3F2E0D-7E8D-4788-A63F-E95386A26E64}" type="presOf" srcId="{04C266A2-ACB2-49F0-9DF9-A2515F5A2277}" destId="{73A5FBD8-73DC-4FC9-8DFF-9107A23E9FEE}" srcOrd="1" destOrd="0" presId="urn:microsoft.com/office/officeart/2005/8/layout/list1"/>
    <dgm:cxn modelId="{7E014287-2695-404C-A228-9DE8A8779A63}" type="presOf" srcId="{F807356C-27AA-4E34-8430-5073E75597A6}" destId="{E44FB4E6-7993-4868-87AF-BFDBDE70D2B8}" srcOrd="1" destOrd="0" presId="urn:microsoft.com/office/officeart/2005/8/layout/list1"/>
    <dgm:cxn modelId="{99746079-6909-4BE2-9268-9954CA736A00}" type="presOf" srcId="{B52A43A5-A07E-4607-9027-BC216643EF85}" destId="{5C22D07A-D026-4A08-B466-8EBE783B7703}" srcOrd="0" destOrd="0" presId="urn:microsoft.com/office/officeart/2005/8/layout/list1"/>
    <dgm:cxn modelId="{C939F7EF-42DB-4876-BA1B-CF6F5E3E8D45}" type="presOf" srcId="{04C266A2-ACB2-49F0-9DF9-A2515F5A2277}" destId="{59F9FDD4-5633-4243-8AF4-682B209E97D5}" srcOrd="0" destOrd="0" presId="urn:microsoft.com/office/officeart/2005/8/layout/list1"/>
    <dgm:cxn modelId="{D2F9A735-EF19-4180-83B3-23913667BB15}" type="presParOf" srcId="{5C22D07A-D026-4A08-B466-8EBE783B7703}" destId="{3B13B497-83F3-4F5A-A6B6-9F61FC1666AE}" srcOrd="0" destOrd="0" presId="urn:microsoft.com/office/officeart/2005/8/layout/list1"/>
    <dgm:cxn modelId="{C3BD15A2-BA10-4447-8A3A-4D182192269A}" type="presParOf" srcId="{3B13B497-83F3-4F5A-A6B6-9F61FC1666AE}" destId="{73E2C64E-232B-4071-8380-15B1CD547224}" srcOrd="0" destOrd="0" presId="urn:microsoft.com/office/officeart/2005/8/layout/list1"/>
    <dgm:cxn modelId="{C7EA3C50-FF44-4403-BF48-72B7F22B9F27}" type="presParOf" srcId="{3B13B497-83F3-4F5A-A6B6-9F61FC1666AE}" destId="{E44FB4E6-7993-4868-87AF-BFDBDE70D2B8}" srcOrd="1" destOrd="0" presId="urn:microsoft.com/office/officeart/2005/8/layout/list1"/>
    <dgm:cxn modelId="{2E3A7636-EC57-4DD1-87C7-CB04382D034D}" type="presParOf" srcId="{5C22D07A-D026-4A08-B466-8EBE783B7703}" destId="{23D3B25E-91F1-4B86-8EA5-C24714403D31}" srcOrd="1" destOrd="0" presId="urn:microsoft.com/office/officeart/2005/8/layout/list1"/>
    <dgm:cxn modelId="{F2950A97-3F59-4944-A65F-0EA5275D8F1A}" type="presParOf" srcId="{5C22D07A-D026-4A08-B466-8EBE783B7703}" destId="{075F4035-5E53-47F2-BB50-6282E6193529}" srcOrd="2" destOrd="0" presId="urn:microsoft.com/office/officeart/2005/8/layout/list1"/>
    <dgm:cxn modelId="{7D0D5C53-22C6-4B25-9C79-4FB7E704C069}" type="presParOf" srcId="{5C22D07A-D026-4A08-B466-8EBE783B7703}" destId="{9C597250-2BBD-40FE-A145-B2D272EE0785}" srcOrd="3" destOrd="0" presId="urn:microsoft.com/office/officeart/2005/8/layout/list1"/>
    <dgm:cxn modelId="{64E113BE-D37C-4763-9FA4-76D001F5F334}" type="presParOf" srcId="{5C22D07A-D026-4A08-B466-8EBE783B7703}" destId="{79ED2385-92F1-48F4-AF55-70CCC44883A4}" srcOrd="4" destOrd="0" presId="urn:microsoft.com/office/officeart/2005/8/layout/list1"/>
    <dgm:cxn modelId="{420FE7F8-C338-493A-AACD-50CBD32F7ABF}" type="presParOf" srcId="{79ED2385-92F1-48F4-AF55-70CCC44883A4}" destId="{59F9FDD4-5633-4243-8AF4-682B209E97D5}" srcOrd="0" destOrd="0" presId="urn:microsoft.com/office/officeart/2005/8/layout/list1"/>
    <dgm:cxn modelId="{8510AA3A-0329-41A5-939F-257675CF3858}" type="presParOf" srcId="{79ED2385-92F1-48F4-AF55-70CCC44883A4}" destId="{73A5FBD8-73DC-4FC9-8DFF-9107A23E9FEE}" srcOrd="1" destOrd="0" presId="urn:microsoft.com/office/officeart/2005/8/layout/list1"/>
    <dgm:cxn modelId="{5E61BF64-02A1-4473-81FD-B45028A0FCCA}" type="presParOf" srcId="{5C22D07A-D026-4A08-B466-8EBE783B7703}" destId="{3073B495-8CF6-4D60-B83F-48F8C59EB54B}" srcOrd="5" destOrd="0" presId="urn:microsoft.com/office/officeart/2005/8/layout/list1"/>
    <dgm:cxn modelId="{430DF68F-2ADC-4152-8E63-0AE882F03BB3}" type="presParOf" srcId="{5C22D07A-D026-4A08-B466-8EBE783B7703}" destId="{1643B026-19EE-450B-B03F-F93853FDB4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F4035-5E53-47F2-BB50-6282E6193529}">
      <dsp:nvSpPr>
        <dsp:cNvPr id="0" name=""/>
        <dsp:cNvSpPr/>
      </dsp:nvSpPr>
      <dsp:spPr>
        <a:xfrm>
          <a:off x="0" y="1519251"/>
          <a:ext cx="693643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FB4E6-7993-4868-87AF-BFDBDE70D2B8}">
      <dsp:nvSpPr>
        <dsp:cNvPr id="0" name=""/>
        <dsp:cNvSpPr/>
      </dsp:nvSpPr>
      <dsp:spPr>
        <a:xfrm>
          <a:off x="346821" y="1061691"/>
          <a:ext cx="4855502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6" tIns="0" rIns="18352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Бесплатные дополнительные услуги </a:t>
          </a:r>
          <a:endParaRPr lang="ru-RU" sz="3100" kern="1200" dirty="0"/>
        </a:p>
      </dsp:txBody>
      <dsp:txXfrm>
        <a:off x="346821" y="1061691"/>
        <a:ext cx="4855502" cy="915120"/>
      </dsp:txXfrm>
    </dsp:sp>
    <dsp:sp modelId="{1643B026-19EE-450B-B03F-F93853FDB4AB}">
      <dsp:nvSpPr>
        <dsp:cNvPr id="0" name=""/>
        <dsp:cNvSpPr/>
      </dsp:nvSpPr>
      <dsp:spPr>
        <a:xfrm>
          <a:off x="0" y="2925411"/>
          <a:ext cx="693643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5FBD8-73DC-4FC9-8DFF-9107A23E9FEE}">
      <dsp:nvSpPr>
        <dsp:cNvPr id="0" name=""/>
        <dsp:cNvSpPr/>
      </dsp:nvSpPr>
      <dsp:spPr>
        <a:xfrm>
          <a:off x="346821" y="2467852"/>
          <a:ext cx="4855502" cy="91512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6" tIns="0" rIns="18352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Цикл интегрированных занятий</a:t>
          </a:r>
          <a:endParaRPr lang="ru-RU" sz="3100" kern="1200" dirty="0"/>
        </a:p>
      </dsp:txBody>
      <dsp:txXfrm>
        <a:off x="346821" y="2467852"/>
        <a:ext cx="4855502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4096"/>
            <a:ext cx="7344815" cy="640526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«Детский сад №19» муниципального образования – городской округ город </a:t>
            </a:r>
            <a:r>
              <a:rPr lang="ru-RU" sz="1400" dirty="0" err="1" smtClean="0"/>
              <a:t>Касимов</a:t>
            </a:r>
            <a:endParaRPr lang="ru-RU" dirty="0"/>
          </a:p>
          <a:p>
            <a:pPr algn="ctr"/>
            <a:endParaRPr lang="ru-RU" sz="1000" dirty="0" smtClean="0"/>
          </a:p>
          <a:p>
            <a:pPr algn="ctr"/>
            <a:r>
              <a:rPr lang="ru-RU" sz="3200" b="1" dirty="0" smtClean="0"/>
              <a:t>ПРОГРАММА РАЗВИТИЯ</a:t>
            </a:r>
          </a:p>
          <a:p>
            <a:pPr algn="ctr"/>
            <a:r>
              <a:rPr lang="ru-RU" dirty="0" smtClean="0"/>
              <a:t>Муниципального бюджетного дошкольного образовательного учреждения «Детский сад №19» муниципального образования – городской округ город Касимов на 2023 – 2027 гг.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err="1" smtClean="0"/>
              <a:t>г.Касимов</a:t>
            </a:r>
            <a:r>
              <a:rPr lang="ru-RU" sz="1600" dirty="0" smtClean="0"/>
              <a:t>, 2023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150756" cy="29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367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Педагогический совет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600400" cy="270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416491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62068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Общее собрание трудового коллектива</a:t>
            </a:r>
            <a:endParaRPr lang="ru-RU" sz="2400" b="1" i="1" dirty="0"/>
          </a:p>
        </p:txBody>
      </p:sp>
      <p:pic>
        <p:nvPicPr>
          <p:cNvPr id="8" name="Рисунок 7" descr="IMG-20230822-WA002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93096"/>
            <a:ext cx="3168352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35010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Действующие комиссии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99926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-образовательного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</a:t>
            </a:r>
          </a:p>
          <a:p>
            <a:endParaRPr lang="ru-RU" sz="2800" b="1" dirty="0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936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8837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Заболеваемость детей за период</a:t>
            </a:r>
          </a:p>
          <a:p>
            <a:pPr algn="ctr"/>
            <a:r>
              <a:rPr lang="ru-RU" sz="2800" b="1" i="1" dirty="0" smtClean="0"/>
              <a:t> 2019-2022гг.</a:t>
            </a:r>
            <a:endParaRPr lang="ru-RU" sz="2800" b="1" i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31640" y="1556792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0041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94692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Анализ коррекционной </a:t>
            </a:r>
            <a:r>
              <a:rPr lang="ru-RU" sz="3600" b="1" dirty="0" smtClean="0"/>
              <a:t>работы</a:t>
            </a:r>
          </a:p>
          <a:p>
            <a:endParaRPr lang="ru-RU" b="1" dirty="0" smtClean="0"/>
          </a:p>
          <a:p>
            <a:r>
              <a:rPr lang="ru-RU" sz="2400" b="1" u="sng" dirty="0" smtClean="0"/>
              <a:t>Выявленные </a:t>
            </a:r>
            <a:r>
              <a:rPr lang="ru-RU" sz="2400" b="1" u="sng" dirty="0"/>
              <a:t>проблемы:</a:t>
            </a:r>
            <a:endParaRPr lang="ru-RU" sz="2400" u="sng" dirty="0"/>
          </a:p>
          <a:p>
            <a:r>
              <a:rPr lang="ru-RU" sz="2400" dirty="0"/>
              <a:t>Работу по коррекции звукопроизношения необходимо начинать в более раннем возрасте (с 4 лет).</a:t>
            </a:r>
          </a:p>
          <a:p>
            <a:r>
              <a:rPr lang="ru-RU" sz="2400" b="1" u="sng" dirty="0"/>
              <a:t>Перспективы развития:</a:t>
            </a:r>
            <a:endParaRPr lang="ru-RU" sz="2400" u="sng" dirty="0"/>
          </a:p>
          <a:p>
            <a:r>
              <a:rPr lang="ru-RU" sz="2400" dirty="0"/>
              <a:t>Обследование детей в возрасте 3,5 лет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Проведение </a:t>
            </a:r>
            <a:r>
              <a:rPr lang="ru-RU" sz="2400" dirty="0"/>
              <a:t>консультаций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индивидуальных бесед, </a:t>
            </a:r>
            <a:endParaRPr lang="ru-RU" sz="2400" dirty="0" smtClean="0"/>
          </a:p>
          <a:p>
            <a:r>
              <a:rPr lang="ru-RU" sz="2400" dirty="0" smtClean="0"/>
              <a:t>мастер-классов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оформление </a:t>
            </a:r>
            <a:r>
              <a:rPr lang="ru-RU" sz="2400" dirty="0"/>
              <a:t>наглядного </a:t>
            </a:r>
            <a:endParaRPr lang="ru-RU" sz="2400" dirty="0" smtClean="0"/>
          </a:p>
          <a:p>
            <a:r>
              <a:rPr lang="ru-RU" sz="2400" dirty="0" smtClean="0"/>
              <a:t>материала </a:t>
            </a:r>
            <a:r>
              <a:rPr lang="ru-RU" sz="2400" dirty="0"/>
              <a:t>для родителей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профилактике </a:t>
            </a:r>
            <a:endParaRPr lang="ru-RU" sz="2400" dirty="0" smtClean="0"/>
          </a:p>
          <a:p>
            <a:r>
              <a:rPr lang="ru-RU" sz="2400" dirty="0" smtClean="0"/>
              <a:t>звукопроизношения 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детей от 3,5 лет.</a:t>
            </a:r>
          </a:p>
          <a:p>
            <a:endParaRPr lang="ru-RU" sz="2400" b="1" dirty="0"/>
          </a:p>
          <a:p>
            <a:endParaRPr lang="ru-RU" sz="2400" dirty="0"/>
          </a:p>
        </p:txBody>
      </p:sp>
      <p:pic>
        <p:nvPicPr>
          <p:cNvPr id="10242" name="Picture 2" descr="https://melkie.net/wp-content/uploads/2017/08/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499991" cy="3374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342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82047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Анализ материально-технических </a:t>
            </a:r>
            <a:r>
              <a:rPr lang="ru-RU" sz="2800" b="1" i="1" dirty="0" smtClean="0"/>
              <a:t>ресурсов</a:t>
            </a:r>
            <a:endParaRPr lang="ru-RU" sz="1100" b="1" i="1" dirty="0" smtClean="0"/>
          </a:p>
          <a:p>
            <a:pPr algn="ctr"/>
            <a:endParaRPr lang="ru-RU" sz="1100" b="1" i="1" dirty="0" smtClean="0"/>
          </a:p>
          <a:p>
            <a:r>
              <a:rPr lang="ru-RU" sz="2400" b="1" u="sng" dirty="0"/>
              <a:t>Выявленные проблемы:</a:t>
            </a:r>
            <a:endParaRPr lang="ru-RU" sz="2400" u="sng" dirty="0"/>
          </a:p>
          <a:p>
            <a:r>
              <a:rPr lang="ru-RU" sz="2400" dirty="0"/>
              <a:t>Проблема недостаточного количества (или отсутствия) оборудования все равно еще актуальна: как для обеспечения образовательного процесса (в соответствии с требованиями образовательной программы), так и материально-технического оснащения (соответствующего требованиям СанПиН 2.4.1. и СНиП).</a:t>
            </a:r>
          </a:p>
          <a:p>
            <a:r>
              <a:rPr lang="ru-RU" sz="2400" b="1" u="sng" dirty="0"/>
              <a:t>Перспективы развития:</a:t>
            </a:r>
            <a:endParaRPr lang="ru-RU" sz="2400" u="sng" dirty="0"/>
          </a:p>
          <a:p>
            <a:r>
              <a:rPr lang="ru-RU" sz="2400" dirty="0"/>
              <a:t>Возможность пополнения материально-технической базы и предметно-развивающей </a:t>
            </a:r>
            <a:endParaRPr lang="ru-RU" sz="2400" dirty="0" smtClean="0"/>
          </a:p>
          <a:p>
            <a:r>
              <a:rPr lang="ru-RU" sz="2400" dirty="0" smtClean="0"/>
              <a:t>среды </a:t>
            </a:r>
            <a:r>
              <a:rPr lang="ru-RU" sz="2400" dirty="0"/>
              <a:t>за счет </a:t>
            </a:r>
            <a:endParaRPr lang="ru-RU" sz="2400" dirty="0" smtClean="0"/>
          </a:p>
          <a:p>
            <a:r>
              <a:rPr lang="ru-RU" sz="2400" dirty="0" smtClean="0"/>
              <a:t>благотворительных </a:t>
            </a:r>
          </a:p>
          <a:p>
            <a:r>
              <a:rPr lang="ru-RU" sz="2400" dirty="0" smtClean="0"/>
              <a:t>средств </a:t>
            </a:r>
            <a:r>
              <a:rPr lang="ru-RU" sz="2400" dirty="0"/>
              <a:t>и субсидий.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08313"/>
            <a:ext cx="4121298" cy="25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990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36912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Анализ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работы </a:t>
            </a:r>
            <a:r>
              <a:rPr lang="ru-RU" sz="2800" b="1" dirty="0"/>
              <a:t>с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родителями</a:t>
            </a:r>
            <a:endParaRPr lang="ru-RU" sz="2800" b="1" dirty="0" smtClean="0"/>
          </a:p>
          <a:p>
            <a:endParaRPr lang="ru-RU" sz="2000" b="1" u="sng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" name="Рисунок 2" descr="IMG-20230407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664296" cy="3552395"/>
          </a:xfrm>
          <a:prstGeom prst="rect">
            <a:avLst/>
          </a:prstGeom>
        </p:spPr>
      </p:pic>
      <p:pic>
        <p:nvPicPr>
          <p:cNvPr id="5" name="Рисунок 4" descr="IMG-20230705-WA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683901" cy="2762926"/>
          </a:xfrm>
          <a:prstGeom prst="rect">
            <a:avLst/>
          </a:prstGeom>
        </p:spPr>
      </p:pic>
      <p:pic>
        <p:nvPicPr>
          <p:cNvPr id="6" name="Рисунок 5" descr="IMG-20230802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419872" cy="2564904"/>
          </a:xfrm>
          <a:prstGeom prst="rect">
            <a:avLst/>
          </a:prstGeom>
        </p:spPr>
      </p:pic>
      <p:pic>
        <p:nvPicPr>
          <p:cNvPr id="7" name="Рисунок 6" descr="IMG-20230727-WA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212976"/>
            <a:ext cx="2448272" cy="3264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64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Концепция развития МБДОУ «Д/С №19» в контексте реализации стратегии развития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r>
              <a:rPr lang="ru-RU" sz="2400" dirty="0" smtClean="0"/>
              <a:t>	</a:t>
            </a:r>
            <a:r>
              <a:rPr lang="ru-RU" sz="2400" i="1" u="sng" dirty="0" smtClean="0"/>
              <a:t>На </a:t>
            </a:r>
            <a:r>
              <a:rPr lang="ru-RU" sz="2400" i="1" u="sng" dirty="0"/>
              <a:t>первый план выходят следующие стратегические задачи, касающиеся дошкольного образования:</a:t>
            </a:r>
          </a:p>
          <a:p>
            <a:pPr lvl="0"/>
            <a:r>
              <a:rPr lang="ru-RU" sz="2400" dirty="0" smtClean="0"/>
              <a:t>-повышение </a:t>
            </a:r>
            <a:r>
              <a:rPr lang="ru-RU" sz="2400" dirty="0"/>
              <a:t>качества и доступности образования;</a:t>
            </a:r>
          </a:p>
          <a:p>
            <a:pPr lvl="0"/>
            <a:r>
              <a:rPr lang="ru-RU" sz="2400" dirty="0" smtClean="0"/>
              <a:t>-достижение </a:t>
            </a:r>
            <a:r>
              <a:rPr lang="ru-RU" sz="2400" dirty="0"/>
              <a:t>новых качественных образовательных результатов;</a:t>
            </a:r>
          </a:p>
          <a:p>
            <a:pPr lvl="0"/>
            <a:r>
              <a:rPr lang="ru-RU" sz="2400" dirty="0" smtClean="0"/>
              <a:t>-развитие </a:t>
            </a:r>
            <a:r>
              <a:rPr lang="ru-RU" sz="2400" dirty="0"/>
              <a:t>экспериментальной и инновационной деятельности;</a:t>
            </a:r>
          </a:p>
          <a:p>
            <a:pPr lvl="0"/>
            <a:r>
              <a:rPr lang="ru-RU" sz="2400" dirty="0" smtClean="0"/>
              <a:t>-повышение </a:t>
            </a:r>
            <a:r>
              <a:rPr lang="ru-RU" sz="2400" dirty="0"/>
              <a:t>эффективности деятельности руководящих и педагогических работников;</a:t>
            </a:r>
          </a:p>
          <a:p>
            <a:pPr lvl="0"/>
            <a:r>
              <a:rPr lang="ru-RU" sz="2400" dirty="0" smtClean="0"/>
              <a:t>-повышение </a:t>
            </a:r>
            <a:r>
              <a:rPr lang="ru-RU" sz="2400" dirty="0"/>
              <a:t>уровня квалификации, улучшение условий труда и уровня заработной платы руководящих, педагогических и иных работников системы образования;</a:t>
            </a:r>
          </a:p>
          <a:p>
            <a:pPr lvl="0"/>
            <a:r>
              <a:rPr lang="ru-RU" sz="2400" dirty="0" smtClean="0"/>
              <a:t>-повышение </a:t>
            </a:r>
            <a:r>
              <a:rPr lang="ru-RU" sz="2400" dirty="0"/>
              <a:t>уровня материально-технической базы и т.д.</a:t>
            </a:r>
          </a:p>
          <a:p>
            <a:pPr lvl="1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4281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Миссия, цель, задачи Программы развития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r>
              <a:rPr lang="ru-RU" sz="2400" b="1" u="sng" dirty="0" smtClean="0"/>
              <a:t>Миссия ДОУ:</a:t>
            </a:r>
            <a:endParaRPr lang="ru-RU" sz="2400" b="1" dirty="0"/>
          </a:p>
          <a:p>
            <a:r>
              <a:rPr lang="ru-RU" sz="2400" dirty="0"/>
              <a:t>Реализация права каждого ребенка на качественное и доступное образование, обеспечение условий для личностного развития и проживания дошкольного детства, как самоценного периода жизни, охраны и укрепления его здоровья.</a:t>
            </a:r>
          </a:p>
          <a:p>
            <a:r>
              <a:rPr lang="ru-RU" sz="2400" b="1" u="sng" dirty="0"/>
              <a:t>Цели программы:</a:t>
            </a:r>
            <a:endParaRPr lang="ru-RU" sz="2400" dirty="0"/>
          </a:p>
          <a:p>
            <a:pPr lvl="0"/>
            <a:r>
              <a:rPr lang="ru-RU" sz="2400" dirty="0"/>
              <a:t>Создание необходимых условий для получения каждым ребенком дошкольного возраста высокого качества конкурентоспособного образования, обеспечивающего его успех в современном мире.</a:t>
            </a:r>
          </a:p>
          <a:p>
            <a:pPr lvl="0"/>
            <a:r>
              <a:rPr lang="ru-RU" sz="2400" dirty="0"/>
              <a:t>Создание системы интерактивного взаимодействия социума и образовательного пространства ДОО как инструмента воспитания гармонично развитой личности.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57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«Детство в мире будущего» в рамках федерального проекта «Современная школа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2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сад и семья»  в рамках федерального проекта «Поддержка семей, имеющих детей»</a:t>
            </a:r>
          </a:p>
          <a:p>
            <a:pPr lvl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«ДОУ в мире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федерального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среда»</a:t>
            </a:r>
          </a:p>
          <a:p>
            <a:pPr lvl="2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8916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80728"/>
            <a:ext cx="7975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Сроки и этапы реализации Программы развития ДОУ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smtClean="0"/>
              <a:t>I </a:t>
            </a:r>
            <a:r>
              <a:rPr lang="ru-RU" sz="3200" dirty="0"/>
              <a:t>этап – Проектировочный (2023г.) </a:t>
            </a:r>
            <a:br>
              <a:rPr lang="ru-RU" sz="3200" dirty="0"/>
            </a:br>
            <a:endParaRPr lang="ru-RU" sz="3200" dirty="0" smtClean="0"/>
          </a:p>
          <a:p>
            <a:r>
              <a:rPr lang="en-US" sz="3200" dirty="0" smtClean="0"/>
              <a:t>II </a:t>
            </a:r>
            <a:r>
              <a:rPr lang="ru-RU" sz="3200" dirty="0"/>
              <a:t>этап – </a:t>
            </a:r>
            <a:r>
              <a:rPr lang="ru-RU" sz="3200" dirty="0" err="1"/>
              <a:t>Деятельностный</a:t>
            </a:r>
            <a:r>
              <a:rPr lang="ru-RU" sz="3200" dirty="0"/>
              <a:t> (2024 -</a:t>
            </a:r>
            <a:r>
              <a:rPr lang="ru-RU" sz="3200" dirty="0" smtClean="0"/>
              <a:t>2026 </a:t>
            </a:r>
            <a:r>
              <a:rPr lang="ru-RU" sz="3200" dirty="0"/>
              <a:t>гг.)</a:t>
            </a:r>
            <a:br>
              <a:rPr lang="ru-RU" sz="3200" dirty="0"/>
            </a:br>
            <a:endParaRPr lang="ru-RU" sz="3200" dirty="0" smtClean="0"/>
          </a:p>
          <a:p>
            <a:r>
              <a:rPr lang="en-US" sz="3200" dirty="0" smtClean="0"/>
              <a:t>III </a:t>
            </a:r>
            <a:r>
              <a:rPr lang="ru-RU" sz="3200" dirty="0"/>
              <a:t>этап – Аналитический (</a:t>
            </a:r>
            <a:r>
              <a:rPr lang="ru-RU" sz="3200" dirty="0" smtClean="0"/>
              <a:t>2027г</a:t>
            </a:r>
            <a:r>
              <a:rPr lang="ru-RU" sz="3200" dirty="0"/>
              <a:t>.)</a:t>
            </a:r>
          </a:p>
        </p:txBody>
      </p:sp>
    </p:spTree>
    <p:extLst>
      <p:ext uri="{BB962C8B-B14F-4D97-AF65-F5344CB8AC3E}">
        <p14:creationId xmlns="" xmlns:p14="http://schemas.microsoft.com/office/powerpoint/2010/main" val="15088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3401063"/>
              </p:ext>
            </p:extLst>
          </p:nvPr>
        </p:nvGraphicFramePr>
        <p:xfrm>
          <a:off x="899592" y="1628800"/>
          <a:ext cx="7632848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дошкольного образования в условиях информационно-насыщенного образовательного пространства в соответствии с федеральным государственным образовательным стандартом дошкольного образования и основной образовательной программой ДОУ для всестороннего и гармоничного развития каждого ребенка</a:t>
                      </a:r>
                      <a:endParaRPr lang="ru-RU" sz="2800" dirty="0"/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Заголовок 22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527279" cy="857063"/>
          </a:xfrm>
        </p:spPr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408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Прогнозируемый результат Программы развития на 2027 год</a:t>
            </a:r>
          </a:p>
          <a:p>
            <a:pPr algn="ctr"/>
            <a:endParaRPr lang="ru-RU" sz="2800" b="1" dirty="0"/>
          </a:p>
          <a:p>
            <a:pPr algn="ct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Повысится качество дошкольного образования в условиях информационно-насыщенного образовательного пространства в соответствии с федеральным государственным образовательным стандартом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дошкольного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образования и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основной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образовательной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программой ДОУ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всестороннего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гармоничного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развития каждого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ребенка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392248" cy="3296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129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51920" y="188640"/>
            <a:ext cx="5058562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Риски при реализации Программы развития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539552" y="2204864"/>
            <a:ext cx="4212468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Механизмы управления и контроля  Программы развития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932040" y="3501008"/>
            <a:ext cx="388843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Финансовое обеспечение  Программы развития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87616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47664" y="1772816"/>
            <a:ext cx="5970494" cy="835460"/>
          </a:xfrm>
        </p:spPr>
        <p:txBody>
          <a:bodyPr>
            <a:noAutofit/>
          </a:bodyPr>
          <a:lstStyle/>
          <a:p>
            <a:pPr algn="ctr"/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myslide.ru/documents_3/6c1a2fefade0b39ced2d7d878960cd8d/im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68072" cy="6201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16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Основные задачи, мероприятия или проекты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98425" algn="just">
              <a:spcAft>
                <a:spcPts val="0"/>
              </a:spcAft>
              <a:tabLst>
                <a:tab pos="270510" algn="l"/>
              </a:tabLst>
            </a:pPr>
            <a:r>
              <a:rPr lang="ru-RU" sz="2400" spc="-15" dirty="0"/>
              <a:t>1.Создать условия </a:t>
            </a:r>
            <a:r>
              <a:rPr lang="ru-RU" sz="2400" dirty="0"/>
              <a:t>для </a:t>
            </a:r>
            <a:r>
              <a:rPr lang="ru-RU" sz="2400" spc="-15" dirty="0"/>
              <a:t>реализации требований национального проекта </a:t>
            </a:r>
            <a:r>
              <a:rPr lang="ru-RU" sz="2400" dirty="0"/>
              <a:t>«Образование», включающие совершенствование процесса реализации ФГОС ДО, непрерывную профессиональную подготовку педагогических кадров, в </a:t>
            </a:r>
            <a:r>
              <a:rPr lang="ru-RU" sz="2400" dirty="0" err="1"/>
              <a:t>т.ч</a:t>
            </a:r>
            <a:r>
              <a:rPr lang="ru-RU" sz="2400" dirty="0"/>
              <a:t>. в сфере современных образовательных технологий, ИКТ.</a:t>
            </a:r>
          </a:p>
          <a:p>
            <a:pPr marL="90170" marR="98425" algn="just">
              <a:spcAft>
                <a:spcPts val="0"/>
              </a:spcAft>
              <a:tabLst>
                <a:tab pos="270510" algn="l"/>
              </a:tabLst>
            </a:pPr>
            <a:r>
              <a:rPr lang="ru-RU" sz="2400" dirty="0"/>
              <a:t>2.Разработать мероприятия по эффективному использованию возможностей ДОУ для повышения качества и доступности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1389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48680"/>
            <a:ext cx="7974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98425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spc="-15" dirty="0" smtClean="0"/>
              <a:t>3.Повысить </a:t>
            </a:r>
            <a:r>
              <a:rPr lang="ru-RU" sz="2000" spc="-15" dirty="0"/>
              <a:t>доступность </a:t>
            </a:r>
            <a:r>
              <a:rPr lang="ru-RU" sz="2000" dirty="0"/>
              <a:t>и </a:t>
            </a:r>
            <a:r>
              <a:rPr lang="ru-RU" sz="2000" spc="-15" dirty="0"/>
              <a:t>вариативность качественного дошкольного образования.</a:t>
            </a:r>
            <a:endParaRPr lang="ru-RU" sz="2000" dirty="0"/>
          </a:p>
          <a:p>
            <a:pPr marL="90170" marR="98425" indent="-9017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spc="-15" dirty="0"/>
              <a:t>  4.Повысить результаты внутренних </a:t>
            </a:r>
            <a:r>
              <a:rPr lang="ru-RU" sz="2000" dirty="0"/>
              <a:t>и </a:t>
            </a:r>
            <a:r>
              <a:rPr lang="ru-RU" sz="2000" spc="-15" dirty="0"/>
              <a:t>внешних экспертных </a:t>
            </a:r>
            <a:r>
              <a:rPr lang="ru-RU" sz="2000" dirty="0"/>
              <a:t>оценок, развитие системы оценки качества образования в МБДОУ с использованием механизмов независимой оценки.</a:t>
            </a:r>
          </a:p>
          <a:p>
            <a:pPr marR="98425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dirty="0"/>
              <a:t>  5.Развивать дистанционное сопровождение.</a:t>
            </a:r>
          </a:p>
          <a:p>
            <a:pPr marL="90170" marR="98425" indent="-9017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dirty="0"/>
              <a:t>  6.Создать материально-технические условия для успешного освоения воспитанниками образовательной программы ДОУ.</a:t>
            </a:r>
          </a:p>
          <a:p>
            <a:pPr marL="90170" marR="98425" indent="-9017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dirty="0"/>
              <a:t>  7.Ввести в ДОУ дополнительное образование воспитанников за счет собственных ресурсов и привлечения ресурсов других организаций, осуществляющих дополнительное образование.</a:t>
            </a:r>
          </a:p>
          <a:p>
            <a:pPr marL="90170" marR="98425" indent="-9017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dirty="0"/>
              <a:t>  8.Внедрить в образовательный процесс инновационные технологии, обеспечивающие освоение дошкольниками базовых навыков и умений.</a:t>
            </a:r>
          </a:p>
          <a:p>
            <a:pPr marL="90170" marR="98425" indent="-9017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dirty="0"/>
              <a:t>  9.Автоматизировать и повысить эффективность организационно-управленческих процессов.</a:t>
            </a:r>
          </a:p>
          <a:p>
            <a:pPr marL="90170" marR="98425" indent="-90170" algn="just">
              <a:spcAft>
                <a:spcPts val="0"/>
              </a:spcAft>
              <a:tabLst>
                <a:tab pos="270510" algn="l"/>
              </a:tabLst>
            </a:pPr>
            <a:r>
              <a:rPr lang="ru-RU" sz="2000" dirty="0"/>
              <a:t>  10.Создать систему социального партнерства с учетом возможностей ДОУ и запросов социума.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85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36724" y="3025464"/>
            <a:ext cx="61476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36725" y="57795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89125" y="73035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1011265"/>
              </p:ext>
            </p:extLst>
          </p:nvPr>
        </p:nvGraphicFramePr>
        <p:xfrm>
          <a:off x="611560" y="188640"/>
          <a:ext cx="8064896" cy="6400800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5577482">
                <a:tc>
                  <a:txBody>
                    <a:bodyPr/>
                    <a:lstStyle/>
                    <a:p>
                      <a:pPr marL="90170" marR="98425"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11.Создать условия для развития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здоровьесберегающей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среды, обеспечивающей сохранение здоровья воспитанников и сотрудников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12.Повысить психолого-педагогическую компетентность родителей, в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. имеющих детей с ОВЗ, путем разработки Комплекса мер по психолого- педагогической, методической и консультационной помощи родителям детей, в том числе, с ограниченными возможностями здоровья – ОВЗ.</a:t>
                      </a:r>
                    </a:p>
                    <a:p>
                      <a:pPr marL="342900" marR="137795" lvl="0" indent="-342900" algn="just">
                        <a:spcAft>
                          <a:spcPts val="0"/>
                        </a:spcAft>
                        <a:buFont typeface="+mj-lt"/>
                        <a:buAutoNum type="arabicPeriod" startAt="13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Обеспечить открытость дошкольного образования путем вовлечения родителей (законных представителей) в единое образовательное пространство ДОУ.</a:t>
                      </a:r>
                    </a:p>
                    <a:p>
                      <a:pPr marL="342900" marR="137795" lvl="0" indent="-342900" algn="just">
                        <a:spcAft>
                          <a:spcPts val="0"/>
                        </a:spcAft>
                        <a:buFont typeface="+mj-lt"/>
                        <a:buAutoNum type="arabicPeriod" startAt="13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Организовать систему консультирования и сопровождения родителей (законных представителей) в рамках социального партнерства.</a:t>
                      </a:r>
                    </a:p>
                    <a:p>
                      <a:pPr marL="90170" marR="90805" algn="just">
                        <a:spcAft>
                          <a:spcPts val="0"/>
                        </a:spcAft>
                        <a:tabLst>
                          <a:tab pos="35750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15.Создать современную и безопасную  цифровую  образовательную среду, обеспечивающую высокое качество и доступность дошкольного образования за счет использования программного обеспечения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90170" indent="-90170" algn="just">
                        <a:spcAft>
                          <a:spcPts val="0"/>
                        </a:spcAft>
                        <a:tabLst>
                          <a:tab pos="35750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16.Внедрить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электронные системы управления и электронного документооборота.</a:t>
                      </a:r>
                    </a:p>
                    <a:p>
                      <a:pPr marL="90170" indent="-90170" algn="just">
                        <a:spcAft>
                          <a:spcPts val="0"/>
                        </a:spcAft>
                        <a:tabLst>
                          <a:tab pos="584835" algn="l"/>
                          <a:tab pos="585470" algn="l"/>
                          <a:tab pos="1577340" algn="l"/>
                          <a:tab pos="3057525" algn="l"/>
                          <a:tab pos="4677410" algn="l"/>
                          <a:tab pos="5302250" algn="l"/>
                          <a:tab pos="565848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17.Повысить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	компетентность	педагогических кадров и административных работников в </a:t>
                      </a:r>
                      <a:r>
                        <a:rPr lang="ru-RU" sz="2000" spc="-25" dirty="0">
                          <a:effectLst/>
                          <a:latin typeface="Times New Roman"/>
                          <a:ea typeface="Times New Roman"/>
                        </a:rPr>
                        <a:t>области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информационных и телекоммуникационных технологий.</a:t>
                      </a:r>
                    </a:p>
                  </a:txBody>
                  <a:tcPr marL="93081" marR="930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206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9036496" cy="2590224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US" sz="3200" dirty="0" smtClean="0"/>
              <a:t>I </a:t>
            </a:r>
            <a:r>
              <a:rPr lang="ru-RU" sz="3200" dirty="0" smtClean="0"/>
              <a:t>этап – Проектировочный (2023г.) </a:t>
            </a:r>
            <a:br>
              <a:rPr lang="ru-RU" sz="3200" dirty="0" smtClean="0"/>
            </a:br>
            <a:r>
              <a:rPr lang="en-US" sz="3200" dirty="0" smtClean="0"/>
              <a:t>II </a:t>
            </a:r>
            <a:r>
              <a:rPr lang="ru-RU" sz="3200" dirty="0" smtClean="0"/>
              <a:t>этап – </a:t>
            </a:r>
            <a:r>
              <a:rPr lang="ru-RU" sz="3200" dirty="0" err="1" smtClean="0"/>
              <a:t>Деятельностный</a:t>
            </a:r>
            <a:r>
              <a:rPr lang="ru-RU" sz="3200" dirty="0" smtClean="0"/>
              <a:t> (2024 -2026 гг.)</a:t>
            </a:r>
            <a:br>
              <a:rPr lang="ru-RU" sz="3200" dirty="0" smtClean="0"/>
            </a:br>
            <a:r>
              <a:rPr lang="en-US" sz="3200" dirty="0" smtClean="0"/>
              <a:t>III </a:t>
            </a:r>
            <a:r>
              <a:rPr lang="ru-RU" sz="3200" dirty="0" smtClean="0"/>
              <a:t>этап – Аналитический (2027г.)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605464" cy="19774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и этапы реализации Программы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6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5433" y="188640"/>
            <a:ext cx="7056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Информационно-аналитическая </a:t>
            </a:r>
            <a:r>
              <a:rPr lang="ru-RU" sz="2400" b="1" dirty="0" smtClean="0"/>
              <a:t>справка </a:t>
            </a:r>
          </a:p>
          <a:p>
            <a:pPr algn="ctr"/>
            <a:r>
              <a:rPr lang="ru-RU" sz="2400" b="1" dirty="0" smtClean="0"/>
              <a:t>МБДОУ «Детский сад №19» </a:t>
            </a:r>
          </a:p>
          <a:p>
            <a:pPr algn="ctr"/>
            <a:r>
              <a:rPr lang="ru-RU" sz="2400" b="1" dirty="0" err="1" smtClean="0"/>
              <a:t>г.Касимов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583360" cy="305288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95536" y="1988840"/>
            <a:ext cx="17281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 групп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395536" y="4293096"/>
            <a:ext cx="18002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165 детей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7164288" y="1844824"/>
            <a:ext cx="172819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14 воспитателей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7020272" y="4581128"/>
            <a:ext cx="165618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 муз.</a:t>
            </a:r>
          </a:p>
          <a:p>
            <a:pPr algn="ctr"/>
            <a:r>
              <a:rPr lang="ru-RU" sz="2000" dirty="0" smtClean="0"/>
              <a:t>руководителя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3491880" y="4941168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Учитель-логопед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5986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1076948"/>
              </p:ext>
            </p:extLst>
          </p:nvPr>
        </p:nvGraphicFramePr>
        <p:xfrm>
          <a:off x="467544" y="35768"/>
          <a:ext cx="8352928" cy="6674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15555"/>
                <a:gridCol w="1927403"/>
                <a:gridCol w="1809970"/>
              </a:tblGrid>
              <a:tr h="705353"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Важнейшие целевые показатели программы (плановые)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356235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Выполнение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</a:endParaRPr>
                    </a:p>
                    <a:p>
                      <a:pPr marL="67945" marR="248285"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развития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фактические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5143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Причина отклонений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14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Качественное выполнение муниципального задания – в полном объеме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6132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педагогических работников, своевременно прошедших повышение квалификации, от запланированной численности педагогических работников, которым необходимо пройти курсовую переподготовку (100%)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14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Укомплектованность штатов педагогических работников в МБДОУ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0755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</a:t>
                      </a:r>
                      <a:r>
                        <a:rPr lang="en-US" sz="1400" dirty="0" err="1">
                          <a:effectLst/>
                        </a:rPr>
                        <a:t>еальная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посещаемость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детей</a:t>
                      </a:r>
                      <a:r>
                        <a:rPr lang="en-US" sz="1400" dirty="0">
                          <a:effectLst/>
                        </a:rPr>
                        <a:t> М</a:t>
                      </a:r>
                      <a:r>
                        <a:rPr lang="ru-RU" sz="1400" dirty="0">
                          <a:effectLst/>
                        </a:rPr>
                        <a:t>Б</a:t>
                      </a:r>
                      <a:r>
                        <a:rPr lang="en-US" sz="1400" dirty="0">
                          <a:effectLst/>
                        </a:rPr>
                        <a:t>ДОУ</a:t>
                      </a:r>
                      <a:r>
                        <a:rPr lang="ru-RU" sz="1400" dirty="0">
                          <a:effectLst/>
                        </a:rPr>
                        <a:t> (67%)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Выполнено с учетом допустимых отклонений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Пропуски ДОУ без уважительной причины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7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Сохранение контингента детей при наличии очередности на получение места в МДОУ по конкретной возрастной категории (100%)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5377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Выполнение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образовательных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программ</a:t>
                      </a:r>
                      <a:r>
                        <a:rPr lang="en-US" sz="1400" dirty="0">
                          <a:effectLst/>
                        </a:rPr>
                        <a:t> - 100%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r>
                        <a:rPr lang="en-US" sz="1400">
                          <a:effectLst/>
                        </a:rPr>
                        <a:t>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7184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публичного отчета, публикаций в СМИ и сети Интернет, постоянное сопровождение сайта ДОУ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выполнено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14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Доступность дошкольного образования для всех категорий детей - 100%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14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Применение ИКТ педагогическими работниками - 100 %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14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Выполнение показателей  паспорта безопасности - 100%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 </a:t>
                      </a:r>
                      <a:r>
                        <a:rPr lang="en-US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достаточное финансирование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14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актуальных локальных нормативных актов - 100%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800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32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Анализ кадрового </a:t>
            </a:r>
            <a:r>
              <a:rPr lang="ru-RU" sz="3200" b="1" dirty="0" smtClean="0"/>
              <a:t>обеспечения</a:t>
            </a:r>
            <a:endParaRPr lang="ru-RU" sz="3200" dirty="0"/>
          </a:p>
        </p:txBody>
      </p:sp>
      <p:pic>
        <p:nvPicPr>
          <p:cNvPr id="3" name="Picture 3" descr="https://infodpopro.ru/files/doki-vydavaemye/udostoverenie_pk/Udost_P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1650">
            <a:off x="5234814" y="1103388"/>
            <a:ext cx="3410631" cy="250970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1792">
            <a:off x="958849" y="4034988"/>
            <a:ext cx="3600399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1041">
            <a:off x="5456938" y="3604830"/>
            <a:ext cx="2071993" cy="28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08823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052736"/>
            <a:ext cx="2195289" cy="27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9538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722</TotalTime>
  <Words>866</Words>
  <Application>Microsoft Office PowerPoint</Application>
  <PresentationFormat>Экран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Слайд 1</vt:lpstr>
      <vt:lpstr>Цель программы</vt:lpstr>
      <vt:lpstr>Основные задачи, мероприятия или проекты программы</vt:lpstr>
      <vt:lpstr>Слайд 4</vt:lpstr>
      <vt:lpstr>Слайд 5</vt:lpstr>
      <vt:lpstr>I этап – Проектировочный (2023г.)  II этап – Деятельностный (2024 -2026 гг.) III этап – Аналитический (2027г.)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Пользователь</cp:lastModifiedBy>
  <cp:revision>47</cp:revision>
  <dcterms:created xsi:type="dcterms:W3CDTF">2023-06-14T10:19:04Z</dcterms:created>
  <dcterms:modified xsi:type="dcterms:W3CDTF">2023-08-28T21:27:11Z</dcterms:modified>
</cp:coreProperties>
</file>