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58" r:id="rId5"/>
    <p:sldId id="262" r:id="rId6"/>
    <p:sldId id="261" r:id="rId7"/>
    <p:sldId id="264" r:id="rId8"/>
    <p:sldId id="263" r:id="rId9"/>
    <p:sldId id="265"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1397"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24.08.2019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24.08.2019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24.08.2019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24.08.2019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24.08.2019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24.08.2019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24.08.2019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24.08.2019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24.08.2019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24.08.2019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24.08.2019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24.08.2019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2050" name="Picture 2" descr="https://pandia.ru/text/78/530/images/image016_1.png"/>
          <p:cNvPicPr>
            <a:picLocks noChangeAspect="1" noChangeArrowheads="1"/>
          </p:cNvPicPr>
          <p:nvPr/>
        </p:nvPicPr>
        <p:blipFill>
          <a:blip r:embed="rId2"/>
          <a:srcRect/>
          <a:stretch>
            <a:fillRect/>
          </a:stretch>
        </p:blipFill>
        <p:spPr bwMode="auto">
          <a:xfrm rot="5400000">
            <a:off x="1143000" y="-1143000"/>
            <a:ext cx="6858000" cy="9144000"/>
          </a:xfrm>
          <a:prstGeom prst="rect">
            <a:avLst/>
          </a:prstGeom>
          <a:noFill/>
        </p:spPr>
      </p:pic>
      <p:sp>
        <p:nvSpPr>
          <p:cNvPr id="2051" name="Rectangle 3"/>
          <p:cNvSpPr>
            <a:spLocks noChangeArrowheads="1"/>
          </p:cNvSpPr>
          <p:nvPr/>
        </p:nvSpPr>
        <p:spPr bwMode="auto">
          <a:xfrm rot="5400000">
            <a:off x="2770511" y="1679053"/>
            <a:ext cx="6143668"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8000" b="1" i="0" u="none" strike="noStrike" normalizeH="0" baseline="0"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ea typeface="Times New Roman" pitchFamily="18" charset="0"/>
                <a:cs typeface="Times New Roman" pitchFamily="18" charset="0"/>
              </a:rPr>
              <a:t>«Развиваем речь,</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8000" b="1" i="0" u="none" strike="noStrike" normalizeH="0" baseline="0"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ea typeface="Times New Roman" pitchFamily="18" charset="0"/>
                <a:cs typeface="Times New Roman" pitchFamily="18" charset="0"/>
              </a:rPr>
              <a:t> играя»</a:t>
            </a:r>
            <a:r>
              <a:rPr kumimoji="0" lang="ru-RU" sz="8000" b="1" i="1" u="none" strike="noStrike" normalizeH="0" baseline="0"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ea typeface="Times New Roman" pitchFamily="18" charset="0"/>
                <a:cs typeface="Times New Roman" pitchFamily="18" charset="0"/>
              </a:rPr>
              <a:t> </a:t>
            </a:r>
            <a:endParaRPr kumimoji="0" lang="ru-RU" sz="8000" b="1" i="0" u="none" strike="noStrike" normalizeH="0" baseline="0"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2053" name="AutoShape 5" descr="https://i.pinimg.com/originals/27/6d/db/276ddbac3d25e840d33be3327ced6e3a.pn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5" name="AutoShape 7" descr="https://i.pinimg.com/originals/27/6d/db/276ddbac3d25e840d33be3327ced6e3a.pn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57" name="Picture 9" descr="https://i.pinimg.com/originals/27/6d/db/276ddbac3d25e840d33be3327ced6e3a.png"/>
          <p:cNvPicPr>
            <a:picLocks noChangeAspect="1" noChangeArrowheads="1"/>
          </p:cNvPicPr>
          <p:nvPr/>
        </p:nvPicPr>
        <p:blipFill>
          <a:blip r:embed="rId3" cstate="print"/>
          <a:srcRect/>
          <a:stretch>
            <a:fillRect/>
          </a:stretch>
        </p:blipFill>
        <p:spPr bwMode="auto">
          <a:xfrm rot="5400000">
            <a:off x="220030" y="2065930"/>
            <a:ext cx="3632171" cy="3215039"/>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2050" name="Picture 2" descr="https://pandia.ru/text/78/530/images/image016_1.png"/>
          <p:cNvPicPr>
            <a:picLocks noChangeAspect="1" noChangeArrowheads="1"/>
          </p:cNvPicPr>
          <p:nvPr/>
        </p:nvPicPr>
        <p:blipFill>
          <a:blip r:embed="rId2"/>
          <a:srcRect/>
          <a:stretch>
            <a:fillRect/>
          </a:stretch>
        </p:blipFill>
        <p:spPr bwMode="auto">
          <a:xfrm rot="5400000">
            <a:off x="1143000" y="-1143000"/>
            <a:ext cx="6858000" cy="9144000"/>
          </a:xfrm>
          <a:prstGeom prst="rect">
            <a:avLst/>
          </a:prstGeom>
          <a:noFill/>
        </p:spPr>
      </p:pic>
      <p:sp>
        <p:nvSpPr>
          <p:cNvPr id="5" name="Прямоугольник 4"/>
          <p:cNvSpPr/>
          <p:nvPr/>
        </p:nvSpPr>
        <p:spPr>
          <a:xfrm rot="5400000">
            <a:off x="1800069" y="-557375"/>
            <a:ext cx="5857917" cy="7972755"/>
          </a:xfrm>
          <a:prstGeom prst="rect">
            <a:avLst/>
          </a:prstGeom>
        </p:spPr>
        <p:txBody>
          <a:bodyPr wrap="square">
            <a:spAutoFit/>
          </a:bodyPr>
          <a:lstStyle/>
          <a:p>
            <a:pPr algn="just"/>
            <a:r>
              <a:rPr lang="ru-RU" sz="2400" b="1" dirty="0" smtClean="0">
                <a:latin typeface="Times New Roman" pitchFamily="18" charset="0"/>
                <a:cs typeface="Times New Roman" pitchFamily="18" charset="0"/>
              </a:rPr>
              <a:t>Очень важно содержание совместной деятельности ребенка и взрослого в ходе их общения. Взрослый выполняет в общении с ребенком чрезвычайно важные роли развитие его самосознания и уверенности в себе: во - первых, выражает свое отношение к окружающему, во — вторых, организует деятельность ребенка с предметами окружающей обстановки, дает образец правильной речи. В общении с взрослыми обогащается словарь ребенка. Дошкольник  учится правильно произносить звуки, строить фразы, высказывать свое мнение по тем или иным вопросам. Речь не передается по наследству, ребенок перенимает опыт речевого общения от окружающих.  Т.е. овладение речью находится в прямой зависимости от окружающей речевой среды. </a:t>
            </a:r>
            <a:endParaRPr lang="ru-RU" sz="2400" b="1" dirty="0">
              <a:latin typeface="Times New Roman" pitchFamily="18" charset="0"/>
              <a:cs typeface="Times New Roman" pitchFamily="18" charset="0"/>
            </a:endParaRPr>
          </a:p>
        </p:txBody>
      </p:sp>
      <p:pic>
        <p:nvPicPr>
          <p:cNvPr id="6" name="Picture 9" descr="https://i.pinimg.com/originals/27/6d/db/276ddbac3d25e840d33be3327ced6e3a.png"/>
          <p:cNvPicPr>
            <a:picLocks noChangeAspect="1" noChangeArrowheads="1"/>
          </p:cNvPicPr>
          <p:nvPr/>
        </p:nvPicPr>
        <p:blipFill>
          <a:blip r:embed="rId3" cstate="print"/>
          <a:srcRect/>
          <a:stretch>
            <a:fillRect/>
          </a:stretch>
        </p:blipFill>
        <p:spPr bwMode="auto">
          <a:xfrm rot="5400000">
            <a:off x="144767" y="4427209"/>
            <a:ext cx="1210599" cy="107157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2050" name="Picture 2" descr="https://pandia.ru/text/78/530/images/image016_1.png"/>
          <p:cNvPicPr>
            <a:picLocks noChangeAspect="1" noChangeArrowheads="1"/>
          </p:cNvPicPr>
          <p:nvPr/>
        </p:nvPicPr>
        <p:blipFill>
          <a:blip r:embed="rId2"/>
          <a:srcRect/>
          <a:stretch>
            <a:fillRect/>
          </a:stretch>
        </p:blipFill>
        <p:spPr bwMode="auto">
          <a:xfrm rot="5400000">
            <a:off x="1143000" y="-1143000"/>
            <a:ext cx="6858000" cy="9144000"/>
          </a:xfrm>
          <a:prstGeom prst="rect">
            <a:avLst/>
          </a:prstGeom>
          <a:noFill/>
        </p:spPr>
      </p:pic>
      <p:sp>
        <p:nvSpPr>
          <p:cNvPr id="16387" name="Rectangle 3"/>
          <p:cNvSpPr>
            <a:spLocks noChangeArrowheads="1"/>
          </p:cNvSpPr>
          <p:nvPr/>
        </p:nvSpPr>
        <p:spPr bwMode="auto">
          <a:xfrm rot="5400000">
            <a:off x="2052356" y="-313662"/>
            <a:ext cx="5708682"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Нельзя уклониться от вопросов задаваемых ребенком, хотя порой не всегда на них можно сразу ответить. В таких случаях можно обещать ему, рассказать в другой раз, когда он, скажем, поспит (погуляет и т.п.); взрослый же за это время сможет подготовиться к рассказу. При этом ребенок не только получит соответствующую точную информацию по заданному вопросу, но увидит в лице взрослого, интересного для себя собеседника и в дальнейшем будет стремиться к общению с ним. Как бы ни были заняты родители, необходимо все же выслушать ребенка до конца, когда он делится своими впечатлениями об увиденном во время прогулки, о прочитанной ему книге и т.п. </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 name="Picture 9" descr="https://i.pinimg.com/originals/27/6d/db/276ddbac3d25e840d33be3327ced6e3a.png"/>
          <p:cNvPicPr>
            <a:picLocks noChangeAspect="1" noChangeArrowheads="1"/>
          </p:cNvPicPr>
          <p:nvPr/>
        </p:nvPicPr>
        <p:blipFill>
          <a:blip r:embed="rId3" cstate="print"/>
          <a:srcRect/>
          <a:stretch>
            <a:fillRect/>
          </a:stretch>
        </p:blipFill>
        <p:spPr bwMode="auto">
          <a:xfrm rot="5400000">
            <a:off x="211571" y="4646157"/>
            <a:ext cx="1291306" cy="114300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2050" name="Picture 2" descr="https://pandia.ru/text/78/530/images/image016_1.png"/>
          <p:cNvPicPr>
            <a:picLocks noChangeAspect="1" noChangeArrowheads="1"/>
          </p:cNvPicPr>
          <p:nvPr/>
        </p:nvPicPr>
        <p:blipFill>
          <a:blip r:embed="rId2"/>
          <a:srcRect/>
          <a:stretch>
            <a:fillRect/>
          </a:stretch>
        </p:blipFill>
        <p:spPr bwMode="auto">
          <a:xfrm rot="5400000">
            <a:off x="1143000" y="-1143000"/>
            <a:ext cx="6858000" cy="9144000"/>
          </a:xfrm>
          <a:prstGeom prst="rect">
            <a:avLst/>
          </a:prstGeom>
          <a:noFill/>
        </p:spPr>
      </p:pic>
      <p:sp>
        <p:nvSpPr>
          <p:cNvPr id="5" name="Прямоугольник 4"/>
          <p:cNvSpPr/>
          <p:nvPr/>
        </p:nvSpPr>
        <p:spPr>
          <a:xfrm rot="5400000">
            <a:off x="1928122" y="-346202"/>
            <a:ext cx="5929355" cy="7478970"/>
          </a:xfrm>
          <a:prstGeom prst="rect">
            <a:avLst/>
          </a:prstGeom>
        </p:spPr>
        <p:txBody>
          <a:bodyPr wrap="square">
            <a:spAutoFit/>
          </a:bodyPr>
          <a:lstStyle/>
          <a:p>
            <a:pPr lvl="0" algn="just" fontAlgn="base">
              <a:spcBef>
                <a:spcPct val="0"/>
              </a:spcBef>
              <a:spcAft>
                <a:spcPct val="0"/>
              </a:spcAft>
            </a:pPr>
            <a:r>
              <a:rPr lang="ru-RU" sz="2400" b="1" dirty="0" smtClean="0">
                <a:solidFill>
                  <a:srgbClr val="000000"/>
                </a:solidFill>
                <a:latin typeface="Times New Roman" pitchFamily="18" charset="0"/>
                <a:ea typeface="Times New Roman" pitchFamily="18" charset="0"/>
                <a:cs typeface="Times New Roman" pitchFamily="18" charset="0"/>
              </a:rPr>
              <a:t>В семье необходимо создать такие условия, чтобы ребёнок испытывал удовольствие от общения с взрослыми, получал от них не только новые знания, но и обогащал свой словарный запас, учился верно, строить предложения, правильно и четко произносить звуки в словах</a:t>
            </a:r>
            <a:r>
              <a:rPr lang="ru-RU" sz="2400" b="1" dirty="0" smtClean="0">
                <a:solidFill>
                  <a:srgbClr val="000000"/>
                </a:solidFill>
                <a:latin typeface="Times New Roman" pitchFamily="18" charset="0"/>
                <a:ea typeface="Times New Roman" pitchFamily="18" charset="0"/>
                <a:cs typeface="Times New Roman" pitchFamily="18" charset="0"/>
              </a:rPr>
              <a:t>.</a:t>
            </a:r>
            <a:r>
              <a:rPr lang="ru-RU" sz="2400" b="1" dirty="0" smtClean="0">
                <a:latin typeface="Times New Roman" pitchFamily="18" charset="0"/>
                <a:cs typeface="Times New Roman" pitchFamily="18" charset="0"/>
              </a:rPr>
              <a:t> Овладение речью ребенком находится в тесной взаимосвязи с его умственно-психическим развитием. Расширение круга представлений ребенка об окружающих предметах и явлениях, знакомя его с художественными произведениями, беседуя с ними на различные бытовые темы, близкие и доступные для понимания, взрослые, тем самым, не только расширяют кругозор, но и способствуют быстрейшему овладению правильной речью. </a:t>
            </a:r>
            <a:endParaRPr lang="ru-RU" sz="2400" b="1" dirty="0" smtClean="0">
              <a:latin typeface="Times New Roman" pitchFamily="18" charset="0"/>
              <a:cs typeface="Times New Roman" pitchFamily="18" charset="0"/>
            </a:endParaRPr>
          </a:p>
        </p:txBody>
      </p:sp>
      <p:pic>
        <p:nvPicPr>
          <p:cNvPr id="6" name="Picture 9" descr="https://i.pinimg.com/originals/27/6d/db/276ddbac3d25e840d33be3327ced6e3a.png"/>
          <p:cNvPicPr>
            <a:picLocks noChangeAspect="1" noChangeArrowheads="1"/>
          </p:cNvPicPr>
          <p:nvPr/>
        </p:nvPicPr>
        <p:blipFill>
          <a:blip r:embed="rId3" cstate="print"/>
          <a:srcRect/>
          <a:stretch>
            <a:fillRect/>
          </a:stretch>
        </p:blipFill>
        <p:spPr bwMode="auto">
          <a:xfrm rot="5400000">
            <a:off x="45035" y="4455503"/>
            <a:ext cx="1703344" cy="150772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2050" name="Picture 2" descr="https://pandia.ru/text/78/530/images/image016_1.png"/>
          <p:cNvPicPr>
            <a:picLocks noChangeAspect="1" noChangeArrowheads="1"/>
          </p:cNvPicPr>
          <p:nvPr/>
        </p:nvPicPr>
        <p:blipFill>
          <a:blip r:embed="rId2"/>
          <a:srcRect/>
          <a:stretch>
            <a:fillRect/>
          </a:stretch>
        </p:blipFill>
        <p:spPr bwMode="auto">
          <a:xfrm rot="5400000">
            <a:off x="1143000" y="-1143000"/>
            <a:ext cx="6858000" cy="9144000"/>
          </a:xfrm>
          <a:prstGeom prst="rect">
            <a:avLst/>
          </a:prstGeom>
          <a:noFill/>
        </p:spPr>
      </p:pic>
      <p:sp>
        <p:nvSpPr>
          <p:cNvPr id="5" name="Прямоугольник 4"/>
          <p:cNvSpPr/>
          <p:nvPr/>
        </p:nvSpPr>
        <p:spPr>
          <a:xfrm rot="5400000">
            <a:off x="1928122" y="-346202"/>
            <a:ext cx="5929355" cy="7478970"/>
          </a:xfrm>
          <a:prstGeom prst="rect">
            <a:avLst/>
          </a:prstGeom>
        </p:spPr>
        <p:txBody>
          <a:bodyPr wrap="square">
            <a:spAutoFit/>
          </a:bodyPr>
          <a:lstStyle/>
          <a:p>
            <a:pPr lvl="0" algn="just" fontAlgn="base">
              <a:spcBef>
                <a:spcPct val="0"/>
              </a:spcBef>
              <a:spcAft>
                <a:spcPct val="0"/>
              </a:spcAft>
            </a:pPr>
            <a:r>
              <a:rPr lang="ru-RU" sz="2400" b="1" dirty="0" smtClean="0">
                <a:solidFill>
                  <a:srgbClr val="000000"/>
                </a:solidFill>
                <a:latin typeface="Times New Roman" pitchFamily="18" charset="0"/>
                <a:ea typeface="Times New Roman" pitchFamily="18" charset="0"/>
                <a:cs typeface="Times New Roman" pitchFamily="18" charset="0"/>
              </a:rPr>
              <a:t>В семье необходимо создать такие условия, чтобы ребёнок испытывал удовольствие от общения с взрослыми, получал от них не только новые знания, но и обогащал свой словарный запас, учился верно, строить предложения, правильно и четко произносить звуки в словах</a:t>
            </a:r>
            <a:r>
              <a:rPr lang="ru-RU" sz="2400" b="1" dirty="0" smtClean="0">
                <a:solidFill>
                  <a:srgbClr val="000000"/>
                </a:solidFill>
                <a:latin typeface="Times New Roman" pitchFamily="18" charset="0"/>
                <a:ea typeface="Times New Roman" pitchFamily="18" charset="0"/>
                <a:cs typeface="Times New Roman" pitchFamily="18" charset="0"/>
              </a:rPr>
              <a:t>.</a:t>
            </a:r>
            <a:r>
              <a:rPr lang="ru-RU" sz="2400" b="1" dirty="0" smtClean="0">
                <a:latin typeface="Times New Roman" pitchFamily="18" charset="0"/>
                <a:cs typeface="Times New Roman" pitchFamily="18" charset="0"/>
              </a:rPr>
              <a:t> Овладение речью ребенком находится в тесной взаимосвязи с его умственно-психическим развитием. Расширение круга представлений ребенка об окружающих предметах и явлениях, знакомя его с художественными произведениями, беседуя с ними на различные бытовые темы, близкие и доступные для понимания, взрослые, тем самым, не только расширяют кругозор, но и способствуют быстрейшему овладению правильной речью. </a:t>
            </a:r>
            <a:endParaRPr lang="ru-RU" sz="2400" b="1" dirty="0" smtClean="0">
              <a:latin typeface="Times New Roman" pitchFamily="18" charset="0"/>
              <a:cs typeface="Times New Roman" pitchFamily="18" charset="0"/>
            </a:endParaRPr>
          </a:p>
        </p:txBody>
      </p:sp>
      <p:pic>
        <p:nvPicPr>
          <p:cNvPr id="6" name="Picture 9" descr="https://i.pinimg.com/originals/27/6d/db/276ddbac3d25e840d33be3327ced6e3a.png"/>
          <p:cNvPicPr>
            <a:picLocks noChangeAspect="1" noChangeArrowheads="1"/>
          </p:cNvPicPr>
          <p:nvPr/>
        </p:nvPicPr>
        <p:blipFill>
          <a:blip r:embed="rId3" cstate="print"/>
          <a:srcRect/>
          <a:stretch>
            <a:fillRect/>
          </a:stretch>
        </p:blipFill>
        <p:spPr bwMode="auto">
          <a:xfrm rot="5400000">
            <a:off x="196115" y="4375861"/>
            <a:ext cx="1560467" cy="138125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2050" name="Picture 2" descr="https://pandia.ru/text/78/530/images/image016_1.png"/>
          <p:cNvPicPr>
            <a:picLocks noChangeAspect="1" noChangeArrowheads="1"/>
          </p:cNvPicPr>
          <p:nvPr/>
        </p:nvPicPr>
        <p:blipFill>
          <a:blip r:embed="rId2"/>
          <a:srcRect/>
          <a:stretch>
            <a:fillRect/>
          </a:stretch>
        </p:blipFill>
        <p:spPr bwMode="auto">
          <a:xfrm rot="5400000">
            <a:off x="1143000" y="-1143000"/>
            <a:ext cx="6858000" cy="9144000"/>
          </a:xfrm>
          <a:prstGeom prst="rect">
            <a:avLst/>
          </a:prstGeom>
          <a:noFill/>
        </p:spPr>
      </p:pic>
      <p:sp>
        <p:nvSpPr>
          <p:cNvPr id="5" name="Прямоугольник 4"/>
          <p:cNvSpPr/>
          <p:nvPr/>
        </p:nvSpPr>
        <p:spPr>
          <a:xfrm rot="5400000">
            <a:off x="2249445" y="23137"/>
            <a:ext cx="5929355" cy="6740307"/>
          </a:xfrm>
          <a:prstGeom prst="rect">
            <a:avLst/>
          </a:prstGeom>
        </p:spPr>
        <p:txBody>
          <a:bodyPr wrap="square">
            <a:spAutoFit/>
          </a:bodyPr>
          <a:lstStyle/>
          <a:p>
            <a:pPr algn="just"/>
            <a:r>
              <a:rPr lang="ru-RU" sz="2400" b="1" dirty="0" smtClean="0">
                <a:latin typeface="Times New Roman" pitchFamily="18" charset="0"/>
                <a:cs typeface="Times New Roman" pitchFamily="18" charset="0"/>
              </a:rPr>
              <a:t>Основной проводник в мир речевого общения и мышления для ребенка только взрослый, от которого зависит и сама организация содержательного детского общения. Не только речевые возможности, но и его внутренний мир, отношение к окружающим, познавательные способности и представление о себе во многом зависят от того, как общаются с ним взрослые, как и о чем они с ним разговаривают. Общение взрослого с ребенком значительно обогащает, оживляет и повышает уровень общения дошкольника. Поиграйте с ребёнком. Это принесёт малышу пользу, а вам радость от общения с ним.</a:t>
            </a:r>
          </a:p>
          <a:p>
            <a:pPr algn="just"/>
            <a:endParaRPr lang="ru-RU" sz="2400" b="1" dirty="0">
              <a:latin typeface="Times New Roman" pitchFamily="18" charset="0"/>
              <a:cs typeface="Times New Roman" pitchFamily="18" charset="0"/>
            </a:endParaRPr>
          </a:p>
        </p:txBody>
      </p:sp>
      <p:pic>
        <p:nvPicPr>
          <p:cNvPr id="6" name="Picture 9" descr="https://i.pinimg.com/originals/27/6d/db/276ddbac3d25e840d33be3327ced6e3a.png"/>
          <p:cNvPicPr>
            <a:picLocks noChangeAspect="1" noChangeArrowheads="1"/>
          </p:cNvPicPr>
          <p:nvPr/>
        </p:nvPicPr>
        <p:blipFill>
          <a:blip r:embed="rId3" cstate="print"/>
          <a:srcRect/>
          <a:stretch>
            <a:fillRect/>
          </a:stretch>
        </p:blipFill>
        <p:spPr bwMode="auto">
          <a:xfrm rot="5400000">
            <a:off x="95962" y="2547187"/>
            <a:ext cx="2060535" cy="182389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2050" name="Picture 2" descr="https://pandia.ru/text/78/530/images/image016_1.png"/>
          <p:cNvPicPr>
            <a:picLocks noChangeAspect="1" noChangeArrowheads="1"/>
          </p:cNvPicPr>
          <p:nvPr/>
        </p:nvPicPr>
        <p:blipFill>
          <a:blip r:embed="rId2"/>
          <a:srcRect/>
          <a:stretch>
            <a:fillRect/>
          </a:stretch>
        </p:blipFill>
        <p:spPr bwMode="auto">
          <a:xfrm rot="5400000">
            <a:off x="1143000" y="-1143000"/>
            <a:ext cx="6858000" cy="9144000"/>
          </a:xfrm>
          <a:prstGeom prst="rect">
            <a:avLst/>
          </a:prstGeom>
          <a:noFill/>
        </p:spPr>
      </p:pic>
      <p:sp>
        <p:nvSpPr>
          <p:cNvPr id="5" name="Прямоугольник 4"/>
          <p:cNvSpPr/>
          <p:nvPr/>
        </p:nvSpPr>
        <p:spPr>
          <a:xfrm rot="5400000">
            <a:off x="1875331" y="-530854"/>
            <a:ext cx="5929355" cy="7848302"/>
          </a:xfrm>
          <a:prstGeom prst="rect">
            <a:avLst/>
          </a:prstGeom>
        </p:spPr>
        <p:txBody>
          <a:bodyPr wrap="square">
            <a:spAutoFit/>
          </a:bodyPr>
          <a:lstStyle/>
          <a:p>
            <a:pPr algn="ctr"/>
            <a:r>
              <a:rPr lang="ru-RU" sz="2400" b="1" dirty="0" smtClean="0">
                <a:solidFill>
                  <a:srgbClr val="FF0000"/>
                </a:solidFill>
                <a:latin typeface="Times New Roman" pitchFamily="18" charset="0"/>
                <a:cs typeface="Times New Roman" pitchFamily="18" charset="0"/>
              </a:rPr>
              <a:t>«Я заметил»</a:t>
            </a:r>
            <a:endParaRPr lang="ru-RU" sz="2400" dirty="0" smtClean="0">
              <a:solidFill>
                <a:srgbClr val="FF0000"/>
              </a:solidFill>
              <a:latin typeface="Times New Roman" pitchFamily="18" charset="0"/>
              <a:cs typeface="Times New Roman" pitchFamily="18" charset="0"/>
            </a:endParaRPr>
          </a:p>
          <a:p>
            <a:r>
              <a:rPr lang="ru-RU" sz="2400" b="1" dirty="0" smtClean="0">
                <a:latin typeface="Times New Roman" pitchFamily="18" charset="0"/>
                <a:cs typeface="Times New Roman" pitchFamily="18" charset="0"/>
              </a:rPr>
              <a:t>«Давай проверим, кто из нас самый внимательный. Будем называть предметы, мимо которых мы проходим; а еще обязательно укажем, какие они. Вот почтовый ящик – он синий. Я заметил кошку – она пушистая. Ребенок и взрослый могут называть увиденные объекты по очереди.</a:t>
            </a:r>
            <a:endParaRPr lang="ru-RU" sz="2400" dirty="0" smtClean="0">
              <a:latin typeface="Times New Roman" pitchFamily="18" charset="0"/>
              <a:cs typeface="Times New Roman" pitchFamily="18" charset="0"/>
            </a:endParaRPr>
          </a:p>
          <a:p>
            <a:pPr algn="ctr"/>
            <a:r>
              <a:rPr lang="ru-RU" sz="2400" b="1" dirty="0" smtClean="0">
                <a:solidFill>
                  <a:srgbClr val="FF0000"/>
                </a:solidFill>
                <a:latin typeface="Times New Roman" pitchFamily="18" charset="0"/>
                <a:cs typeface="Times New Roman" pitchFamily="18" charset="0"/>
              </a:rPr>
              <a:t>«Волшебные очки»</a:t>
            </a:r>
            <a:endParaRPr lang="ru-RU" sz="2400" dirty="0" smtClean="0">
              <a:solidFill>
                <a:srgbClr val="FF0000"/>
              </a:solidFill>
              <a:latin typeface="Times New Roman" pitchFamily="18" charset="0"/>
              <a:cs typeface="Times New Roman" pitchFamily="18" charset="0"/>
            </a:endParaRPr>
          </a:p>
          <a:p>
            <a:r>
              <a:rPr lang="ru-RU" sz="2400" b="1" dirty="0" smtClean="0">
                <a:latin typeface="Times New Roman" pitchFamily="18" charset="0"/>
                <a:cs typeface="Times New Roman" pitchFamily="18" charset="0"/>
              </a:rPr>
              <a:t>«Представь, что у нас есть волшебные очки. Когда их надеваешь, то все становится красным (зеленым, синим и т.п.). Посмотри вокруг в волшебные очки, какого цвета все стало, скажи: красные сапоги, красный мяч, красный дом, красный нос, красный забор и пр.»</a:t>
            </a:r>
            <a:endParaRPr lang="ru-RU" sz="2400" dirty="0" smtClean="0">
              <a:latin typeface="Times New Roman" pitchFamily="18" charset="0"/>
              <a:cs typeface="Times New Roman" pitchFamily="18" charset="0"/>
            </a:endParaRPr>
          </a:p>
          <a:p>
            <a:pPr algn="ctr"/>
            <a:r>
              <a:rPr lang="ru-RU" sz="2400" b="1" dirty="0" smtClean="0">
                <a:solidFill>
                  <a:srgbClr val="FF0000"/>
                </a:solidFill>
                <a:latin typeface="Times New Roman" pitchFamily="18" charset="0"/>
                <a:cs typeface="Times New Roman" pitchFamily="18" charset="0"/>
              </a:rPr>
              <a:t>«Давай искать на кухне слова»</a:t>
            </a:r>
            <a:endParaRPr lang="ru-RU" sz="2400" dirty="0" smtClean="0">
              <a:solidFill>
                <a:srgbClr val="FF0000"/>
              </a:solidFill>
              <a:latin typeface="Times New Roman" pitchFamily="18" charset="0"/>
              <a:cs typeface="Times New Roman" pitchFamily="18" charset="0"/>
            </a:endParaRPr>
          </a:p>
          <a:p>
            <a:r>
              <a:rPr lang="ru-RU" sz="2400" b="1" dirty="0" smtClean="0">
                <a:latin typeface="Times New Roman" pitchFamily="18" charset="0"/>
                <a:cs typeface="Times New Roman" pitchFamily="18" charset="0"/>
              </a:rPr>
              <a:t>Какие слова можно вынуть из борща? Винегрета? Кухонного шкафа? Плиты? и пр.</a:t>
            </a:r>
            <a:endParaRPr lang="ru-RU" sz="2400" dirty="0">
              <a:latin typeface="Times New Roman" pitchFamily="18" charset="0"/>
              <a:cs typeface="Times New Roman" pitchFamily="18" charset="0"/>
            </a:endParaRPr>
          </a:p>
        </p:txBody>
      </p:sp>
      <p:pic>
        <p:nvPicPr>
          <p:cNvPr id="6" name="Picture 9" descr="https://i.pinimg.com/originals/27/6d/db/276ddbac3d25e840d33be3327ced6e3a.png"/>
          <p:cNvPicPr>
            <a:picLocks noChangeAspect="1" noChangeArrowheads="1"/>
          </p:cNvPicPr>
          <p:nvPr/>
        </p:nvPicPr>
        <p:blipFill>
          <a:blip r:embed="rId3" cstate="print"/>
          <a:srcRect/>
          <a:stretch>
            <a:fillRect/>
          </a:stretch>
        </p:blipFill>
        <p:spPr bwMode="auto">
          <a:xfrm rot="5400000">
            <a:off x="136983" y="4863621"/>
            <a:ext cx="1346153" cy="119155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2050" name="Picture 2" descr="https://pandia.ru/text/78/530/images/image016_1.png"/>
          <p:cNvPicPr>
            <a:picLocks noChangeAspect="1" noChangeArrowheads="1"/>
          </p:cNvPicPr>
          <p:nvPr/>
        </p:nvPicPr>
        <p:blipFill>
          <a:blip r:embed="rId2"/>
          <a:srcRect/>
          <a:stretch>
            <a:fillRect/>
          </a:stretch>
        </p:blipFill>
        <p:spPr bwMode="auto">
          <a:xfrm rot="5400000">
            <a:off x="1143000" y="-1143000"/>
            <a:ext cx="6858000" cy="9144000"/>
          </a:xfrm>
          <a:prstGeom prst="rect">
            <a:avLst/>
          </a:prstGeom>
          <a:noFill/>
        </p:spPr>
      </p:pic>
      <p:sp>
        <p:nvSpPr>
          <p:cNvPr id="5" name="Прямоугольник 4"/>
          <p:cNvSpPr/>
          <p:nvPr/>
        </p:nvSpPr>
        <p:spPr>
          <a:xfrm rot="5400000">
            <a:off x="2249445" y="392470"/>
            <a:ext cx="5929355" cy="6001643"/>
          </a:xfrm>
          <a:prstGeom prst="rect">
            <a:avLst/>
          </a:prstGeom>
        </p:spPr>
        <p:txBody>
          <a:bodyPr wrap="square">
            <a:spAutoFit/>
          </a:bodyPr>
          <a:lstStyle/>
          <a:p>
            <a:pPr algn="ctr"/>
            <a:r>
              <a:rPr lang="ru-RU" sz="2400" b="1" dirty="0" smtClean="0">
                <a:solidFill>
                  <a:srgbClr val="FF0000"/>
                </a:solidFill>
                <a:latin typeface="Times New Roman" pitchFamily="18" charset="0"/>
                <a:cs typeface="Times New Roman" pitchFamily="18" charset="0"/>
              </a:rPr>
              <a:t>«Угощаю»</a:t>
            </a:r>
            <a:endParaRPr lang="ru-RU" sz="2400" dirty="0" smtClean="0">
              <a:solidFill>
                <a:srgbClr val="FF0000"/>
              </a:solidFill>
              <a:latin typeface="Times New Roman" pitchFamily="18" charset="0"/>
              <a:cs typeface="Times New Roman" pitchFamily="18" charset="0"/>
            </a:endParaRPr>
          </a:p>
          <a:p>
            <a:r>
              <a:rPr lang="ru-RU" sz="2400" b="1" dirty="0" smtClean="0">
                <a:latin typeface="Times New Roman" pitchFamily="18" charset="0"/>
                <a:cs typeface="Times New Roman" pitchFamily="18" charset="0"/>
              </a:rPr>
              <a:t>«Давай вспомним вкусные слова и угостим друг друга». Ребенок называет «вкусное» слово и «кладет» вам на ладошку, затем вы ему, и так до тех пор, пока все не «съедите». Можно поиграть в «сладкие», «кислые», «соленые», «горькие» слова.</a:t>
            </a:r>
            <a:endParaRPr lang="ru-RU" sz="2400" dirty="0" smtClean="0">
              <a:latin typeface="Times New Roman" pitchFamily="18" charset="0"/>
              <a:cs typeface="Times New Roman" pitchFamily="18" charset="0"/>
            </a:endParaRPr>
          </a:p>
          <a:p>
            <a:pPr algn="ctr"/>
            <a:r>
              <a:rPr lang="ru-RU" sz="2400" b="1" dirty="0" smtClean="0">
                <a:solidFill>
                  <a:srgbClr val="FF0000"/>
                </a:solidFill>
                <a:latin typeface="Times New Roman" pitchFamily="18" charset="0"/>
                <a:cs typeface="Times New Roman" pitchFamily="18" charset="0"/>
              </a:rPr>
              <a:t>«Приготовим сок»</a:t>
            </a:r>
            <a:endParaRPr lang="ru-RU" sz="2400" dirty="0" smtClean="0">
              <a:solidFill>
                <a:srgbClr val="FF0000"/>
              </a:solidFill>
              <a:latin typeface="Times New Roman" pitchFamily="18" charset="0"/>
              <a:cs typeface="Times New Roman" pitchFamily="18" charset="0"/>
            </a:endParaRPr>
          </a:p>
          <a:p>
            <a:r>
              <a:rPr lang="ru-RU" sz="2400" b="1" dirty="0" smtClean="0">
                <a:latin typeface="Times New Roman" pitchFamily="18" charset="0"/>
                <a:cs typeface="Times New Roman" pitchFamily="18" charset="0"/>
              </a:rPr>
              <a:t>«Из яблок сок… (яблочный); из груш… (грушевый); из слив… (сливовый); из вишни… (вишневый); из моркови, лимона, апельсина и т.п. Справились? А теперь наоборот: апельсиновый сок из чего? И т.д.»</a:t>
            </a:r>
            <a:endParaRPr lang="ru-RU" sz="2400" dirty="0" smtClean="0">
              <a:latin typeface="Times New Roman" pitchFamily="18" charset="0"/>
              <a:cs typeface="Times New Roman" pitchFamily="18" charset="0"/>
            </a:endParaRPr>
          </a:p>
          <a:p>
            <a:pPr algn="just"/>
            <a:endParaRPr lang="ru-RU" sz="2400" b="1" dirty="0">
              <a:latin typeface="Times New Roman" pitchFamily="18" charset="0"/>
              <a:cs typeface="Times New Roman" pitchFamily="18" charset="0"/>
            </a:endParaRPr>
          </a:p>
        </p:txBody>
      </p:sp>
      <p:pic>
        <p:nvPicPr>
          <p:cNvPr id="6" name="Picture 9" descr="https://i.pinimg.com/originals/27/6d/db/276ddbac3d25e840d33be3327ced6e3a.png"/>
          <p:cNvPicPr>
            <a:picLocks noChangeAspect="1" noChangeArrowheads="1"/>
          </p:cNvPicPr>
          <p:nvPr/>
        </p:nvPicPr>
        <p:blipFill>
          <a:blip r:embed="rId3" cstate="print"/>
          <a:srcRect/>
          <a:stretch>
            <a:fillRect/>
          </a:stretch>
        </p:blipFill>
        <p:spPr bwMode="auto">
          <a:xfrm rot="5400000">
            <a:off x="667467" y="2475750"/>
            <a:ext cx="2060535" cy="182389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2050" name="Picture 2" descr="https://pandia.ru/text/78/530/images/image016_1.png"/>
          <p:cNvPicPr>
            <a:picLocks noChangeAspect="1" noChangeArrowheads="1"/>
          </p:cNvPicPr>
          <p:nvPr/>
        </p:nvPicPr>
        <p:blipFill>
          <a:blip r:embed="rId2"/>
          <a:srcRect/>
          <a:stretch>
            <a:fillRect/>
          </a:stretch>
        </p:blipFill>
        <p:spPr bwMode="auto">
          <a:xfrm rot="5400000">
            <a:off x="1143000" y="-1143000"/>
            <a:ext cx="6858000" cy="9144000"/>
          </a:xfrm>
          <a:prstGeom prst="rect">
            <a:avLst/>
          </a:prstGeom>
          <a:noFill/>
        </p:spPr>
      </p:pic>
      <p:sp>
        <p:nvSpPr>
          <p:cNvPr id="5" name="Прямоугольник 4"/>
          <p:cNvSpPr/>
          <p:nvPr/>
        </p:nvSpPr>
        <p:spPr>
          <a:xfrm rot="5400000">
            <a:off x="2249445" y="23143"/>
            <a:ext cx="5929355" cy="6740307"/>
          </a:xfrm>
          <a:prstGeom prst="rect">
            <a:avLst/>
          </a:prstGeom>
        </p:spPr>
        <p:txBody>
          <a:bodyPr wrap="square">
            <a:spAutoFit/>
          </a:bodyPr>
          <a:lstStyle/>
          <a:p>
            <a:pPr algn="ctr"/>
            <a:r>
              <a:rPr lang="ru-RU" sz="2400" b="1" dirty="0" smtClean="0">
                <a:solidFill>
                  <a:srgbClr val="FF0000"/>
                </a:solidFill>
                <a:latin typeface="Times New Roman" pitchFamily="18" charset="0"/>
                <a:cs typeface="Times New Roman" pitchFamily="18" charset="0"/>
              </a:rPr>
              <a:t>«Отгадай, кто это»</a:t>
            </a:r>
          </a:p>
          <a:p>
            <a:r>
              <a:rPr lang="ru-RU" sz="2400" b="1" dirty="0" smtClean="0">
                <a:latin typeface="Times New Roman" pitchFamily="18" charset="0"/>
                <a:cs typeface="Times New Roman" pitchFamily="18" charset="0"/>
              </a:rPr>
              <a:t>Взрослый произносит слова, а ребёнок отгадывает, к какому животному они подходят:</a:t>
            </a:r>
          </a:p>
          <a:p>
            <a:pPr algn="just"/>
            <a:r>
              <a:rPr lang="ru-RU" sz="2400" b="1" dirty="0" smtClean="0">
                <a:latin typeface="Times New Roman" pitchFamily="18" charset="0"/>
                <a:cs typeface="Times New Roman" pitchFamily="18" charset="0"/>
              </a:rPr>
              <a:t>- Прыгает, грызёт, прячется? (заяц)</a:t>
            </a:r>
          </a:p>
          <a:p>
            <a:pPr algn="just"/>
            <a:r>
              <a:rPr lang="ru-RU" sz="2400" b="1" dirty="0" smtClean="0">
                <a:latin typeface="Times New Roman" pitchFamily="18" charset="0"/>
                <a:cs typeface="Times New Roman" pitchFamily="18" charset="0"/>
              </a:rPr>
              <a:t>- Бодается, мычит, пасётся?</a:t>
            </a:r>
          </a:p>
          <a:p>
            <a:pPr algn="just"/>
            <a:r>
              <a:rPr lang="ru-RU" sz="2400" b="1" dirty="0" smtClean="0">
                <a:latin typeface="Times New Roman" pitchFamily="18" charset="0"/>
                <a:cs typeface="Times New Roman" pitchFamily="18" charset="0"/>
              </a:rPr>
              <a:t>- Крадётся, царапается, мяукает?</a:t>
            </a:r>
          </a:p>
          <a:p>
            <a:pPr algn="just"/>
            <a:r>
              <a:rPr lang="ru-RU" sz="2400" b="1" dirty="0" smtClean="0">
                <a:latin typeface="Times New Roman" pitchFamily="18" charset="0"/>
                <a:cs typeface="Times New Roman" pitchFamily="18" charset="0"/>
              </a:rPr>
              <a:t>- Шипит, извивается, ползает?</a:t>
            </a:r>
          </a:p>
          <a:p>
            <a:pPr algn="just"/>
            <a:r>
              <a:rPr lang="ru-RU" sz="2400" b="1" dirty="0" smtClean="0">
                <a:latin typeface="Times New Roman" pitchFamily="18" charset="0"/>
                <a:cs typeface="Times New Roman" pitchFamily="18" charset="0"/>
              </a:rPr>
              <a:t>Если справились, попробуйте поиграть наоборот. Пусть ребёнок говорит, что умеет делать животное, а вы попробуйте отгадать, кто это.</a:t>
            </a:r>
          </a:p>
          <a:p>
            <a:pPr algn="ctr"/>
            <a:r>
              <a:rPr lang="ru-RU" sz="2400" b="1" dirty="0" smtClean="0">
                <a:solidFill>
                  <a:srgbClr val="FF0000"/>
                </a:solidFill>
                <a:latin typeface="Times New Roman" pitchFamily="18" charset="0"/>
                <a:cs typeface="Times New Roman" pitchFamily="18" charset="0"/>
              </a:rPr>
              <a:t>«Отгадай предмет по его частям»</a:t>
            </a:r>
          </a:p>
          <a:p>
            <a:r>
              <a:rPr lang="ru-RU" sz="2400" b="1" dirty="0" smtClean="0">
                <a:latin typeface="Times New Roman" pitchFamily="18" charset="0"/>
                <a:cs typeface="Times New Roman" pitchFamily="18" charset="0"/>
              </a:rPr>
              <a:t>- Четыре ножки, спинка, сиденье.</a:t>
            </a:r>
          </a:p>
          <a:p>
            <a:r>
              <a:rPr lang="ru-RU" sz="2400" b="1" dirty="0" smtClean="0">
                <a:latin typeface="Times New Roman" pitchFamily="18" charset="0"/>
                <a:cs typeface="Times New Roman" pitchFamily="18" charset="0"/>
              </a:rPr>
              <a:t>- Корень ствол, ветки, листья.</a:t>
            </a:r>
          </a:p>
          <a:p>
            <a:r>
              <a:rPr lang="ru-RU" sz="2400" b="1" dirty="0" smtClean="0">
                <a:latin typeface="Times New Roman" pitchFamily="18" charset="0"/>
                <a:cs typeface="Times New Roman" pitchFamily="18" charset="0"/>
              </a:rPr>
              <a:t>- Носик, крышка, ручка, донышко.</a:t>
            </a:r>
          </a:p>
          <a:p>
            <a:r>
              <a:rPr lang="ru-RU" sz="2400" b="1" dirty="0" smtClean="0">
                <a:latin typeface="Times New Roman" pitchFamily="18" charset="0"/>
                <a:cs typeface="Times New Roman" pitchFamily="18" charset="0"/>
              </a:rPr>
              <a:t>- Корень, стебель, листья, лепестки.</a:t>
            </a:r>
          </a:p>
          <a:p>
            <a:pPr algn="just"/>
            <a:endParaRPr lang="ru-RU" sz="2400" b="1" dirty="0">
              <a:latin typeface="Times New Roman" pitchFamily="18" charset="0"/>
              <a:cs typeface="Times New Roman" pitchFamily="18" charset="0"/>
            </a:endParaRPr>
          </a:p>
        </p:txBody>
      </p:sp>
      <p:pic>
        <p:nvPicPr>
          <p:cNvPr id="6" name="Picture 9" descr="https://i.pinimg.com/originals/27/6d/db/276ddbac3d25e840d33be3327ced6e3a.png"/>
          <p:cNvPicPr>
            <a:picLocks noChangeAspect="1" noChangeArrowheads="1"/>
          </p:cNvPicPr>
          <p:nvPr/>
        </p:nvPicPr>
        <p:blipFill>
          <a:blip r:embed="rId3" cstate="print"/>
          <a:srcRect/>
          <a:stretch>
            <a:fillRect/>
          </a:stretch>
        </p:blipFill>
        <p:spPr bwMode="auto">
          <a:xfrm rot="5400000">
            <a:off x="310276" y="2547188"/>
            <a:ext cx="2060535" cy="1823896"/>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862</Words>
  <PresentationFormat>Экран (4:3)</PresentationFormat>
  <Paragraphs>29</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Владелец</dc:creator>
  <cp:lastModifiedBy>Пользователь Windows</cp:lastModifiedBy>
  <cp:revision>3</cp:revision>
  <dcterms:created xsi:type="dcterms:W3CDTF">2019-08-24T14:51:26Z</dcterms:created>
  <dcterms:modified xsi:type="dcterms:W3CDTF">2019-08-24T15:17:10Z</dcterms:modified>
</cp:coreProperties>
</file>