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29.11.2019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29.11.2019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29.11.2019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29.11.2019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72" y="0"/>
            <a:ext cx="913252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07704" y="1844824"/>
            <a:ext cx="5688632" cy="4278094"/>
          </a:xfrm>
          <a:prstGeom prst="rect">
            <a:avLst/>
          </a:prstGeom>
          <a:noFill/>
        </p:spPr>
        <p:txBody>
          <a:bodyPr wrap="square" rtlCol="0">
            <a:spAutoFit/>
          </a:bodyPr>
          <a:lstStyle/>
          <a:p>
            <a:pPr algn="ctr"/>
            <a:r>
              <a:rPr lang="ru-RU" sz="8800" b="1" dirty="0" smtClean="0">
                <a:solidFill>
                  <a:srgbClr val="FF0000"/>
                </a:solidFill>
              </a:rPr>
              <a:t>Домашний театр</a:t>
            </a:r>
          </a:p>
          <a:p>
            <a:pPr algn="ctr"/>
            <a:r>
              <a:rPr lang="ru-RU" sz="9600" b="1" dirty="0" smtClean="0">
                <a:solidFill>
                  <a:srgbClr val="FF0000"/>
                </a:solidFill>
              </a:rPr>
              <a:t> </a:t>
            </a:r>
            <a:endParaRPr lang="ru-RU" sz="9600" b="1" dirty="0">
              <a:solidFill>
                <a:srgbClr val="FF0000"/>
              </a:solidFill>
            </a:endParaRPr>
          </a:p>
        </p:txBody>
      </p:sp>
    </p:spTree>
    <p:extLst>
      <p:ext uri="{BB962C8B-B14F-4D97-AF65-F5344CB8AC3E}">
        <p14:creationId xmlns:p14="http://schemas.microsoft.com/office/powerpoint/2010/main" val="4230756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0" y="0"/>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772816"/>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7632848" cy="5262979"/>
          </a:xfrm>
          <a:prstGeom prst="rect">
            <a:avLst/>
          </a:prstGeom>
          <a:noFill/>
        </p:spPr>
        <p:txBody>
          <a:bodyPr wrap="square" rtlCol="0">
            <a:spAutoFit/>
          </a:bodyPr>
          <a:lstStyle/>
          <a:p>
            <a:pPr algn="just"/>
            <a:r>
              <a:rPr lang="ru-RU" sz="1600" b="1" dirty="0">
                <a:latin typeface="Times New Roman" pitchFamily="18" charset="0"/>
                <a:cs typeface="Times New Roman" pitchFamily="18" charset="0"/>
              </a:rPr>
              <a:t>Театрализованные игры пользуются неизменной любовью у детей. Дети с удовольствием включаются в игру: отвечают на вопросы кукол, выполняют их просьбы, дают советы, перевоплощаются в тот или иной образ. Они смеются и плачут вместе с куклами, предупреждают их об опасностях, готовы всегда прийти на помощь своим героям. Кукольный театр полезно иметь везде, где находятся дети: в школе, в детском саду, дома, в летнем детском лагере, в детской больнице и т.д.</a:t>
            </a:r>
          </a:p>
          <a:p>
            <a:pPr algn="just"/>
            <a:r>
              <a:rPr lang="ru-RU" sz="1600" b="1" dirty="0" smtClean="0">
                <a:latin typeface="Times New Roman" pitchFamily="18" charset="0"/>
                <a:cs typeface="Times New Roman" pitchFamily="18" charset="0"/>
              </a:rPr>
              <a:t>Театрализованная </a:t>
            </a:r>
            <a:r>
              <a:rPr lang="ru-RU" sz="1600" b="1" dirty="0">
                <a:latin typeface="Times New Roman" pitchFamily="18" charset="0"/>
                <a:cs typeface="Times New Roman" pitchFamily="18" charset="0"/>
              </a:rPr>
              <a:t>деятельность развивает эмоциональную сферу ребенка, помогает сочувствовать персонажам и сопереживать происходящим событиям. У детей развивается коммуникабельность, умение сотрудничать, чувство коллективизма, ответственность, дети учатся импровизировать, проявлять свою индивидуальность. Организованные театрализованные игры наполняют детскую деятельность яркими впечатлениями, интересными делами, радостью творчества, чтобы навыки, полученные в театрализованных играх, дети смогли применить в их повседневной жизни.</a:t>
            </a:r>
          </a:p>
          <a:p>
            <a:pPr algn="just"/>
            <a:r>
              <a:rPr lang="ru-RU" sz="1600" b="1" dirty="0" smtClean="0">
                <a:latin typeface="Times New Roman" pitchFamily="18" charset="0"/>
                <a:cs typeface="Times New Roman" pitchFamily="18" charset="0"/>
              </a:rPr>
              <a:t>Чтобы </a:t>
            </a:r>
            <a:r>
              <a:rPr lang="ru-RU" sz="1600" b="1" dirty="0">
                <a:latin typeface="Times New Roman" pitchFamily="18" charset="0"/>
                <a:cs typeface="Times New Roman" pitchFamily="18" charset="0"/>
              </a:rPr>
              <a:t>познакомить ребенка с миром театра, вовсе не обязательно ходить постоянно в театр. Можно устроить домашний театр, который для малышей принесет гораздо больше пользы. Ведь в домашнем театре дети не только зрители, но и актеры, режиссеры, костюмеры, декораторы и авторы </a:t>
            </a:r>
            <a:r>
              <a:rPr lang="ru-RU" sz="1600" b="1" dirty="0" err="1">
                <a:latin typeface="Times New Roman" pitchFamily="18" charset="0"/>
                <a:cs typeface="Times New Roman" pitchFamily="18" charset="0"/>
              </a:rPr>
              <a:t>миниспектаклей</a:t>
            </a:r>
            <a:r>
              <a:rPr lang="ru-RU" sz="1600" b="1" dirty="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Существуют </a:t>
            </a:r>
            <a:r>
              <a:rPr lang="ru-RU" sz="1600" b="1" dirty="0">
                <a:latin typeface="Times New Roman" pitchFamily="18" charset="0"/>
                <a:cs typeface="Times New Roman" pitchFamily="18" charset="0"/>
              </a:rPr>
              <a:t>разные виды домашних кукольных театров.</a:t>
            </a:r>
          </a:p>
        </p:txBody>
      </p:sp>
    </p:spTree>
    <p:extLst>
      <p:ext uri="{BB962C8B-B14F-4D97-AF65-F5344CB8AC3E}">
        <p14:creationId xmlns:p14="http://schemas.microsoft.com/office/powerpoint/2010/main" val="1079748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53635" y="-81372"/>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772816"/>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4680520" cy="5755422"/>
          </a:xfrm>
          <a:prstGeom prst="rect">
            <a:avLst/>
          </a:prstGeom>
          <a:noFill/>
        </p:spPr>
        <p:txBody>
          <a:bodyPr wrap="square" rtlCol="0">
            <a:spAutoFit/>
          </a:bodyPr>
          <a:lstStyle/>
          <a:p>
            <a:pPr algn="ctr"/>
            <a:r>
              <a:rPr lang="ru-RU" sz="2800" b="1" dirty="0">
                <a:solidFill>
                  <a:srgbClr val="FF0000"/>
                </a:solidFill>
                <a:latin typeface="Times New Roman" pitchFamily="18" charset="0"/>
                <a:cs typeface="Times New Roman" pitchFamily="18" charset="0"/>
              </a:rPr>
              <a:t>Настольный театр игрушек.</a:t>
            </a:r>
          </a:p>
          <a:p>
            <a:pPr algn="just"/>
            <a:r>
              <a:rPr lang="ru-RU" sz="1600" b="1" dirty="0">
                <a:latin typeface="Times New Roman" pitchFamily="18" charset="0"/>
                <a:cs typeface="Times New Roman" pitchFamily="18" charset="0"/>
              </a:rPr>
              <a:t>В этом театре используются самые разные игрушки- фабричные или самоделки из природного материала. Очень хорошо, если самодельные игрушки вместе смастерили. Здесь фантазия не ограничивается, главное, чтобы игрушки и поделки устойчиво стояли на столе и не создавали помех для передвижения</a:t>
            </a:r>
            <a:r>
              <a:rPr lang="ru-RU" sz="1600" b="1" dirty="0" smtClean="0">
                <a:latin typeface="Times New Roman" pitchFamily="18" charset="0"/>
                <a:cs typeface="Times New Roman" pitchFamily="18" charset="0"/>
              </a:rPr>
              <a:t>.</a:t>
            </a:r>
          </a:p>
          <a:p>
            <a:pPr algn="just"/>
            <a:endParaRPr lang="ru-RU" sz="1600" b="1" dirty="0">
              <a:latin typeface="Times New Roman" pitchFamily="18" charset="0"/>
              <a:cs typeface="Times New Roman" pitchFamily="18" charset="0"/>
            </a:endParaRPr>
          </a:p>
          <a:p>
            <a:pPr algn="ctr"/>
            <a:r>
              <a:rPr lang="ru-RU" sz="2800" b="1" dirty="0">
                <a:solidFill>
                  <a:srgbClr val="FF0000"/>
                </a:solidFill>
                <a:latin typeface="Times New Roman" pitchFamily="18" charset="0"/>
                <a:cs typeface="Times New Roman" pitchFamily="18" charset="0"/>
              </a:rPr>
              <a:t>Театр из бумажных цилиндров.</a:t>
            </a:r>
          </a:p>
          <a:p>
            <a:pPr algn="just"/>
            <a:r>
              <a:rPr lang="ru-RU" sz="1600" b="1" dirty="0">
                <a:latin typeface="Times New Roman" pitchFamily="18" charset="0"/>
                <a:cs typeface="Times New Roman" pitchFamily="18" charset="0"/>
              </a:rPr>
              <a:t>Для изготовления игрушек из цилиндров склеить их из прямоугольных листов плотной бумаги. Оформить лучше аппликацией бумагой, тканью, кружевом, тесьмой, нитками, пуговицами, бусинками, бисером, пришив или приклеив к поделке.</a:t>
            </a:r>
          </a:p>
          <a:p>
            <a:pPr algn="just"/>
            <a:endParaRPr lang="ru-RU" sz="1600" b="1" dirty="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104" y="629266"/>
            <a:ext cx="2739703" cy="270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6563" y="3789040"/>
            <a:ext cx="2731244" cy="204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1371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0" y="0"/>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641867"/>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4464496" cy="5386090"/>
          </a:xfrm>
          <a:prstGeom prst="rect">
            <a:avLst/>
          </a:prstGeom>
          <a:noFill/>
        </p:spPr>
        <p:txBody>
          <a:bodyPr wrap="square" rtlCol="0">
            <a:spAutoFit/>
          </a:bodyPr>
          <a:lstStyle/>
          <a:p>
            <a:pPr algn="ctr"/>
            <a:r>
              <a:rPr lang="ru-RU" sz="2800" b="1" dirty="0">
                <a:solidFill>
                  <a:srgbClr val="FF0000"/>
                </a:solidFill>
                <a:latin typeface="Times New Roman" pitchFamily="18" charset="0"/>
                <a:cs typeface="Times New Roman" pitchFamily="18" charset="0"/>
              </a:rPr>
              <a:t>Театр на </a:t>
            </a:r>
            <a:r>
              <a:rPr lang="ru-RU" sz="2800" b="1" dirty="0" err="1">
                <a:solidFill>
                  <a:srgbClr val="FF0000"/>
                </a:solidFill>
                <a:latin typeface="Times New Roman" pitchFamily="18" charset="0"/>
                <a:cs typeface="Times New Roman" pitchFamily="18" charset="0"/>
              </a:rPr>
              <a:t>фланелеграфе</a:t>
            </a:r>
            <a:r>
              <a:rPr lang="ru-RU" sz="1600" b="1" dirty="0">
                <a:latin typeface="Times New Roman" pitchFamily="18" charset="0"/>
                <a:cs typeface="Times New Roman" pitchFamily="18" charset="0"/>
              </a:rPr>
              <a:t>.</a:t>
            </a:r>
          </a:p>
          <a:p>
            <a:pPr algn="just"/>
            <a:r>
              <a:rPr lang="ru-RU" sz="1600" b="1" dirty="0">
                <a:latin typeface="Times New Roman" pitchFamily="18" charset="0"/>
                <a:cs typeface="Times New Roman" pitchFamily="18" charset="0"/>
              </a:rPr>
              <a:t>Картинки или персонажи выставляются на экран. Удерживает их фланель, которой затянуты экран и оборотная сторона картинки. Вместо фланели на картинки можно приклеивать кусочки бархатной или наждачной бумаги. Рисунки подбираются вместе детьми из старых книг, журналов, создаются самостоятельно</a:t>
            </a:r>
            <a:r>
              <a:rPr lang="ru-RU" sz="1600" b="1" dirty="0" smtClean="0">
                <a:latin typeface="Times New Roman" pitchFamily="18" charset="0"/>
                <a:cs typeface="Times New Roman" pitchFamily="18" charset="0"/>
              </a:rPr>
              <a:t>.</a:t>
            </a:r>
          </a:p>
          <a:p>
            <a:pPr algn="just"/>
            <a:endParaRPr lang="ru-RU" sz="1600" b="1" dirty="0">
              <a:latin typeface="Times New Roman" pitchFamily="18" charset="0"/>
              <a:cs typeface="Times New Roman" pitchFamily="18" charset="0"/>
            </a:endParaRPr>
          </a:p>
          <a:p>
            <a:pPr algn="ctr"/>
            <a:r>
              <a:rPr lang="ru-RU" sz="1600" b="1" dirty="0" smtClean="0">
                <a:latin typeface="Times New Roman" pitchFamily="18" charset="0"/>
                <a:cs typeface="Times New Roman" pitchFamily="18" charset="0"/>
              </a:rPr>
              <a:t> </a:t>
            </a:r>
            <a:r>
              <a:rPr lang="ru-RU" sz="2800" b="1" dirty="0">
                <a:solidFill>
                  <a:srgbClr val="FF0000"/>
                </a:solidFill>
                <a:latin typeface="Times New Roman" pitchFamily="18" charset="0"/>
                <a:cs typeface="Times New Roman" pitchFamily="18" charset="0"/>
              </a:rPr>
              <a:t>Театр ложек.</a:t>
            </a:r>
          </a:p>
          <a:p>
            <a:pPr algn="just"/>
            <a:r>
              <a:rPr lang="ru-RU" sz="1600" b="1" dirty="0">
                <a:latin typeface="Times New Roman" pitchFamily="18" charset="0"/>
                <a:cs typeface="Times New Roman" pitchFamily="18" charset="0"/>
              </a:rPr>
              <a:t>Изготовить такой театр несложно. Для этого необходимы деревянные ложки, не расписанные красками, или одноразовые пластмассовые ложки. На внешней их стороне рисуют лицо человека или мордочку зверюшки. Украшают куклу кусочками меха, лентами, тесьмой. Из ткани шьют юбочку и надевают на игрушку, крепко завязав ее на «шейке» ложки тесьмой.</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922717"/>
            <a:ext cx="3247226" cy="217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1973" y="3933056"/>
            <a:ext cx="2919408" cy="186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8354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0" y="0"/>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641867"/>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4464496" cy="5632311"/>
          </a:xfrm>
          <a:prstGeom prst="rect">
            <a:avLst/>
          </a:prstGeom>
          <a:noFill/>
        </p:spPr>
        <p:txBody>
          <a:bodyPr wrap="square" rtlCol="0">
            <a:spAutoFit/>
          </a:bodyPr>
          <a:lstStyle/>
          <a:p>
            <a:pPr algn="ctr"/>
            <a:r>
              <a:rPr lang="ru-RU" sz="2800" b="1" dirty="0">
                <a:solidFill>
                  <a:srgbClr val="FF0000"/>
                </a:solidFill>
                <a:latin typeface="Times New Roman" pitchFamily="18" charset="0"/>
                <a:cs typeface="Times New Roman" pitchFamily="18" charset="0"/>
              </a:rPr>
              <a:t>Театр на палочках</a:t>
            </a:r>
          </a:p>
          <a:p>
            <a:pPr algn="just"/>
            <a:r>
              <a:rPr lang="ru-RU" sz="1600" b="1" dirty="0">
                <a:latin typeface="Times New Roman" pitchFamily="18" charset="0"/>
                <a:cs typeface="Times New Roman" pitchFamily="18" charset="0"/>
              </a:rPr>
              <a:t>Для изготовления этого театра понадобятся палочки, например, от мороженого, и силуэты персонажей, изготовленные из картона. Секрет игрушек в том, что каждый силуэт прикрепляется к палочке и персонаж приводится в действие благодаря ее повороту. Театр на палочке интересен для детей не только тем, что он очень легок в изготовлении, но и тем, что действия можно изображать и за ширмой, и свободно передвигаясь по комнате.</a:t>
            </a:r>
          </a:p>
          <a:p>
            <a:pPr algn="just"/>
            <a:endParaRPr lang="ru-RU" sz="1600" b="1" dirty="0">
              <a:latin typeface="Times New Roman" pitchFamily="18" charset="0"/>
              <a:cs typeface="Times New Roman" pitchFamily="18" charset="0"/>
            </a:endParaRPr>
          </a:p>
          <a:p>
            <a:pPr algn="ctr"/>
            <a:r>
              <a:rPr lang="ru-RU" sz="1600" b="1" dirty="0" smtClean="0">
                <a:latin typeface="Times New Roman" pitchFamily="18" charset="0"/>
                <a:cs typeface="Times New Roman" pitchFamily="18" charset="0"/>
              </a:rPr>
              <a:t> </a:t>
            </a:r>
            <a:r>
              <a:rPr lang="ru-RU" sz="2800" b="1" dirty="0">
                <a:solidFill>
                  <a:srgbClr val="FF0000"/>
                </a:solidFill>
                <a:latin typeface="Times New Roman" pitchFamily="18" charset="0"/>
                <a:cs typeface="Times New Roman" pitchFamily="18" charset="0"/>
              </a:rPr>
              <a:t>Театр из дисков</a:t>
            </a:r>
            <a:r>
              <a:rPr lang="ru-RU" sz="2800" b="1" dirty="0" smtClean="0">
                <a:solidFill>
                  <a:srgbClr val="FF0000"/>
                </a:solidFill>
                <a:latin typeface="Times New Roman" pitchFamily="18" charset="0"/>
                <a:cs typeface="Times New Roman" pitchFamily="18" charset="0"/>
              </a:rPr>
              <a:t>.</a:t>
            </a:r>
          </a:p>
          <a:p>
            <a:pPr algn="just"/>
            <a:r>
              <a:rPr lang="ru-RU" sz="1600" b="1" dirty="0">
                <a:latin typeface="Times New Roman" pitchFamily="18" charset="0"/>
                <a:cs typeface="Times New Roman" pitchFamily="18" charset="0"/>
              </a:rPr>
              <a:t>Вам понадобятся: СД диск, палочка от мороженого, цветная самоклеящаяся бумага</a:t>
            </a:r>
          </a:p>
          <a:p>
            <a:pPr algn="just"/>
            <a:r>
              <a:rPr lang="ru-RU" sz="1600" b="1" dirty="0" smtClean="0">
                <a:latin typeface="Times New Roman" pitchFamily="18" charset="0"/>
                <a:cs typeface="Times New Roman" pitchFamily="18" charset="0"/>
              </a:rPr>
              <a:t>Процесс </a:t>
            </a:r>
            <a:r>
              <a:rPr lang="ru-RU" sz="1600" b="1" dirty="0">
                <a:latin typeface="Times New Roman" pitchFamily="18" charset="0"/>
                <a:cs typeface="Times New Roman" pitchFamily="18" charset="0"/>
              </a:rPr>
              <a:t>создания</a:t>
            </a:r>
            <a:r>
              <a:rPr lang="ru-RU" sz="1600" b="1" dirty="0" smtClean="0">
                <a:latin typeface="Times New Roman" pitchFamily="18" charset="0"/>
                <a:cs typeface="Times New Roman" pitchFamily="18" charset="0"/>
              </a:rPr>
              <a:t>: к </a:t>
            </a:r>
            <a:r>
              <a:rPr lang="ru-RU" sz="1600" b="1" dirty="0">
                <a:latin typeface="Times New Roman" pitchFamily="18" charset="0"/>
                <a:cs typeface="Times New Roman" pitchFamily="18" charset="0"/>
              </a:rPr>
              <a:t>диску на двусторонний скотч приклеиваем палочку от мороженого (это «держалка», за которую держится кукла);</a:t>
            </a:r>
          </a:p>
          <a:p>
            <a:pPr algn="just"/>
            <a:r>
              <a:rPr lang="ru-RU" sz="1600" b="1" dirty="0">
                <a:latin typeface="Times New Roman" pitchFamily="18" charset="0"/>
                <a:cs typeface="Times New Roman" pitchFamily="18" charset="0"/>
              </a:rPr>
              <a:t>с</a:t>
            </a:r>
            <a:r>
              <a:rPr lang="ru-RU" sz="1600" b="1" dirty="0" smtClean="0">
                <a:latin typeface="Times New Roman" pitchFamily="18" charset="0"/>
                <a:cs typeface="Times New Roman" pitchFamily="18" charset="0"/>
              </a:rPr>
              <a:t>оздаем </a:t>
            </a:r>
            <a:r>
              <a:rPr lang="ru-RU" sz="1600" b="1" dirty="0">
                <a:latin typeface="Times New Roman" pitchFamily="18" charset="0"/>
                <a:cs typeface="Times New Roman" pitchFamily="18" charset="0"/>
              </a:rPr>
              <a:t>образ нужного нам персонажа.</a:t>
            </a:r>
          </a:p>
          <a:p>
            <a:pPr algn="just"/>
            <a:endParaRPr lang="ru-RU" sz="1600" b="1"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0706" y="1247647"/>
            <a:ext cx="3181941" cy="212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0706" y="4005063"/>
            <a:ext cx="3105278" cy="2061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5278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0" y="0"/>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641867"/>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3960440" cy="8586966"/>
          </a:xfrm>
          <a:prstGeom prst="rect">
            <a:avLst/>
          </a:prstGeom>
          <a:noFill/>
        </p:spPr>
        <p:txBody>
          <a:bodyPr wrap="square" rtlCol="0">
            <a:spAutoFit/>
          </a:bodyPr>
          <a:lstStyle/>
          <a:p>
            <a:pPr algn="ctr"/>
            <a:r>
              <a:rPr lang="ru-RU" sz="2800" b="1" dirty="0">
                <a:solidFill>
                  <a:srgbClr val="FF0000"/>
                </a:solidFill>
                <a:latin typeface="Times New Roman" pitchFamily="18" charset="0"/>
                <a:cs typeface="Times New Roman" pitchFamily="18" charset="0"/>
              </a:rPr>
              <a:t>Пальчиковый театр.</a:t>
            </a:r>
            <a:endParaRPr lang="ru-RU" sz="1600" b="1"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 Персонажи для пальчикового театра могут быть сделаны из различных видов тканей. Если ткани несыпучие, детали сшиваются швом «вперед иголку» с лицевой стороны, обметочным швом «через край» или сшивать детали с изнанки, затем вывернуть на лицевую сторону. Используются пуговицы, шерстяные нитки, тесьма, кружево. </a:t>
            </a:r>
            <a:endParaRPr lang="ru-RU" sz="1600" b="1" dirty="0" smtClean="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a:p>
            <a:pPr algn="just"/>
            <a:r>
              <a:rPr lang="ru-RU" sz="2800" b="1" dirty="0" smtClean="0">
                <a:solidFill>
                  <a:srgbClr val="FF0000"/>
                </a:solidFill>
                <a:latin typeface="Times New Roman" pitchFamily="18" charset="0"/>
                <a:cs typeface="Times New Roman" pitchFamily="18" charset="0"/>
              </a:rPr>
              <a:t>Перчаточный </a:t>
            </a:r>
            <a:r>
              <a:rPr lang="ru-RU" sz="2800" b="1" dirty="0">
                <a:solidFill>
                  <a:srgbClr val="FF0000"/>
                </a:solidFill>
                <a:latin typeface="Times New Roman" pitchFamily="18" charset="0"/>
                <a:cs typeface="Times New Roman" pitchFamily="18" charset="0"/>
              </a:rPr>
              <a:t>театр. </a:t>
            </a:r>
            <a:r>
              <a:rPr lang="ru-RU" sz="1600" b="1" dirty="0">
                <a:latin typeface="Times New Roman" pitchFamily="18" charset="0"/>
                <a:cs typeface="Times New Roman" pitchFamily="18" charset="0"/>
              </a:rPr>
              <a:t>Играя с перчаточными куклами, ребенок имеет возможность высказаться, говоря от лица куклы. Куклы для того театра сейчас продаются в магазинах, но можно их сшить и самим.</a:t>
            </a:r>
          </a:p>
          <a:p>
            <a:pPr algn="just"/>
            <a:endParaRPr lang="ru-RU" sz="1600" b="1" dirty="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Домашний театр доставит ребенку много радости и удовольствия, сформирует интересы и отношение к окружающим. Сделанные своими руками игрушки оживут, что необычайно интересно. Ребенок и вы не только соприкоснетесь с театральным мастерством, но и испытаете радость творчества.</a:t>
            </a:r>
          </a:p>
          <a:p>
            <a:pPr algn="ctr"/>
            <a:endParaRPr lang="ru-RU" sz="1600" b="1" dirty="0">
              <a:latin typeface="Times New Roman" pitchFamily="18" charset="0"/>
              <a:cs typeface="Times New Roman" pitchFamily="18" charset="0"/>
            </a:endParaRPr>
          </a:p>
          <a:p>
            <a:pPr algn="ctr"/>
            <a:endParaRPr lang="ru-RU" sz="1600" b="1"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837257"/>
            <a:ext cx="3539682" cy="2231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0138" y="3645024"/>
            <a:ext cx="3537815" cy="2394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5469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3191" t="19833" r="9712" b="20750"/>
          <a:stretch/>
        </p:blipFill>
        <p:spPr bwMode="auto">
          <a:xfrm>
            <a:off x="0" y="0"/>
            <a:ext cx="9090365" cy="6847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799692" y="1641867"/>
            <a:ext cx="5688632" cy="1569660"/>
          </a:xfrm>
          <a:prstGeom prst="rect">
            <a:avLst/>
          </a:prstGeom>
          <a:noFill/>
        </p:spPr>
        <p:txBody>
          <a:bodyPr wrap="square" rtlCol="0">
            <a:spAutoFit/>
          </a:bodyPr>
          <a:lstStyle/>
          <a:p>
            <a:pPr algn="ctr"/>
            <a:r>
              <a:rPr lang="ru-RU" sz="9600" b="1" dirty="0" smtClean="0">
                <a:solidFill>
                  <a:srgbClr val="FF0000"/>
                </a:solidFill>
              </a:rPr>
              <a:t> </a:t>
            </a:r>
            <a:endParaRPr lang="ru-RU" sz="9600" b="1" dirty="0">
              <a:solidFill>
                <a:srgbClr val="FF0000"/>
              </a:solidFill>
            </a:endParaRPr>
          </a:p>
        </p:txBody>
      </p:sp>
      <p:sp>
        <p:nvSpPr>
          <p:cNvPr id="5" name="TextBox 4"/>
          <p:cNvSpPr txBox="1"/>
          <p:nvPr/>
        </p:nvSpPr>
        <p:spPr>
          <a:xfrm>
            <a:off x="683568" y="764704"/>
            <a:ext cx="7704856" cy="2062103"/>
          </a:xfrm>
          <a:prstGeom prst="rect">
            <a:avLst/>
          </a:prstGeom>
          <a:noFill/>
        </p:spPr>
        <p:txBody>
          <a:bodyPr wrap="square" rtlCol="0">
            <a:spAutoFit/>
          </a:bodyPr>
          <a:lstStyle/>
          <a:p>
            <a:pPr algn="just"/>
            <a:endParaRPr lang="ru-RU" sz="1600" b="1" dirty="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Домашний </a:t>
            </a:r>
            <a:r>
              <a:rPr lang="ru-RU" sz="1600" b="1" dirty="0">
                <a:latin typeface="Times New Roman" pitchFamily="18" charset="0"/>
                <a:cs typeface="Times New Roman" pitchFamily="18" charset="0"/>
              </a:rPr>
              <a:t>театр доставит ребенку много радости и удовольствия, сформирует интересы и отношение к окружающим. Сделанные своими руками игрушки оживут, что необычайно интересно. Ребенок и вы не только соприкоснетесь с театральным мастерством, но и испытаете радость творчества.</a:t>
            </a:r>
          </a:p>
          <a:p>
            <a:pPr algn="ctr"/>
            <a:endParaRPr lang="ru-RU" sz="1600" b="1" dirty="0">
              <a:latin typeface="Times New Roman" pitchFamily="18" charset="0"/>
              <a:cs typeface="Times New Roman" pitchFamily="18" charset="0"/>
            </a:endParaRPr>
          </a:p>
          <a:p>
            <a:pPr algn="ctr"/>
            <a:endParaRPr lang="ru-RU" sz="1600" b="1" dirty="0">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0154" y="2348880"/>
            <a:ext cx="5730056" cy="387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7178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722</Words>
  <Application>Microsoft Office PowerPoint</Application>
  <PresentationFormat>Экран (4:3)</PresentationFormat>
  <Paragraphs>40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3</cp:revision>
  <dcterms:created xsi:type="dcterms:W3CDTF">2019-11-28T22:06:10Z</dcterms:created>
  <dcterms:modified xsi:type="dcterms:W3CDTF">2019-11-28T22:30:12Z</dcterms:modified>
</cp:coreProperties>
</file>