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5" r:id="rId5"/>
    <p:sldId id="264" r:id="rId6"/>
    <p:sldId id="266" r:id="rId7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0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d.multiurok.ru/html/2019/02/06/s_5c5b38e34fc4f/107891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76851" y="1075477"/>
            <a:ext cx="3873260" cy="497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atherineasquithgallery.com/uploads/posts/2021-02/1613546045_46-p-fon-dlya-prezentatsii-belii-s-ramkoi-4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4" y="0"/>
            <a:ext cx="91440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4388059" y="2485056"/>
            <a:ext cx="55446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«СЮЖЕТНО-РОЛЕВАЯ ИГРА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 В ЖИЗНИ РЕБЕНКА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 4-5 ЛЕТ» 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599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d.multiurok.ru/html/2019/02/06/s_5c5b38e34fc4f/1078911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4229" y="-56078"/>
            <a:ext cx="2217075" cy="285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atherineasquithgallery.com/uploads/posts/2021-02/1613546045_46-p-fon-dlya-prezentatsii-belii-s-ramkoi-4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" y="0"/>
            <a:ext cx="91440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5400000">
            <a:off x="1312103" y="-926037"/>
            <a:ext cx="6336709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Каждый из родителей  мечтает о том, чтобы ребенок вырос умным, самостоятельным, чтобы в будущем сумел занять достойное место в жизни общества. Дети воспитываются в играх так и в других видах деятельности. Выполняя ту или иную роль, они как бы готовят себя к будущему, к серьезной жизни взрослых. Можно сказать, что игра для малыша – это машина времени: она дает ему возможность пожить той жизнью, которая ему предстоит через много лет.</a:t>
            </a:r>
          </a:p>
          <a:p>
            <a:r>
              <a:rPr lang="ru-RU" sz="1600" b="1" dirty="0"/>
              <a:t>Сюжетно-ролевой игрой считается такая, в которой дети</a:t>
            </a:r>
          </a:p>
          <a:p>
            <a:r>
              <a:rPr lang="ru-RU" sz="1600" b="1" dirty="0"/>
              <a:t>сами придумывают сюжет, распределяют роли. Собственно, сюжет и </a:t>
            </a:r>
            <a:r>
              <a:rPr lang="ru-RU" sz="1600" b="1" dirty="0" err="1" smtClean="0"/>
              <a:t>ролипоявляются</a:t>
            </a:r>
            <a:r>
              <a:rPr lang="ru-RU" sz="1600" b="1" dirty="0" smtClean="0"/>
              <a:t> </a:t>
            </a:r>
            <a:r>
              <a:rPr lang="ru-RU" sz="1600" b="1" dirty="0"/>
              <a:t>в развлечениях детей 4-5 лет.</a:t>
            </a:r>
          </a:p>
          <a:p>
            <a:pPr algn="just"/>
            <a:r>
              <a:rPr lang="ru-RU" sz="1600" b="1" dirty="0"/>
              <a:t>Сюжетно-ролевая игра (детский сад - лучшее место для ее </a:t>
            </a:r>
            <a:r>
              <a:rPr lang="ru-RU" sz="1600" b="1" dirty="0" smtClean="0"/>
              <a:t>проведения) включает </a:t>
            </a:r>
            <a:r>
              <a:rPr lang="ru-RU" sz="1600" b="1" dirty="0"/>
              <a:t>следующие взаимосвязанные компоненты:</a:t>
            </a:r>
          </a:p>
          <a:p>
            <a:pPr algn="just"/>
            <a:r>
              <a:rPr lang="ru-RU" sz="1600" b="1" dirty="0"/>
              <a:t>1 </a:t>
            </a:r>
            <a:r>
              <a:rPr lang="ru-RU" sz="1600" b="1" dirty="0">
                <a:solidFill>
                  <a:srgbClr val="FF0000"/>
                </a:solidFill>
              </a:rPr>
              <a:t>Воображаемая ситуация</a:t>
            </a:r>
            <a:r>
              <a:rPr lang="ru-RU" sz="1600" b="1" dirty="0"/>
              <a:t>. Вторая реальность создаётся после того, </a:t>
            </a:r>
            <a:r>
              <a:rPr lang="ru-RU" sz="1600" b="1" dirty="0" smtClean="0"/>
              <a:t>как один </a:t>
            </a:r>
            <a:r>
              <a:rPr lang="ru-RU" sz="1600" b="1" dirty="0"/>
              <a:t>из игроков произносит слова «как будто».</a:t>
            </a:r>
          </a:p>
          <a:p>
            <a:pPr algn="just"/>
            <a:r>
              <a:rPr lang="ru-RU" sz="1600" b="1" dirty="0"/>
              <a:t>2 </a:t>
            </a:r>
            <a:r>
              <a:rPr lang="ru-RU" sz="1600" b="1" dirty="0">
                <a:solidFill>
                  <a:srgbClr val="FF0000"/>
                </a:solidFill>
              </a:rPr>
              <a:t>Сюжет</a:t>
            </a:r>
            <a:r>
              <a:rPr lang="ru-RU" sz="1600" b="1" dirty="0"/>
              <a:t>. Это события, которые происходят в игре: </a:t>
            </a:r>
            <a:r>
              <a:rPr lang="ru-RU" sz="1600" b="1" dirty="0" smtClean="0"/>
              <a:t>посетители парикмахерской </a:t>
            </a:r>
            <a:r>
              <a:rPr lang="ru-RU" sz="1600" b="1" dirty="0"/>
              <a:t>ждут очереди на стрижку, доктор </a:t>
            </a:r>
            <a:r>
              <a:rPr lang="ru-RU" sz="1600" b="1" dirty="0" smtClean="0"/>
              <a:t>принимает пациентов</a:t>
            </a:r>
            <a:r>
              <a:rPr lang="ru-RU" sz="1600" b="1" dirty="0"/>
              <a:t>, мама моет посуду и т.д.</a:t>
            </a:r>
          </a:p>
          <a:p>
            <a:pPr algn="just"/>
            <a:r>
              <a:rPr lang="ru-RU" sz="1600" b="1" dirty="0"/>
              <a:t>3 </a:t>
            </a:r>
            <a:r>
              <a:rPr lang="ru-RU" sz="1600" b="1" dirty="0">
                <a:solidFill>
                  <a:srgbClr val="FF0000"/>
                </a:solidFill>
              </a:rPr>
              <a:t>Роль</a:t>
            </a:r>
            <a:r>
              <a:rPr lang="ru-RU" sz="1600" b="1" dirty="0"/>
              <a:t>. Во время игры ребенок не просто действует за </a:t>
            </a:r>
            <a:r>
              <a:rPr lang="ru-RU" sz="1600" b="1" dirty="0" smtClean="0"/>
              <a:t>               </a:t>
            </a:r>
          </a:p>
          <a:p>
            <a:pPr algn="just"/>
            <a:r>
              <a:rPr lang="ru-RU" sz="1600" b="1" dirty="0"/>
              <a:t> </a:t>
            </a:r>
            <a:r>
              <a:rPr lang="ru-RU" sz="1600" b="1" dirty="0" smtClean="0"/>
              <a:t>                       своего </a:t>
            </a:r>
            <a:r>
              <a:rPr lang="ru-RU" sz="1600" b="1" dirty="0"/>
              <a:t>героя, </a:t>
            </a:r>
            <a:r>
              <a:rPr lang="ru-RU" sz="1600" b="1" dirty="0" smtClean="0"/>
              <a:t>но проживает </a:t>
            </a:r>
            <a:r>
              <a:rPr lang="ru-RU" sz="1600" b="1" dirty="0"/>
              <a:t>его жизнь. </a:t>
            </a:r>
            <a:endParaRPr lang="ru-RU" sz="1600" b="1" dirty="0" smtClean="0"/>
          </a:p>
          <a:p>
            <a:pPr algn="just"/>
            <a:r>
              <a:rPr lang="ru-RU" sz="1600" b="1" dirty="0"/>
              <a:t> </a:t>
            </a:r>
            <a:r>
              <a:rPr lang="ru-RU" sz="1600" b="1" dirty="0" smtClean="0"/>
              <a:t>                    Количество </a:t>
            </a:r>
            <a:r>
              <a:rPr lang="ru-RU" sz="1600" b="1" dirty="0"/>
              <a:t>и разнообразие ролей зависят от</a:t>
            </a:r>
          </a:p>
          <a:p>
            <a:pPr algn="just"/>
            <a:r>
              <a:rPr lang="ru-RU" sz="1600" b="1" dirty="0" smtClean="0"/>
              <a:t>                       возраста </a:t>
            </a:r>
            <a:r>
              <a:rPr lang="ru-RU" sz="1600" b="1" dirty="0"/>
              <a:t>играющих и особенностей сюжета</a:t>
            </a:r>
            <a:r>
              <a:rPr lang="ru-RU" sz="1600" b="1" dirty="0" smtClean="0"/>
              <a:t>.</a:t>
            </a:r>
          </a:p>
          <a:p>
            <a:r>
              <a:rPr lang="ru-RU" sz="1600" b="1" dirty="0" smtClean="0"/>
              <a:t>                           4 </a:t>
            </a:r>
            <a:r>
              <a:rPr lang="ru-RU" sz="1600" b="1" dirty="0">
                <a:solidFill>
                  <a:srgbClr val="FF0000"/>
                </a:solidFill>
              </a:rPr>
              <a:t>Отношения.</a:t>
            </a:r>
            <a:r>
              <a:rPr lang="ru-RU" sz="1600" b="1" dirty="0"/>
              <a:t> Для этого вида игр </a:t>
            </a:r>
            <a:r>
              <a:rPr lang="ru-RU" sz="1600" b="1" dirty="0" smtClean="0"/>
              <a:t>характер-                    </a:t>
            </a:r>
          </a:p>
          <a:p>
            <a:r>
              <a:rPr lang="ru-RU" sz="1600" b="1" dirty="0"/>
              <a:t> </a:t>
            </a:r>
            <a:r>
              <a:rPr lang="ru-RU" sz="1600" b="1" dirty="0" smtClean="0"/>
              <a:t>                           </a:t>
            </a:r>
            <a:r>
              <a:rPr lang="ru-RU" sz="1600" b="1" dirty="0" err="1" smtClean="0"/>
              <a:t>ны</a:t>
            </a:r>
            <a:r>
              <a:rPr lang="ru-RU" sz="1600" b="1" dirty="0" smtClean="0"/>
              <a:t> </a:t>
            </a:r>
            <a:r>
              <a:rPr lang="ru-RU" sz="1600" b="1" dirty="0"/>
              <a:t>два плана отношений:</a:t>
            </a:r>
          </a:p>
          <a:p>
            <a:r>
              <a:rPr lang="ru-RU" sz="1600" b="1" dirty="0" smtClean="0"/>
              <a:t>                            игровые </a:t>
            </a:r>
            <a:r>
              <a:rPr lang="ru-RU" sz="1600" b="1" dirty="0"/>
              <a:t>и реальные. Игровое </a:t>
            </a:r>
            <a:r>
              <a:rPr lang="ru-RU" sz="1600" b="1" dirty="0" smtClean="0"/>
              <a:t>                   </a:t>
            </a:r>
          </a:p>
          <a:p>
            <a:r>
              <a:rPr lang="ru-RU" sz="1600" b="1" dirty="0"/>
              <a:t> </a:t>
            </a:r>
            <a:r>
              <a:rPr lang="ru-RU" sz="1600" b="1" dirty="0" smtClean="0"/>
              <a:t>                            взаимодействие </a:t>
            </a:r>
            <a:r>
              <a:rPr lang="ru-RU" sz="1600" b="1" dirty="0"/>
              <a:t>– это разговор «мамы» и</a:t>
            </a:r>
          </a:p>
          <a:p>
            <a:r>
              <a:rPr lang="ru-RU" sz="1600" b="1" dirty="0" smtClean="0"/>
              <a:t>                                  «</a:t>
            </a:r>
            <a:r>
              <a:rPr lang="ru-RU" sz="1600" b="1" dirty="0"/>
              <a:t>дочки», диалог «продавца» и </a:t>
            </a:r>
            <a:endParaRPr lang="ru-RU" sz="1600" b="1" dirty="0" smtClean="0"/>
          </a:p>
          <a:p>
            <a:r>
              <a:rPr lang="ru-RU" sz="1600" b="1" dirty="0"/>
              <a:t> </a:t>
            </a:r>
            <a:r>
              <a:rPr lang="ru-RU" sz="1600" b="1" dirty="0" smtClean="0"/>
              <a:t>                                 «</a:t>
            </a:r>
            <a:r>
              <a:rPr lang="ru-RU" sz="1600" b="1" dirty="0"/>
              <a:t>покупателей», «врача» и «пациента». </a:t>
            </a:r>
            <a:endParaRPr lang="ru-RU" sz="1600" b="1" dirty="0" smtClean="0"/>
          </a:p>
          <a:p>
            <a:r>
              <a:rPr lang="ru-RU" sz="1600" b="1" dirty="0"/>
              <a:t>                                    </a:t>
            </a:r>
            <a:r>
              <a:rPr lang="ru-RU" sz="1600" b="1" dirty="0" smtClean="0"/>
              <a:t>В реальные </a:t>
            </a:r>
            <a:r>
              <a:rPr lang="ru-RU" sz="1600" b="1" dirty="0"/>
              <a:t>отношения дети вступают, </a:t>
            </a:r>
            <a:endParaRPr lang="ru-RU" sz="1600" b="1" dirty="0" smtClean="0"/>
          </a:p>
          <a:p>
            <a:r>
              <a:rPr lang="ru-RU" sz="1600" b="1" dirty="0"/>
              <a:t> </a:t>
            </a:r>
            <a:r>
              <a:rPr lang="ru-RU" sz="1600" b="1" dirty="0" smtClean="0"/>
              <a:t>                                   чтобы </a:t>
            </a:r>
            <a:r>
              <a:rPr lang="ru-RU" sz="1600" b="1" dirty="0"/>
              <a:t>обсудить варианты</a:t>
            </a:r>
          </a:p>
          <a:p>
            <a:r>
              <a:rPr lang="ru-RU" sz="1600" b="1" dirty="0" smtClean="0"/>
              <a:t>                                    развития </a:t>
            </a:r>
            <a:r>
              <a:rPr lang="ru-RU" sz="1600" b="1" dirty="0"/>
              <a:t>игры, оспорить поведение </a:t>
            </a:r>
            <a:endParaRPr lang="ru-RU" sz="1600" b="1" dirty="0" smtClean="0"/>
          </a:p>
          <a:p>
            <a:r>
              <a:rPr lang="ru-RU" sz="1600" b="1" dirty="0"/>
              <a:t> </a:t>
            </a:r>
            <a:r>
              <a:rPr lang="ru-RU" sz="1600" b="1" dirty="0" smtClean="0"/>
              <a:t>                                       участников</a:t>
            </a:r>
            <a:r>
              <a:rPr lang="ru-RU" sz="1600" b="1" dirty="0"/>
              <a:t>.</a:t>
            </a:r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90358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d.multiurok.ru/html/2019/02/06/s_5c5b38e34fc4f/1078911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4229" y="-56078"/>
            <a:ext cx="2217075" cy="285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atherineasquithgallery.com/uploads/posts/2021-02/1613546045_46-p-fon-dlya-prezentatsii-belii-s-ramkoi-4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" y="0"/>
            <a:ext cx="91440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1096824" y="-1100251"/>
            <a:ext cx="6336705" cy="92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/>
              <a:t>5 </a:t>
            </a:r>
            <a:r>
              <a:rPr lang="ru-RU" sz="1600" b="1" dirty="0">
                <a:solidFill>
                  <a:srgbClr val="FF0000"/>
                </a:solidFill>
              </a:rPr>
              <a:t>Правила</a:t>
            </a:r>
            <a:r>
              <a:rPr lang="ru-RU" sz="1600" b="1" dirty="0"/>
              <a:t>. Это только на первый взгляд кажется, что такой вид игры </a:t>
            </a:r>
            <a:r>
              <a:rPr lang="ru-RU" sz="1600" b="1" dirty="0" smtClean="0"/>
              <a:t>не содержит </a:t>
            </a:r>
            <a:r>
              <a:rPr lang="ru-RU" sz="1600" b="1" dirty="0"/>
              <a:t>правил. На самом деле они есть, но выражены не столь явно.</a:t>
            </a:r>
          </a:p>
          <a:p>
            <a:pPr algn="just"/>
            <a:r>
              <a:rPr lang="ru-RU" sz="1600" b="1" dirty="0"/>
              <a:t>Так, если дети играют в больницу, то ребёнок, </a:t>
            </a:r>
            <a:r>
              <a:rPr lang="ru-RU" sz="1600" b="1" dirty="0" smtClean="0"/>
              <a:t>исполняющий роль врача</a:t>
            </a:r>
            <a:r>
              <a:rPr lang="ru-RU" sz="1600" b="1" dirty="0"/>
              <a:t>, должен быть в белом халате, сидеть в «кабинете», </a:t>
            </a:r>
            <a:r>
              <a:rPr lang="ru-RU" sz="1600" b="1" dirty="0" smtClean="0"/>
              <a:t>чётко следовать </a:t>
            </a:r>
            <a:r>
              <a:rPr lang="ru-RU" sz="1600" b="1" dirty="0"/>
              <a:t>логике совершаемых действий: осматривать «больного» </a:t>
            </a:r>
            <a:r>
              <a:rPr lang="ru-RU" sz="1600" b="1" dirty="0" smtClean="0"/>
              <a:t>и ставить </a:t>
            </a:r>
            <a:r>
              <a:rPr lang="ru-RU" sz="1600" b="1" dirty="0"/>
              <a:t>диагноз. Если вместо этого он начнёт </a:t>
            </a:r>
            <a:r>
              <a:rPr lang="ru-RU" sz="1600" b="1" dirty="0" smtClean="0"/>
              <a:t>танцевать или взвешивать </a:t>
            </a:r>
            <a:r>
              <a:rPr lang="ru-RU" sz="1600" b="1" dirty="0"/>
              <a:t>муляжи овощей, то правила будут нарушены.</a:t>
            </a:r>
          </a:p>
          <a:p>
            <a:pPr algn="just"/>
            <a:r>
              <a:rPr lang="ru-RU" sz="1600" b="1" dirty="0"/>
              <a:t>Перечисленные компоненты проявляются по-разному в зависимости </a:t>
            </a:r>
            <a:r>
              <a:rPr lang="ru-RU" sz="1600" b="1" dirty="0" smtClean="0"/>
              <a:t>от возраста </a:t>
            </a:r>
            <a:r>
              <a:rPr lang="ru-RU" sz="1600" b="1" dirty="0"/>
              <a:t>малышей.</a:t>
            </a:r>
          </a:p>
          <a:p>
            <a:pPr algn="just"/>
            <a:r>
              <a:rPr lang="ru-RU" sz="1600" b="1" dirty="0"/>
              <a:t>Сюжетно-ролевая игра детей 4-5 лет – это интерпретация увиденного и услышанного. Малыши обыгрывают </a:t>
            </a:r>
            <a:r>
              <a:rPr lang="ru-RU" sz="1600" b="1" dirty="0" smtClean="0"/>
              <a:t>действия  своих </a:t>
            </a:r>
            <a:r>
              <a:rPr lang="ru-RU" sz="1600" b="1" dirty="0"/>
              <a:t>родителей, бабушек, дедушек в быту, воспитателя и няни </a:t>
            </a:r>
            <a:r>
              <a:rPr lang="ru-RU" sz="1600" b="1" dirty="0" smtClean="0"/>
              <a:t>в дошкольном </a:t>
            </a:r>
            <a:r>
              <a:rPr lang="ru-RU" sz="1600" b="1" dirty="0"/>
              <a:t>учреждении, врача в </a:t>
            </a:r>
            <a:r>
              <a:rPr lang="ru-RU" sz="1600" b="1" dirty="0" smtClean="0"/>
              <a:t>детской й </a:t>
            </a:r>
            <a:r>
              <a:rPr lang="ru-RU" sz="1600" b="1" dirty="0"/>
              <a:t>поликлинике и т.д.</a:t>
            </a:r>
          </a:p>
          <a:p>
            <a:pPr algn="just"/>
            <a:r>
              <a:rPr lang="ru-RU" sz="1600" b="1" dirty="0"/>
              <a:t>Источник, питающий игру, – окружающий мир. Побывали ребята в детской поликлинике, и вот уже 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 кто-то </a:t>
            </a:r>
            <a:r>
              <a:rPr lang="ru-RU" sz="1600" b="1" dirty="0"/>
              <a:t>пробует </a:t>
            </a:r>
            <a:r>
              <a:rPr lang="ru-RU" sz="1600" b="1" dirty="0" smtClean="0"/>
              <a:t>ставить термометр плюшевому </a:t>
            </a:r>
            <a:r>
              <a:rPr lang="ru-RU" sz="1600" b="1" dirty="0"/>
              <a:t>мишке и подыскивает себе </a:t>
            </a:r>
            <a:r>
              <a:rPr lang="ru-RU" sz="1600" b="1" dirty="0" smtClean="0"/>
              <a:t>медсестру</a:t>
            </a:r>
            <a:r>
              <a:rPr lang="ru-RU" sz="1600" b="1" dirty="0"/>
              <a:t>. </a:t>
            </a:r>
            <a:r>
              <a:rPr lang="ru-RU" sz="1600" b="1" dirty="0" smtClean="0"/>
              <a:t>Посмотрели мультик </a:t>
            </a:r>
            <a:r>
              <a:rPr lang="ru-RU" sz="1600" b="1" dirty="0"/>
              <a:t>или </a:t>
            </a:r>
            <a:r>
              <a:rPr lang="ru-RU" sz="1600" b="1" dirty="0" smtClean="0"/>
              <a:t> кинофильм </a:t>
            </a:r>
            <a:r>
              <a:rPr lang="ru-RU" sz="1600" b="1" dirty="0"/>
              <a:t>о моряках, а на следующий </a:t>
            </a:r>
            <a:r>
              <a:rPr lang="ru-RU" sz="1600" b="1" dirty="0" smtClean="0"/>
              <a:t>день появились  свои капитаны</a:t>
            </a:r>
            <a:r>
              <a:rPr lang="ru-RU" sz="1600" b="1" dirty="0"/>
              <a:t>, боцманы и матросы</a:t>
            </a:r>
            <a:r>
              <a:rPr lang="ru-RU" sz="1600" b="1" dirty="0" smtClean="0"/>
              <a:t>.</a:t>
            </a:r>
            <a:endParaRPr lang="ru-RU" sz="1600" b="1" dirty="0"/>
          </a:p>
          <a:p>
            <a:pPr algn="just"/>
            <a:r>
              <a:rPr lang="ru-RU" sz="1600" b="1" dirty="0" smtClean="0"/>
              <a:t> Игры </a:t>
            </a:r>
            <a:r>
              <a:rPr lang="ru-RU" sz="1600" b="1" dirty="0"/>
              <a:t>детей 4-5 лет несколько </a:t>
            </a:r>
            <a:r>
              <a:rPr lang="ru-RU" sz="1600" b="1" dirty="0" smtClean="0"/>
              <a:t>хаотичны</a:t>
            </a:r>
            <a:r>
              <a:rPr lang="ru-RU" sz="1600" b="1" dirty="0"/>
              <a:t>, сюжеты и роли </a:t>
            </a:r>
            <a:endParaRPr lang="ru-RU" sz="1600" b="1" dirty="0" smtClean="0"/>
          </a:p>
          <a:p>
            <a:pPr algn="just"/>
            <a:r>
              <a:rPr lang="ru-RU" sz="1600" b="1" dirty="0"/>
              <a:t> </a:t>
            </a:r>
            <a:r>
              <a:rPr lang="ru-RU" sz="1600" b="1" dirty="0" smtClean="0"/>
              <a:t>                    быстро сменяют друг </a:t>
            </a:r>
            <a:r>
              <a:rPr lang="ru-RU" sz="1600" b="1" dirty="0"/>
              <a:t>друга. </a:t>
            </a:r>
            <a:endParaRPr lang="ru-RU" sz="1600" b="1" dirty="0" smtClean="0"/>
          </a:p>
          <a:p>
            <a:pPr lvl="0" algn="just"/>
            <a:r>
              <a:rPr lang="ru-RU" sz="1600" b="1" dirty="0" smtClean="0">
                <a:solidFill>
                  <a:prstClr val="black"/>
                </a:solidFill>
              </a:rPr>
              <a:t>                       Малыши </a:t>
            </a:r>
            <a:r>
              <a:rPr lang="ru-RU" sz="1600" b="1" dirty="0">
                <a:solidFill>
                  <a:prstClr val="black"/>
                </a:solidFill>
              </a:rPr>
              <a:t>обращают внимание не столько на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 algn="just"/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                  предмет</a:t>
            </a:r>
            <a:r>
              <a:rPr lang="ru-RU" sz="1600" b="1" dirty="0">
                <a:solidFill>
                  <a:prstClr val="black"/>
                </a:solidFill>
              </a:rPr>
              <a:t>, сколько на партнёра, пытаются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 algn="just"/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                  построить левые </a:t>
            </a:r>
            <a:r>
              <a:rPr lang="ru-RU" sz="1600" b="1" dirty="0">
                <a:solidFill>
                  <a:prstClr val="black"/>
                </a:solidFill>
              </a:rPr>
              <a:t>отношения. Воображаемую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 algn="just"/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                     ситуацию </a:t>
            </a:r>
            <a:r>
              <a:rPr lang="ru-RU" sz="1600" b="1" dirty="0">
                <a:solidFill>
                  <a:prstClr val="black"/>
                </a:solidFill>
              </a:rPr>
              <a:t>дети удерживают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 algn="just"/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                            самостоятельно</a:t>
            </a:r>
            <a:r>
              <a:rPr lang="ru-RU" sz="1600" b="1" dirty="0">
                <a:solidFill>
                  <a:prstClr val="black"/>
                </a:solidFill>
              </a:rPr>
              <a:t>, сюжет состоит из 3-4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 algn="just"/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                             игровых </a:t>
            </a:r>
            <a:r>
              <a:rPr lang="ru-RU" sz="1600" b="1" dirty="0">
                <a:solidFill>
                  <a:prstClr val="black"/>
                </a:solidFill>
              </a:rPr>
              <a:t>действий. Если трёхлетний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 algn="just"/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                                малыш </a:t>
            </a:r>
            <a:r>
              <a:rPr lang="ru-RU" sz="1600" b="1" dirty="0">
                <a:solidFill>
                  <a:prstClr val="black"/>
                </a:solidFill>
              </a:rPr>
              <a:t>сначала </a:t>
            </a:r>
            <a:r>
              <a:rPr lang="ru-RU" sz="1600" b="1" dirty="0" smtClean="0">
                <a:solidFill>
                  <a:prstClr val="black"/>
                </a:solidFill>
              </a:rPr>
              <a:t>делал кукле </a:t>
            </a:r>
            <a:r>
              <a:rPr lang="ru-RU" sz="1600" b="1" dirty="0">
                <a:solidFill>
                  <a:prstClr val="black"/>
                </a:solidFill>
              </a:rPr>
              <a:t>укол,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 algn="just"/>
            <a:r>
              <a:rPr lang="ru-RU" sz="1600" b="1" dirty="0" smtClean="0">
                <a:solidFill>
                  <a:prstClr val="black"/>
                </a:solidFill>
              </a:rPr>
              <a:t>                               затем </a:t>
            </a:r>
            <a:r>
              <a:rPr lang="ru-RU" sz="1600" b="1" dirty="0">
                <a:solidFill>
                  <a:prstClr val="black"/>
                </a:solidFill>
              </a:rPr>
              <a:t>осматривал её, то сейчас </a:t>
            </a:r>
            <a:r>
              <a:rPr lang="ru-RU" sz="1600" b="1" dirty="0" smtClean="0">
                <a:solidFill>
                  <a:prstClr val="black"/>
                </a:solidFill>
              </a:rPr>
              <a:t>подобные  ь                             манипуляции оспариваются</a:t>
            </a:r>
            <a:r>
              <a:rPr lang="ru-RU" sz="1600" b="1" dirty="0">
                <a:solidFill>
                  <a:prstClr val="black"/>
                </a:solidFill>
              </a:rPr>
              <a:t>. </a:t>
            </a:r>
            <a:r>
              <a:rPr lang="ru-RU" sz="1600" b="1" dirty="0" smtClean="0">
                <a:solidFill>
                  <a:prstClr val="black"/>
                </a:solidFill>
              </a:rPr>
              <a:t>Так  </a:t>
            </a:r>
            <a:r>
              <a:rPr lang="ru-RU" sz="1600" b="1" dirty="0" err="1" smtClean="0">
                <a:solidFill>
                  <a:prstClr val="black"/>
                </a:solidFill>
              </a:rPr>
              <a:t>изменя</a:t>
            </a:r>
            <a:r>
              <a:rPr lang="ru-RU" sz="1600" b="1" dirty="0" smtClean="0">
                <a:solidFill>
                  <a:prstClr val="black"/>
                </a:solidFill>
              </a:rPr>
              <a:t>-</a:t>
            </a:r>
          </a:p>
          <a:p>
            <a:pPr lvl="0" algn="just"/>
            <a:r>
              <a:rPr lang="ru-RU" sz="1600" b="1" dirty="0" smtClean="0">
                <a:solidFill>
                  <a:prstClr val="black"/>
                </a:solidFill>
              </a:rPr>
              <a:t>                               </a:t>
            </a:r>
            <a:r>
              <a:rPr lang="ru-RU" sz="1600" b="1" dirty="0" err="1" smtClean="0">
                <a:solidFill>
                  <a:prstClr val="black"/>
                </a:solidFill>
              </a:rPr>
              <a:t>ются</a:t>
            </a:r>
            <a:r>
              <a:rPr lang="ru-RU" sz="1600" b="1" dirty="0" smtClean="0">
                <a:solidFill>
                  <a:prstClr val="black"/>
                </a:solidFill>
              </a:rPr>
              <a:t> сюжетно-</a:t>
            </a:r>
            <a:r>
              <a:rPr lang="ru-RU" sz="1600" b="1" dirty="0" err="1" smtClean="0">
                <a:solidFill>
                  <a:prstClr val="black"/>
                </a:solidFill>
              </a:rPr>
              <a:t>ролевы</a:t>
            </a:r>
            <a:r>
              <a:rPr lang="ru-RU" sz="1600" b="1" dirty="0" smtClean="0">
                <a:solidFill>
                  <a:prstClr val="black"/>
                </a:solidFill>
              </a:rPr>
              <a:t> игры</a:t>
            </a:r>
            <a:r>
              <a:rPr lang="ru-RU" sz="1600" b="1" dirty="0">
                <a:solidFill>
                  <a:prstClr val="black"/>
                </a:solidFill>
              </a:rPr>
              <a:t>, </a:t>
            </a:r>
            <a:r>
              <a:rPr lang="ru-RU" sz="1600" b="1" dirty="0" err="1" smtClean="0">
                <a:solidFill>
                  <a:prstClr val="black"/>
                </a:solidFill>
              </a:rPr>
              <a:t>прибли</a:t>
            </a:r>
            <a:r>
              <a:rPr lang="ru-RU" sz="1600" b="1" dirty="0" smtClean="0">
                <a:solidFill>
                  <a:prstClr val="black"/>
                </a:solidFill>
              </a:rPr>
              <a:t>-                                    </a:t>
            </a:r>
          </a:p>
          <a:p>
            <a:pPr lvl="0" algn="just"/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                          </a:t>
            </a:r>
            <a:r>
              <a:rPr lang="ru-RU" sz="1600" b="1" dirty="0" err="1" smtClean="0">
                <a:solidFill>
                  <a:prstClr val="black"/>
                </a:solidFill>
              </a:rPr>
              <a:t>женные</a:t>
            </a:r>
            <a:r>
              <a:rPr lang="ru-RU" sz="1600" b="1" dirty="0" smtClean="0">
                <a:solidFill>
                  <a:prstClr val="black"/>
                </a:solidFill>
              </a:rPr>
              <a:t> </a:t>
            </a:r>
            <a:r>
              <a:rPr lang="ru-RU" sz="1600" b="1" dirty="0">
                <a:solidFill>
                  <a:prstClr val="black"/>
                </a:solidFill>
              </a:rPr>
              <a:t>к реальности.</a:t>
            </a:r>
          </a:p>
          <a:p>
            <a:pPr algn="just"/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27370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d.multiurok.ru/html/2019/02/06/s_5c5b38e34fc4f/1078911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4229" y="-56078"/>
            <a:ext cx="2217075" cy="285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atherineasquithgallery.com/uploads/posts/2021-02/1613546045_46-p-fon-dlya-prezentatsii-belii-s-ramkoi-4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" y="36008"/>
            <a:ext cx="91440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1310902" y="-859253"/>
            <a:ext cx="6264701" cy="864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smtClean="0">
                <a:solidFill>
                  <a:prstClr val="black"/>
                </a:solidFill>
              </a:rPr>
              <a:t>Дошкольники </a:t>
            </a:r>
            <a:r>
              <a:rPr lang="ru-RU" sz="1600" b="1" dirty="0">
                <a:solidFill>
                  <a:prstClr val="black"/>
                </a:solidFill>
              </a:rPr>
              <a:t>неплохо воспроизводят интонацию, мимику, жесты людей</a:t>
            </a:r>
            <a:r>
              <a:rPr lang="ru-RU" sz="1600" b="1" dirty="0" smtClean="0">
                <a:solidFill>
                  <a:prstClr val="black"/>
                </a:solidFill>
              </a:rPr>
              <a:t>, подражают </a:t>
            </a:r>
            <a:r>
              <a:rPr lang="ru-RU" sz="1600" b="1" dirty="0">
                <a:solidFill>
                  <a:prstClr val="black"/>
                </a:solidFill>
              </a:rPr>
              <a:t>животным, пытаются использовать нормы этикета. </a:t>
            </a:r>
            <a:r>
              <a:rPr lang="ru-RU" sz="1600" b="1" dirty="0" smtClean="0">
                <a:solidFill>
                  <a:prstClr val="black"/>
                </a:solidFill>
              </a:rPr>
              <a:t>Игровые объединения </a:t>
            </a:r>
            <a:r>
              <a:rPr lang="ru-RU" sz="1600" b="1" dirty="0">
                <a:solidFill>
                  <a:prstClr val="black"/>
                </a:solidFill>
              </a:rPr>
              <a:t>ещё неустойчивы, участники постоянно меняются. </a:t>
            </a:r>
            <a:r>
              <a:rPr lang="ru-RU" sz="1600" b="1" dirty="0" smtClean="0">
                <a:solidFill>
                  <a:prstClr val="black"/>
                </a:solidFill>
              </a:rPr>
              <a:t>Сюжетно-ролевая </a:t>
            </a:r>
            <a:r>
              <a:rPr lang="ru-RU" sz="1600" b="1" dirty="0">
                <a:solidFill>
                  <a:prstClr val="black"/>
                </a:solidFill>
              </a:rPr>
              <a:t>игра детей 4-5 лет  отличается тем, что дети этого </a:t>
            </a:r>
            <a:r>
              <a:rPr lang="ru-RU" sz="1600" b="1" dirty="0" smtClean="0">
                <a:solidFill>
                  <a:prstClr val="black"/>
                </a:solidFill>
              </a:rPr>
              <a:t>возраста стремятся сохранить логику действий.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Взрослый руководит игрой как прямо, так и косвенно. При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прямом руководстве 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вы можете предложить  ее замысел, помочь организовать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игровое пространство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, беря на себя одну из ролей. Только  делать 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это ненавязчиво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, от имени того, кого играете. Так, в роли продавца вы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предлагаете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«покупателям» описать выбираемый товар. Будучи "пациентом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", подробно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расспросите «врача» о назначенном </a:t>
            </a:r>
            <a:r>
              <a:rPr lang="ru-RU" sz="1600" b="1" dirty="0" err="1" smtClean="0">
                <a:solidFill>
                  <a:srgbClr val="000000"/>
                </a:solidFill>
                <a:ea typeface="Times New Roman"/>
                <a:cs typeface="Times New Roman"/>
              </a:rPr>
              <a:t>лечении,лекарствах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, выясните, требуется ли дополнительное обследование.</a:t>
            </a:r>
            <a:endParaRPr lang="ru-RU" sz="16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Сюжетно-ролевая игра детей 4-5 лет  благоприятна для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создания проблемных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ситуаций. Например, мишка на прогулке поранил ногу. Как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ему помочь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? Или кукла Катя приглашает подружек на чай, но чашек меньше, чем</a:t>
            </a:r>
            <a:endParaRPr lang="ru-RU" sz="16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гостей. Что ей делать? Подобные ситуации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продумываются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заранее, а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затем вы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можете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помочь 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ребенку найти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решения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. Развитие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сюжетно-ролевой игры происходит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в </a:t>
            </a:r>
            <a:r>
              <a:rPr lang="ru-RU" sz="1600" b="1" dirty="0" err="1" smtClean="0">
                <a:solidFill>
                  <a:srgbClr val="000000"/>
                </a:solidFill>
                <a:ea typeface="Times New Roman"/>
                <a:cs typeface="Times New Roman"/>
              </a:rPr>
              <a:t>зависи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-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мости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от того, что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придумал     ребенок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  <a:endParaRPr lang="ru-RU" sz="16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Косвенное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руководство состоит в том,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  что  взрослый 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расширяет кругозор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  детей, формирует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у них новые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         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   представления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, с тем, чтобы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дошкольники использовали накоплен-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</a:t>
            </a:r>
            <a:r>
              <a:rPr lang="ru-RU" sz="1600" b="1" dirty="0" err="1" smtClean="0">
                <a:solidFill>
                  <a:srgbClr val="000000"/>
                </a:solidFill>
                <a:ea typeface="Times New Roman"/>
                <a:cs typeface="Times New Roman"/>
              </a:rPr>
              <a:t>ный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опыт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во время игр. </a:t>
            </a:r>
            <a:endParaRPr lang="ru-RU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50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d.multiurok.ru/html/2019/02/06/s_5c5b38e34fc4f/1078911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4229" y="-56078"/>
            <a:ext cx="2217075" cy="285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atherineasquithgallery.com/uploads/posts/2021-02/1613546045_46-p-fon-dlya-prezentatsii-belii-s-ramkoi-4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08524" y="2"/>
            <a:ext cx="9144003" cy="668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1312076" y="-1054530"/>
            <a:ext cx="6192695" cy="8967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Обогащению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игровых сюжетов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способствуют беседы, экскурсии, чтение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художественных произведений.</a:t>
            </a:r>
            <a:r>
              <a:rPr lang="ru-RU" dirty="0"/>
              <a:t> </a:t>
            </a:r>
            <a:r>
              <a:rPr lang="ru-RU" sz="1600" b="1" dirty="0"/>
              <a:t>В сюжетно-ролевой игре ребенок обучается эмоционально вживаться, "врастать" в сложный социальный мир взрослых людей, переживать жизненные ситуации других людей как свои собственные</a:t>
            </a:r>
            <a:r>
              <a:rPr lang="ru-RU" sz="1600" b="1" dirty="0" smtClean="0"/>
              <a:t>, понимать </a:t>
            </a:r>
            <a:r>
              <a:rPr lang="ru-RU" sz="1600" b="1" dirty="0"/>
              <a:t>смысл их действий и поступков, осознать своё реальное место среди других людей, уважать себя и верить в себя. Решая игровые задачи, дети </a:t>
            </a:r>
            <a:r>
              <a:rPr lang="ru-RU" sz="1600" b="1" dirty="0" smtClean="0"/>
              <a:t>проявляют максимальную </a:t>
            </a:r>
            <a:r>
              <a:rPr lang="ru-RU" sz="1600" b="1" dirty="0"/>
              <a:t>компетенцию, они действуют уверенно, не </a:t>
            </a:r>
            <a:r>
              <a:rPr lang="ru-RU" sz="1600" b="1" dirty="0" smtClean="0"/>
              <a:t>задавая вопросов </a:t>
            </a:r>
            <a:r>
              <a:rPr lang="ru-RU" sz="1600" b="1" dirty="0"/>
              <a:t>взрослому и не спрашивая у него разрешения. Игра </a:t>
            </a:r>
            <a:r>
              <a:rPr lang="ru-RU" sz="1600" b="1" dirty="0" smtClean="0"/>
              <a:t>– это арена </a:t>
            </a:r>
            <a:r>
              <a:rPr lang="ru-RU" sz="1600" b="1" dirty="0"/>
              <a:t>детских успехов и достижений. Задача нас, взрослых - закрепить </a:t>
            </a:r>
            <a:r>
              <a:rPr lang="ru-RU" sz="1600" b="1" dirty="0" smtClean="0"/>
              <a:t>у ребёнка </a:t>
            </a:r>
            <a:r>
              <a:rPr lang="ru-RU" sz="1600" b="1" dirty="0"/>
              <a:t>уверенность в себе, проявляя положительное отношение к </a:t>
            </a:r>
            <a:r>
              <a:rPr lang="ru-RU" sz="1600" b="1" dirty="0" smtClean="0"/>
              <a:t>его игровой </a:t>
            </a:r>
            <a:r>
              <a:rPr lang="ru-RU" sz="1600" b="1" dirty="0"/>
              <a:t>деятельности.</a:t>
            </a:r>
          </a:p>
          <a:p>
            <a:pPr algn="just"/>
            <a:r>
              <a:rPr lang="ru-RU" sz="1600" b="1" dirty="0"/>
              <a:t>Надеяться на собственные силы при столкновении с проблемой: </a:t>
            </a:r>
            <a:r>
              <a:rPr lang="ru-RU" sz="1600" b="1" dirty="0" smtClean="0"/>
              <a:t>игра предоставляет </a:t>
            </a:r>
            <a:r>
              <a:rPr lang="ru-RU" sz="1600" b="1" dirty="0"/>
              <a:t>детям возможность ставить и решать </a:t>
            </a:r>
            <a:r>
              <a:rPr lang="ru-RU" sz="1600" b="1" dirty="0" smtClean="0"/>
              <a:t>собственные задачи</a:t>
            </a:r>
            <a:r>
              <a:rPr lang="ru-RU" sz="1600" b="1" dirty="0"/>
              <a:t>. Дети, имеющие большую игровую практику, </a:t>
            </a:r>
            <a:r>
              <a:rPr lang="ru-RU" sz="1600" b="1" dirty="0" smtClean="0"/>
              <a:t>легче справляются </a:t>
            </a:r>
            <a:r>
              <a:rPr lang="ru-RU" sz="1600" b="1" dirty="0"/>
              <a:t>с реальными жизненными проблемами, чем мало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/>
              <a:t>играющие</a:t>
            </a:r>
            <a:r>
              <a:rPr lang="ru-RU" sz="1600" b="1" dirty="0" smtClean="0"/>
              <a:t>.</a:t>
            </a:r>
            <a:r>
              <a:rPr lang="ru-RU" sz="1600" dirty="0">
                <a:solidFill>
                  <a:srgbClr val="000000"/>
                </a:solidFill>
                <a:latin typeface="YS Text"/>
                <a:ea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Свободно выражать свои чувства. Ребёнок, живущий под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постоянным неусыпным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контролем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взрослых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, начинает вести себя </a:t>
            </a:r>
            <a:r>
              <a:rPr lang="ru-RU" sz="1600" b="1" dirty="0" err="1" smtClean="0">
                <a:solidFill>
                  <a:srgbClr val="000000"/>
                </a:solidFill>
                <a:ea typeface="Times New Roman"/>
                <a:cs typeface="Times New Roman"/>
              </a:rPr>
              <a:t>неестествен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-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но. Он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недостаточно смел и решителен для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того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, чтобы обнаруживать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свои подлинные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\                  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чувства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, отчего его поведение становится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скованным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  <a:endParaRPr lang="ru-RU" sz="16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     Возникают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барьеры в общении.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 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Поэтому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взрослые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должны положи-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</a:t>
            </a:r>
            <a:r>
              <a:rPr lang="ru-RU" sz="1600" b="1" dirty="0" err="1" smtClean="0">
                <a:solidFill>
                  <a:srgbClr val="000000"/>
                </a:solidFill>
                <a:ea typeface="Times New Roman"/>
                <a:cs typeface="Times New Roman"/>
              </a:rPr>
              <a:t>тельно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относится к его неподдельным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эмоциям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и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сами проявлять </a:t>
            </a:r>
            <a:r>
              <a:rPr lang="ru-RU" sz="1600" b="1" dirty="0" err="1" smtClean="0">
                <a:solidFill>
                  <a:srgbClr val="000000"/>
                </a:solidFill>
                <a:ea typeface="Times New Roman"/>
                <a:cs typeface="Times New Roman"/>
              </a:rPr>
              <a:t>естест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-                                  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    </a:t>
            </a:r>
            <a:r>
              <a:rPr lang="ru-RU" sz="1600" b="1" dirty="0" err="1" smtClean="0">
                <a:solidFill>
                  <a:srgbClr val="000000"/>
                </a:solidFill>
                <a:ea typeface="Times New Roman"/>
                <a:cs typeface="Times New Roman"/>
              </a:rPr>
              <a:t>венность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и чистоту отношений.</a:t>
            </a:r>
            <a:endParaRPr lang="ru-RU" sz="1600" b="1" dirty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9151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d.multiurok.ru/html/2019/02/06/s_5c5b38e34fc4f/1078911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4229" y="-56078"/>
            <a:ext cx="2217075" cy="285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atherineasquithgallery.com/uploads/posts/2021-02/1613546045_46-p-fon-dlya-prezentatsii-belii-s-ramkoi-4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" y="0"/>
            <a:ext cx="91440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1641699" y="-509405"/>
            <a:ext cx="6120687" cy="7948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/>
              <a:t>Переживать свой гнев, зависть, тревогу и беспокойство. В </a:t>
            </a:r>
            <a:r>
              <a:rPr lang="ru-RU" sz="1600" b="1" dirty="0" smtClean="0"/>
              <a:t>свободных играх </a:t>
            </a:r>
            <a:r>
              <a:rPr lang="ru-RU" sz="1600" b="1" dirty="0"/>
              <a:t>детей страх, агрессия и напряжение находят выход и ослабевают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ьчто</a:t>
            </a:r>
            <a:r>
              <a:rPr lang="ru-RU" sz="1600" b="1" dirty="0" smtClean="0"/>
              <a:t> </a:t>
            </a:r>
            <a:r>
              <a:rPr lang="ru-RU" sz="1600" b="1" dirty="0"/>
              <a:t>значительно облегчает реальные взаимоотношения между детьми.</a:t>
            </a:r>
          </a:p>
          <a:p>
            <a:pPr algn="just"/>
            <a:r>
              <a:rPr lang="ru-RU" sz="1600" b="1" dirty="0"/>
              <a:t>Ребенок 4 - 5- летнего возраста нуждается в совместной игре с взрослыми.</a:t>
            </a:r>
          </a:p>
          <a:p>
            <a:pPr algn="just"/>
            <a:r>
              <a:rPr lang="ru-RU" sz="1600" b="1" dirty="0"/>
              <a:t>Дети этого возраста могут играть в путешествия, обыгрывать </a:t>
            </a:r>
            <a:r>
              <a:rPr lang="ru-RU" sz="1600" b="1" dirty="0" smtClean="0"/>
              <a:t>сюжеты понравившихся </a:t>
            </a:r>
            <a:r>
              <a:rPr lang="ru-RU" sz="1600" b="1" dirty="0"/>
              <a:t>им сказок, мультфильмов. Здесь уже </a:t>
            </a:r>
            <a:r>
              <a:rPr lang="ru-RU" sz="1600" b="1" dirty="0" smtClean="0"/>
              <a:t>появляются многотемные </a:t>
            </a:r>
            <a:r>
              <a:rPr lang="ru-RU" sz="1600" b="1" dirty="0"/>
              <a:t>игры, то есть объединение нескольких сюжетов в один.</a:t>
            </a:r>
          </a:p>
          <a:p>
            <a:pPr algn="just"/>
            <a:r>
              <a:rPr lang="ru-RU" sz="1600" b="1" dirty="0"/>
              <a:t>Например, в игре "дочки-матери" куклы посещают детский сад, болеют</a:t>
            </a:r>
            <a:r>
              <a:rPr lang="ru-RU" sz="1600" b="1" dirty="0" smtClean="0"/>
              <a:t>, ходят </a:t>
            </a:r>
            <a:r>
              <a:rPr lang="ru-RU" sz="1600" b="1" dirty="0"/>
              <a:t>в магазин, на почту, ездят отдыхать и т. д. Важно направлять </a:t>
            </a:r>
            <a:r>
              <a:rPr lang="ru-RU" sz="1600" b="1" dirty="0" smtClean="0"/>
              <a:t>игру детей</a:t>
            </a:r>
            <a:r>
              <a:rPr lang="ru-RU" sz="1600" b="1" dirty="0"/>
              <a:t>, не разрушая ее, сохранять самодеятельный и творческий </a:t>
            </a:r>
            <a:r>
              <a:rPr lang="ru-RU" sz="1600" b="1" dirty="0" smtClean="0"/>
              <a:t>характер игры</a:t>
            </a:r>
            <a:r>
              <a:rPr lang="ru-RU" sz="1600" b="1" dirty="0"/>
              <a:t>, непосредственность переживаний, веру в правду игры</a:t>
            </a:r>
            <a:r>
              <a:rPr lang="ru-RU" sz="1600" b="1" dirty="0" smtClean="0"/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Играйте с детьми как можно чаще.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Приветствуйте проявление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любых чувств, но не любое поведение. Поддерживайте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усилия детей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сохранить хорошие отношения со сверстниками. </a:t>
            </a:r>
            <a:endParaRPr lang="ru-RU" sz="16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Помните: </a:t>
            </a:r>
            <a:r>
              <a:rPr lang="ru-RU" sz="1600" b="1" dirty="0">
                <a:solidFill>
                  <a:srgbClr val="FF0000"/>
                </a:solidFill>
                <a:ea typeface="Times New Roman"/>
                <a:cs typeface="Times New Roman"/>
              </a:rPr>
              <a:t>игра – прекрасный источник укрепления физического, духовного, эмоционального</a:t>
            </a:r>
            <a:endParaRPr lang="ru-RU" sz="1600" b="1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just"/>
            <a:r>
              <a:rPr lang="ru-RU" sz="1600" b="1" dirty="0">
                <a:solidFill>
                  <a:srgbClr val="FF0000"/>
                </a:solidFill>
                <a:ea typeface="Times New Roman"/>
                <a:cs typeface="Times New Roman"/>
              </a:rPr>
              <a:t>самочувствия ребёнка. </a:t>
            </a:r>
            <a:endParaRPr lang="ru-RU" sz="1600" b="1" dirty="0" smtClean="0">
              <a:solidFill>
                <a:srgbClr val="FF000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Совместная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игра ребёнка с взрослым не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только   основное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средство развития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маленького человека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, но и инструмент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,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способствующий   взаимопониманию                                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                         разных 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поколений. </a:t>
            </a:r>
            <a:endParaRPr lang="ru-RU" sz="1600" b="1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    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smtClean="0">
                <a:solidFill>
                  <a:srgbClr val="FF0000"/>
                </a:solidFill>
                <a:ea typeface="Times New Roman"/>
                <a:cs typeface="Times New Roman"/>
              </a:rPr>
              <a:t>                                  Открывайте </a:t>
            </a:r>
            <a:r>
              <a:rPr lang="ru-RU" sz="1600" b="1" dirty="0" smtClean="0">
                <a:solidFill>
                  <a:srgbClr val="FF0000"/>
                </a:solidFill>
                <a:ea typeface="Times New Roman"/>
                <a:cs typeface="Times New Roman"/>
              </a:rPr>
              <a:t>мир вместе </a:t>
            </a:r>
            <a:r>
              <a:rPr lang="ru-RU" sz="1600" b="1" dirty="0">
                <a:solidFill>
                  <a:srgbClr val="FF0000"/>
                </a:solidFill>
                <a:ea typeface="Times New Roman"/>
                <a:cs typeface="Times New Roman"/>
              </a:rPr>
              <a:t>с ребёнком!</a:t>
            </a:r>
            <a:r>
              <a:rPr lang="ru-RU" sz="16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06738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</TotalTime>
  <Words>1218</Words>
  <Application>Microsoft Office PowerPoint</Application>
  <PresentationFormat>Экран (4:3)</PresentationFormat>
  <Paragraphs>82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8</cp:revision>
  <cp:lastPrinted>2022-03-12T19:55:10Z</cp:lastPrinted>
  <dcterms:created xsi:type="dcterms:W3CDTF">2022-03-12T18:52:11Z</dcterms:created>
  <dcterms:modified xsi:type="dcterms:W3CDTF">2022-03-12T19:59:37Z</dcterms:modified>
</cp:coreProperties>
</file>