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4"/>
          <a:stretch/>
        </p:blipFill>
        <p:spPr bwMode="auto">
          <a:xfrm>
            <a:off x="384175" y="476672"/>
            <a:ext cx="8436297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62"/>
          <a:stretch/>
        </p:blipFill>
        <p:spPr bwMode="auto">
          <a:xfrm rot="10800000">
            <a:off x="8757920" y="476672"/>
            <a:ext cx="38608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4944" y="35843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7512" y="-2597944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" r="34398"/>
          <a:stretch/>
        </p:blipFill>
        <p:spPr bwMode="auto">
          <a:xfrm>
            <a:off x="5312585" y="126999"/>
            <a:ext cx="3831416" cy="3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7"/>
          <a:stretch/>
        </p:blipFill>
        <p:spPr bwMode="auto">
          <a:xfrm>
            <a:off x="5312586" y="6309320"/>
            <a:ext cx="3831416" cy="3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111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620688"/>
            <a:ext cx="55551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Bahnschrift Light SemiCondensed" pitchFamily="34" charset="0"/>
              </a:rPr>
              <a:t>«Традиции русского гостеприимства»</a:t>
            </a:r>
            <a:endParaRPr lang="ru-RU" sz="6000" b="1" dirty="0">
              <a:solidFill>
                <a:srgbClr val="FF0000"/>
              </a:solidFill>
              <a:latin typeface="Bahnschrift Light SemiCondensed" pitchFamily="34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2983458" cy="198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10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4" r="62082"/>
          <a:stretch/>
        </p:blipFill>
        <p:spPr bwMode="auto">
          <a:xfrm>
            <a:off x="384175" y="476672"/>
            <a:ext cx="837374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62"/>
          <a:stretch/>
        </p:blipFill>
        <p:spPr bwMode="auto">
          <a:xfrm rot="10800000">
            <a:off x="8757920" y="476672"/>
            <a:ext cx="38608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7512" y="355696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7512" y="-2597944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" r="34398"/>
          <a:stretch/>
        </p:blipFill>
        <p:spPr bwMode="auto">
          <a:xfrm>
            <a:off x="5312585" y="126999"/>
            <a:ext cx="3831416" cy="3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7"/>
          <a:stretch/>
        </p:blipFill>
        <p:spPr bwMode="auto">
          <a:xfrm>
            <a:off x="5312586" y="6309320"/>
            <a:ext cx="3831416" cy="3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111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4174" y="476672"/>
            <a:ext cx="837374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</a:t>
            </a:r>
            <a:r>
              <a:rPr lang="ru-RU" b="1" dirty="0" smtClean="0"/>
              <a:t>Современное </a:t>
            </a:r>
            <a:r>
              <a:rPr lang="ru-RU" b="1" dirty="0"/>
              <a:t>русское гостеприимство отражает древнейшие обычаи предков, которые сформировали менталитет народа и прочно «срослись» с его представлениями о радушии, </a:t>
            </a:r>
            <a:r>
              <a:rPr lang="ru-RU" b="1" dirty="0" smtClean="0"/>
              <a:t>хлебосольстве. Обычаи </a:t>
            </a:r>
            <a:r>
              <a:rPr lang="ru-RU" b="1" dirty="0"/>
              <a:t>гостеприимства нашли свое выражение в фольклоре, всевозможных пословицах и поговорках, прекрасно отображающих отношение русских людей к гостям.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Как  на Руси звали гостя? </a:t>
            </a:r>
            <a:r>
              <a:rPr lang="ru-RU" b="1" dirty="0" smtClean="0"/>
              <a:t>  В </a:t>
            </a:r>
            <a:r>
              <a:rPr lang="ru-RU" b="1" dirty="0"/>
              <a:t>старину на Руси деревни и города находились на большом удалении друг от друга. Поездка в соседний населенный пункт представляла собой грандиозное событие и могла занимать до нескольких недель. По этим причинам любой </a:t>
            </a:r>
            <a:endParaRPr lang="ru-RU" b="1" dirty="0" smtClean="0"/>
          </a:p>
          <a:p>
            <a:pPr algn="just"/>
            <a:r>
              <a:rPr lang="ru-RU" b="1" dirty="0" smtClean="0"/>
              <a:t>пришлый человек  </a:t>
            </a:r>
            <a:r>
              <a:rPr lang="ru-RU" b="1" dirty="0"/>
              <a:t>являлся </a:t>
            </a:r>
            <a:r>
              <a:rPr lang="ru-RU" b="1" dirty="0" smtClean="0"/>
              <a:t>желанным </a:t>
            </a:r>
          </a:p>
          <a:p>
            <a:pPr algn="just"/>
            <a:r>
              <a:rPr lang="ru-RU" b="1" dirty="0" smtClean="0"/>
              <a:t>гостем</a:t>
            </a:r>
            <a:r>
              <a:rPr lang="ru-RU" b="1" dirty="0"/>
              <a:t>. Он приносил с собой </a:t>
            </a:r>
            <a:r>
              <a:rPr lang="ru-RU" b="1" dirty="0" smtClean="0"/>
              <a:t>новости</a:t>
            </a:r>
            <a:r>
              <a:rPr lang="ru-RU" b="1" dirty="0"/>
              <a:t>, </a:t>
            </a:r>
            <a:endParaRPr lang="ru-RU" b="1" dirty="0" smtClean="0"/>
          </a:p>
          <a:p>
            <a:pPr algn="just"/>
            <a:r>
              <a:rPr lang="ru-RU" b="1" dirty="0" smtClean="0"/>
              <a:t>мог </a:t>
            </a:r>
            <a:r>
              <a:rPr lang="ru-RU" b="1" dirty="0"/>
              <a:t>рассказать что-то интересное </a:t>
            </a:r>
            <a:endParaRPr lang="ru-RU" b="1" dirty="0" smtClean="0"/>
          </a:p>
          <a:p>
            <a:pPr algn="just"/>
            <a:r>
              <a:rPr lang="ru-RU" b="1" dirty="0" smtClean="0"/>
              <a:t>Или  </a:t>
            </a:r>
            <a:r>
              <a:rPr lang="ru-RU" b="1" dirty="0"/>
              <a:t>предупредить о надвигающейся </a:t>
            </a:r>
            <a:endParaRPr lang="ru-RU" b="1" dirty="0" smtClean="0"/>
          </a:p>
          <a:p>
            <a:pPr algn="just"/>
            <a:r>
              <a:rPr lang="ru-RU" b="1" dirty="0" smtClean="0"/>
              <a:t>опасности</a:t>
            </a:r>
            <a:r>
              <a:rPr lang="ru-RU" b="1" dirty="0"/>
              <a:t>. </a:t>
            </a:r>
            <a:r>
              <a:rPr lang="ru-RU" b="1" dirty="0" smtClean="0"/>
              <a:t> В </a:t>
            </a:r>
            <a:r>
              <a:rPr lang="ru-RU" b="1" dirty="0"/>
              <a:t>гости звали уважительно, с особым </a:t>
            </a:r>
            <a:r>
              <a:rPr lang="ru-RU" b="1" dirty="0" smtClean="0"/>
              <a:t>почтением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и радушием. «Милости прошу </a:t>
            </a:r>
            <a:r>
              <a:rPr lang="ru-RU" b="1" dirty="0" smtClean="0"/>
              <a:t>к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нашему </a:t>
            </a:r>
            <a:r>
              <a:rPr lang="ru-RU" b="1" dirty="0" smtClean="0"/>
              <a:t>шалашу</a:t>
            </a:r>
            <a:r>
              <a:rPr lang="ru-RU" b="1" dirty="0"/>
              <a:t>», «Милости просим</a:t>
            </a:r>
            <a:r>
              <a:rPr lang="ru-RU" b="1" dirty="0" smtClean="0"/>
              <a:t>!».</a:t>
            </a:r>
          </a:p>
          <a:p>
            <a:pPr algn="just"/>
            <a:r>
              <a:rPr lang="ru-RU" b="1" dirty="0" smtClean="0"/>
              <a:t>Желанных </a:t>
            </a:r>
            <a:r>
              <a:rPr lang="ru-RU" b="1" dirty="0"/>
              <a:t>гостей буквально зазывали </a:t>
            </a:r>
            <a:endParaRPr lang="ru-RU" b="1" dirty="0" smtClean="0"/>
          </a:p>
          <a:p>
            <a:pPr algn="just"/>
            <a:r>
              <a:rPr lang="ru-RU" b="1" dirty="0" smtClean="0"/>
              <a:t>к </a:t>
            </a:r>
            <a:r>
              <a:rPr lang="ru-RU" b="1" dirty="0"/>
              <a:t>себе в дом. Это обращение </a:t>
            </a:r>
            <a:endParaRPr lang="ru-RU" b="1" dirty="0" smtClean="0"/>
          </a:p>
          <a:p>
            <a:pPr algn="just"/>
            <a:r>
              <a:rPr lang="ru-RU" b="1" dirty="0" smtClean="0"/>
              <a:t>Подразумевало и </a:t>
            </a:r>
            <a:r>
              <a:rPr lang="ru-RU" b="1" dirty="0"/>
              <a:t>то, </a:t>
            </a:r>
            <a:r>
              <a:rPr lang="ru-RU" b="1" dirty="0" smtClean="0"/>
              <a:t>что  </a:t>
            </a:r>
            <a:r>
              <a:rPr lang="ru-RU" b="1" dirty="0"/>
              <a:t>человеку </a:t>
            </a:r>
            <a:endParaRPr lang="ru-RU" b="1" dirty="0" smtClean="0"/>
          </a:p>
          <a:p>
            <a:pPr algn="just"/>
            <a:r>
              <a:rPr lang="ru-RU" b="1" dirty="0" smtClean="0"/>
              <a:t>будет </a:t>
            </a:r>
            <a:r>
              <a:rPr lang="ru-RU" b="1" dirty="0"/>
              <a:t>оказан очень </a:t>
            </a:r>
            <a:r>
              <a:rPr lang="ru-RU" b="1" dirty="0" smtClean="0"/>
              <a:t> почтительный </a:t>
            </a:r>
            <a:r>
              <a:rPr lang="ru-RU" b="1" dirty="0"/>
              <a:t>прием.</a:t>
            </a:r>
          </a:p>
          <a:p>
            <a:pPr algn="just"/>
            <a:endParaRPr lang="ru-RU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24944"/>
            <a:ext cx="4445430" cy="287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658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4" r="62082"/>
          <a:stretch/>
        </p:blipFill>
        <p:spPr bwMode="auto">
          <a:xfrm>
            <a:off x="384175" y="476672"/>
            <a:ext cx="837374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62"/>
          <a:stretch/>
        </p:blipFill>
        <p:spPr bwMode="auto">
          <a:xfrm rot="10800000">
            <a:off x="8757920" y="476672"/>
            <a:ext cx="38608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4944" y="35843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7512" y="-2597944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" r="34398"/>
          <a:stretch/>
        </p:blipFill>
        <p:spPr bwMode="auto">
          <a:xfrm>
            <a:off x="5312585" y="126999"/>
            <a:ext cx="3831416" cy="3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7"/>
          <a:stretch/>
        </p:blipFill>
        <p:spPr bwMode="auto">
          <a:xfrm>
            <a:off x="5312586" y="6309320"/>
            <a:ext cx="3831416" cy="3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111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751344"/>
            <a:ext cx="829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576840"/>
            <a:ext cx="858976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Как встречали </a:t>
            </a:r>
            <a:r>
              <a:rPr lang="ru-RU" sz="2000" b="1" dirty="0" smtClean="0">
                <a:solidFill>
                  <a:srgbClr val="FF0000"/>
                </a:solidFill>
              </a:rPr>
              <a:t>гостей. </a:t>
            </a:r>
          </a:p>
          <a:p>
            <a:pPr algn="just"/>
            <a:r>
              <a:rPr lang="ru-RU" b="1" dirty="0" smtClean="0"/>
              <a:t>   Известная </a:t>
            </a:r>
            <a:r>
              <a:rPr lang="ru-RU" b="1" dirty="0"/>
              <a:t>русская традиция встречать гостей караваем хлеба и солонкой, доверху заполненной солью, берет начало в глубочайшей древности. Изначально она символизировала готовность отдать гостю самое дорогое и истинно ценное, что есть в доме, — хлеб. </a:t>
            </a:r>
            <a:r>
              <a:rPr lang="ru-RU" b="1" dirty="0" smtClean="0"/>
              <a:t>Человек</a:t>
            </a:r>
            <a:r>
              <a:rPr lang="ru-RU" b="1" dirty="0"/>
              <a:t>, переживший хоть один неурожайный год и голод, прекрасно понимал значение этой традиции. Поднесение каравая хлеба с солью означало очень многое. </a:t>
            </a:r>
            <a:r>
              <a:rPr lang="ru-RU" b="1" dirty="0" smtClean="0"/>
              <a:t> Оно символизировало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установление </a:t>
            </a:r>
            <a:r>
              <a:rPr lang="ru-RU" b="1" dirty="0" smtClean="0"/>
              <a:t>мира </a:t>
            </a:r>
            <a:r>
              <a:rPr lang="ru-RU" b="1" dirty="0"/>
              <a:t>и добрососедских </a:t>
            </a:r>
            <a:r>
              <a:rPr lang="ru-RU" b="1" dirty="0" err="1"/>
              <a:t>о</a:t>
            </a:r>
            <a:r>
              <a:rPr lang="ru-RU" b="1" dirty="0" err="1" smtClean="0"/>
              <a:t>тноше</a:t>
            </a:r>
            <a:r>
              <a:rPr lang="ru-RU" b="1" dirty="0" smtClean="0"/>
              <a:t>-</a:t>
            </a:r>
          </a:p>
          <a:p>
            <a:pPr algn="just"/>
            <a:r>
              <a:rPr lang="ru-RU" b="1" dirty="0" err="1" smtClean="0"/>
              <a:t>ний</a:t>
            </a:r>
            <a:r>
              <a:rPr lang="ru-RU" b="1" dirty="0" smtClean="0"/>
              <a:t>.  </a:t>
            </a:r>
            <a:r>
              <a:rPr lang="ru-RU" b="1" dirty="0"/>
              <a:t>В Московском и некоторых других </a:t>
            </a:r>
            <a:endParaRPr lang="ru-RU" b="1" dirty="0" smtClean="0"/>
          </a:p>
          <a:p>
            <a:pPr algn="just"/>
            <a:r>
              <a:rPr lang="ru-RU" b="1" dirty="0" smtClean="0"/>
              <a:t>княжествах </a:t>
            </a:r>
            <a:r>
              <a:rPr lang="ru-RU" b="1" dirty="0"/>
              <a:t>жители считали, что </a:t>
            </a:r>
            <a:r>
              <a:rPr lang="ru-RU" b="1" dirty="0" smtClean="0"/>
              <a:t>словосочетание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«хлеба да соль</a:t>
            </a:r>
            <a:r>
              <a:rPr lang="ru-RU" b="1" dirty="0" smtClean="0"/>
              <a:t>»  отвращает  </a:t>
            </a:r>
            <a:r>
              <a:rPr lang="ru-RU" b="1" dirty="0"/>
              <a:t>от дома и людей </a:t>
            </a:r>
            <a:endParaRPr lang="ru-RU" b="1" dirty="0" smtClean="0"/>
          </a:p>
          <a:p>
            <a:pPr algn="just"/>
            <a:r>
              <a:rPr lang="ru-RU" b="1" dirty="0" smtClean="0"/>
              <a:t>любое зло</a:t>
            </a:r>
            <a:r>
              <a:rPr lang="ru-RU" b="1" dirty="0"/>
              <a:t>. </a:t>
            </a:r>
            <a:r>
              <a:rPr lang="ru-RU" b="1" dirty="0" smtClean="0"/>
              <a:t>Традиция встречать </a:t>
            </a:r>
            <a:r>
              <a:rPr lang="ru-RU" b="1" dirty="0"/>
              <a:t>долгожданных</a:t>
            </a:r>
            <a:r>
              <a:rPr lang="ru-RU" b="1" dirty="0" smtClean="0"/>
              <a:t>, </a:t>
            </a:r>
          </a:p>
          <a:p>
            <a:pPr algn="just"/>
            <a:r>
              <a:rPr lang="ru-RU" b="1" dirty="0" smtClean="0"/>
              <a:t>Дорогих  </a:t>
            </a:r>
            <a:r>
              <a:rPr lang="ru-RU" b="1" dirty="0"/>
              <a:t>гостей хлебом-солью </a:t>
            </a:r>
            <a:r>
              <a:rPr lang="ru-RU" b="1" dirty="0" smtClean="0"/>
              <a:t> сохранилась </a:t>
            </a:r>
            <a:r>
              <a:rPr lang="ru-RU" b="1" dirty="0"/>
              <a:t>до </a:t>
            </a:r>
            <a:endParaRPr lang="ru-RU" b="1" dirty="0" smtClean="0"/>
          </a:p>
          <a:p>
            <a:pPr algn="just"/>
            <a:r>
              <a:rPr lang="ru-RU" b="1" dirty="0" smtClean="0"/>
              <a:t>сих </a:t>
            </a:r>
            <a:r>
              <a:rPr lang="ru-RU" b="1" dirty="0"/>
              <a:t>пор. Она </a:t>
            </a:r>
            <a:r>
              <a:rPr lang="ru-RU" b="1" dirty="0" smtClean="0"/>
              <a:t>используется </a:t>
            </a:r>
            <a:r>
              <a:rPr lang="ru-RU" b="1" dirty="0"/>
              <a:t>на </a:t>
            </a:r>
            <a:r>
              <a:rPr lang="ru-RU" b="1" dirty="0" smtClean="0"/>
              <a:t>свадьбах. </a:t>
            </a:r>
          </a:p>
          <a:p>
            <a:pPr algn="just"/>
            <a:r>
              <a:rPr lang="ru-RU" b="1" dirty="0" smtClean="0"/>
              <a:t>Хлеб-соль </a:t>
            </a:r>
            <a:r>
              <a:rPr lang="ru-RU" b="1" dirty="0"/>
              <a:t>гостям подносила хозяйка дома. </a:t>
            </a:r>
            <a:endParaRPr lang="ru-RU" b="1" dirty="0" smtClean="0"/>
          </a:p>
          <a:p>
            <a:pPr algn="just"/>
            <a:r>
              <a:rPr lang="ru-RU" b="1" dirty="0" smtClean="0"/>
              <a:t>Она </a:t>
            </a:r>
            <a:r>
              <a:rPr lang="ru-RU" b="1" dirty="0"/>
              <a:t>кланялась пришлым в пояс и приветствовала их самыми ласковыми и уважительными словами: «Заходите, дорогие гости! Просим!» Гость должен был съесть кусочек хлеба, обмакнув его слегка в солонку. Затем он приветствовал и целовал радушную хозяюшку.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5"/>
          <a:stretch/>
        </p:blipFill>
        <p:spPr bwMode="auto">
          <a:xfrm>
            <a:off x="5220072" y="2354277"/>
            <a:ext cx="3531759" cy="23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71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4" r="62082"/>
          <a:stretch/>
        </p:blipFill>
        <p:spPr bwMode="auto">
          <a:xfrm>
            <a:off x="384175" y="476672"/>
            <a:ext cx="837374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62"/>
          <a:stretch/>
        </p:blipFill>
        <p:spPr bwMode="auto">
          <a:xfrm rot="10800000">
            <a:off x="8757920" y="476672"/>
            <a:ext cx="38608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4944" y="35843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7512" y="-2597944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" r="34398"/>
          <a:stretch/>
        </p:blipFill>
        <p:spPr bwMode="auto">
          <a:xfrm>
            <a:off x="5312585" y="126999"/>
            <a:ext cx="3831416" cy="3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7"/>
          <a:stretch/>
        </p:blipFill>
        <p:spPr bwMode="auto">
          <a:xfrm>
            <a:off x="5312586" y="6309320"/>
            <a:ext cx="3831416" cy="3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111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751344"/>
            <a:ext cx="829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23660"/>
            <a:ext cx="84343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Как угощали на Руси.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       </a:t>
            </a:r>
            <a:r>
              <a:rPr lang="ru-RU" b="1" dirty="0" smtClean="0"/>
              <a:t>На </a:t>
            </a:r>
            <a:r>
              <a:rPr lang="ru-RU" b="1" dirty="0"/>
              <a:t>Руси гостям не только оказывалось огромное почтение. Их старались угостить всем самым лучшим, что только есть в доме. Выражение «Закатить пир горой» относится как раз к истинно русскому способу принимать гостей. Переступив порог дома, пришлые крестились на иконы в Красном углу и ждали особого сигнала от хозяйки. Приглашением к столу служило обычное действие хозяйки дома: женщина просто отправлялась к так называемому своему, «женскому» столу. </a:t>
            </a:r>
            <a:r>
              <a:rPr lang="ru-RU" b="1" dirty="0" smtClean="0"/>
              <a:t>После </a:t>
            </a:r>
            <a:r>
              <a:rPr lang="ru-RU" b="1" dirty="0"/>
              <a:t>этого все рассаживались. </a:t>
            </a:r>
            <a:endParaRPr lang="ru-RU" b="1" dirty="0" smtClean="0"/>
          </a:p>
          <a:p>
            <a:pPr algn="just"/>
            <a:r>
              <a:rPr lang="ru-RU" b="1" dirty="0" smtClean="0"/>
              <a:t>Угощение </a:t>
            </a:r>
            <a:r>
              <a:rPr lang="ru-RU" b="1" dirty="0"/>
              <a:t>на Руси готовилось </a:t>
            </a:r>
            <a:endParaRPr lang="ru-RU" b="1" dirty="0" smtClean="0"/>
          </a:p>
          <a:p>
            <a:pPr algn="just"/>
            <a:r>
              <a:rPr lang="ru-RU" b="1" dirty="0" smtClean="0"/>
              <a:t>богатое</a:t>
            </a:r>
            <a:r>
              <a:rPr lang="ru-RU" b="1" dirty="0"/>
              <a:t>, разнообразное и </a:t>
            </a:r>
            <a:endParaRPr lang="ru-RU" b="1" dirty="0" smtClean="0"/>
          </a:p>
          <a:p>
            <a:pPr algn="just"/>
            <a:r>
              <a:rPr lang="ru-RU" b="1" dirty="0" smtClean="0"/>
              <a:t>обильное</a:t>
            </a:r>
            <a:r>
              <a:rPr lang="ru-RU" b="1" dirty="0"/>
              <a:t>. Например, на </a:t>
            </a:r>
            <a:endParaRPr lang="ru-RU" b="1" dirty="0" smtClean="0"/>
          </a:p>
          <a:p>
            <a:pPr algn="just"/>
            <a:r>
              <a:rPr lang="ru-RU" b="1" dirty="0" smtClean="0"/>
              <a:t>княжеских </a:t>
            </a:r>
            <a:r>
              <a:rPr lang="ru-RU" b="1" dirty="0"/>
              <a:t>пирах могло </a:t>
            </a:r>
            <a:r>
              <a:rPr lang="ru-RU" b="1" dirty="0" smtClean="0"/>
              <a:t>быть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до 500 перемен блюд. </a:t>
            </a:r>
            <a:r>
              <a:rPr lang="ru-RU" b="1" dirty="0" smtClean="0"/>
              <a:t>Хозяева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старались, чтобы столы </a:t>
            </a:r>
            <a:r>
              <a:rPr lang="ru-RU" b="1" dirty="0" smtClean="0"/>
              <a:t>чуть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ли не ломились под </a:t>
            </a:r>
            <a:r>
              <a:rPr lang="ru-RU" b="1" dirty="0" smtClean="0"/>
              <a:t>тяжестью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угощения. Это был еще один </a:t>
            </a:r>
            <a:endParaRPr lang="ru-RU" b="1" dirty="0" smtClean="0"/>
          </a:p>
          <a:p>
            <a:pPr algn="just"/>
            <a:r>
              <a:rPr lang="ru-RU" b="1" dirty="0" smtClean="0"/>
              <a:t>способ </a:t>
            </a:r>
            <a:r>
              <a:rPr lang="ru-RU" b="1" dirty="0"/>
              <a:t>показать гостю </a:t>
            </a:r>
            <a:r>
              <a:rPr lang="ru-RU" b="1" dirty="0" smtClean="0"/>
              <a:t>свое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почтение.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52936"/>
            <a:ext cx="512202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18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4" r="62082"/>
          <a:stretch/>
        </p:blipFill>
        <p:spPr bwMode="auto">
          <a:xfrm>
            <a:off x="237902" y="476672"/>
            <a:ext cx="8290376" cy="577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62"/>
          <a:stretch/>
        </p:blipFill>
        <p:spPr bwMode="auto">
          <a:xfrm rot="10800000">
            <a:off x="8757920" y="476672"/>
            <a:ext cx="38608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4944" y="35843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7512" y="-2597944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" r="34398"/>
          <a:stretch/>
        </p:blipFill>
        <p:spPr bwMode="auto">
          <a:xfrm>
            <a:off x="5312585" y="126999"/>
            <a:ext cx="3831416" cy="3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7"/>
          <a:stretch/>
        </p:blipFill>
        <p:spPr bwMode="auto">
          <a:xfrm>
            <a:off x="5312586" y="6309320"/>
            <a:ext cx="3831416" cy="3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11176"/>
            <a:ext cx="3841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751344"/>
            <a:ext cx="829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4175" y="551199"/>
            <a:ext cx="84154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Подавали </a:t>
            </a:r>
            <a:r>
              <a:rPr lang="ru-RU" b="1" dirty="0"/>
              <a:t>пироги с разной начинкой, мясные блюда и запеченную птицу («жаркое»). Затем следовала перемена блюд. Хозяйка угощала «ушным». Так назывались на Руси супы. После ушного следовал небольшой перерыв. Гости отдыхали от обильной трапезы, общались, обменивались шутками-прибаутками. Затем следовал десерт: всевозможные сладости, выпечка, мед и пр. Во время таких пиров много шутили, пели и плясали. Радушный и зажиточный хозяин в знак особого уважения мог даже одарить почтенного гостя шубой или какой-то другой ценной вещью. </a:t>
            </a:r>
            <a:r>
              <a:rPr lang="ru-RU" b="1" dirty="0" smtClean="0"/>
              <a:t>Уезжая </a:t>
            </a:r>
            <a:r>
              <a:rPr lang="ru-RU" b="1" dirty="0"/>
              <a:t>домой гостей в </a:t>
            </a:r>
            <a:r>
              <a:rPr lang="ru-RU" b="1" dirty="0" smtClean="0"/>
              <a:t>дорогу </a:t>
            </a:r>
            <a:r>
              <a:rPr lang="ru-RU" b="1" dirty="0"/>
              <a:t>наделяли </a:t>
            </a:r>
            <a:r>
              <a:rPr lang="ru-RU" b="1" dirty="0" smtClean="0"/>
              <a:t>узелками </a:t>
            </a:r>
            <a:r>
              <a:rPr lang="ru-RU" b="1" dirty="0"/>
              <a:t>с лакомствами</a:t>
            </a:r>
            <a:r>
              <a:rPr lang="ru-RU" b="1" dirty="0" smtClean="0"/>
              <a:t>: </a:t>
            </a:r>
            <a:r>
              <a:rPr lang="ru-RU" b="1" dirty="0"/>
              <a:t>пряниками</a:t>
            </a:r>
            <a:r>
              <a:rPr lang="ru-RU" b="1" dirty="0" smtClean="0"/>
              <a:t>,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орехами, </a:t>
            </a:r>
            <a:r>
              <a:rPr lang="ru-RU" b="1" dirty="0" smtClean="0"/>
              <a:t>сладкими </a:t>
            </a:r>
            <a:r>
              <a:rPr lang="ru-RU" b="1" dirty="0"/>
              <a:t>пирогами</a:t>
            </a:r>
            <a:r>
              <a:rPr lang="ru-RU" b="1" dirty="0" smtClean="0"/>
              <a:t>.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Не </a:t>
            </a:r>
            <a:r>
              <a:rPr lang="ru-RU" b="1" dirty="0" smtClean="0"/>
              <a:t>принять </a:t>
            </a:r>
            <a:r>
              <a:rPr lang="ru-RU" b="1" dirty="0"/>
              <a:t>угощение </a:t>
            </a:r>
            <a:r>
              <a:rPr lang="ru-RU" b="1" dirty="0" smtClean="0"/>
              <a:t>значило </a:t>
            </a:r>
          </a:p>
          <a:p>
            <a:pPr algn="just"/>
            <a:r>
              <a:rPr lang="ru-RU" b="1" dirty="0" smtClean="0"/>
              <a:t>не </a:t>
            </a:r>
            <a:r>
              <a:rPr lang="ru-RU" b="1" dirty="0"/>
              <a:t>только </a:t>
            </a:r>
            <a:r>
              <a:rPr lang="ru-RU" b="1" dirty="0" smtClean="0"/>
              <a:t>обидеть </a:t>
            </a:r>
            <a:r>
              <a:rPr lang="ru-RU" b="1" dirty="0"/>
              <a:t>хозяев</a:t>
            </a:r>
            <a:r>
              <a:rPr lang="ru-RU" b="1" dirty="0" smtClean="0"/>
              <a:t>, </a:t>
            </a:r>
            <a:r>
              <a:rPr lang="ru-RU" b="1" dirty="0"/>
              <a:t>но </a:t>
            </a:r>
            <a:r>
              <a:rPr lang="ru-RU" b="1" dirty="0" smtClean="0"/>
              <a:t>и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прогневить Бога. </a:t>
            </a:r>
            <a:endParaRPr lang="ru-RU" b="1" dirty="0" smtClean="0"/>
          </a:p>
          <a:p>
            <a:pPr algn="just"/>
            <a:r>
              <a:rPr lang="ru-RU" b="1" dirty="0" smtClean="0"/>
              <a:t>«Хлеб-соль </a:t>
            </a:r>
            <a:r>
              <a:rPr lang="ru-RU" b="1" dirty="0"/>
              <a:t>- дар </a:t>
            </a:r>
            <a:r>
              <a:rPr lang="ru-RU" b="1" dirty="0" smtClean="0"/>
              <a:t>Божий» -</a:t>
            </a:r>
          </a:p>
          <a:p>
            <a:pPr algn="just"/>
            <a:r>
              <a:rPr lang="ru-RU" b="1" dirty="0" smtClean="0"/>
              <a:t>говорили </a:t>
            </a:r>
            <a:r>
              <a:rPr lang="ru-RU" b="1" dirty="0"/>
              <a:t>на Руси. </a:t>
            </a:r>
            <a:endParaRPr lang="ru-RU" b="1" dirty="0" smtClean="0"/>
          </a:p>
          <a:p>
            <a:pPr algn="just"/>
            <a:r>
              <a:rPr lang="ru-RU" b="1" dirty="0" smtClean="0"/>
              <a:t>Как </a:t>
            </a:r>
            <a:r>
              <a:rPr lang="ru-RU" b="1" dirty="0"/>
              <a:t>можно не </a:t>
            </a:r>
            <a:r>
              <a:rPr lang="ru-RU" b="1" dirty="0" smtClean="0"/>
              <a:t>принять хлеба</a:t>
            </a:r>
            <a:r>
              <a:rPr lang="ru-RU" b="1" dirty="0"/>
              <a:t>! </a:t>
            </a:r>
            <a:endParaRPr lang="ru-RU" b="1" dirty="0" smtClean="0"/>
          </a:p>
          <a:p>
            <a:pPr algn="just"/>
            <a:r>
              <a:rPr lang="ru-RU" b="1" dirty="0" smtClean="0"/>
              <a:t>Это </a:t>
            </a:r>
            <a:r>
              <a:rPr lang="ru-RU" b="1" dirty="0"/>
              <a:t>считалось, чуть ли </a:t>
            </a:r>
            <a:r>
              <a:rPr lang="ru-RU" b="1" dirty="0" smtClean="0"/>
              <a:t>не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грехом.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342" y="2852936"/>
            <a:ext cx="4843027" cy="339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201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626</Words>
  <Application>Microsoft Office PowerPoint</Application>
  <PresentationFormat>Экран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8</cp:revision>
  <dcterms:created xsi:type="dcterms:W3CDTF">2019-12-07T18:43:38Z</dcterms:created>
  <dcterms:modified xsi:type="dcterms:W3CDTF">2019-12-07T19:58:47Z</dcterms:modified>
</cp:coreProperties>
</file>