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02" autoAdjust="0"/>
  </p:normalViewPr>
  <p:slideViewPr>
    <p:cSldViewPr snapToGrid="0">
      <p:cViewPr varScale="1">
        <p:scale>
          <a:sx n="101" d="100"/>
          <a:sy n="101" d="100"/>
        </p:scale>
        <p:origin x="14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erehina\&#1050;&#1044;&#1056;\&#1050;&#1044;&#1056;8%2017.02.2022\&#1056;&#1077;&#1079;&#1091;&#1083;&#1100;&#1090;&#1072;&#1090;&#1099;%20&#1050;&#1044;&#1056;8_2022\&#1082;&#1088;&#1072;&#1090;&#1082;&#1080;&#1081;%20&#1086;&#1090;&#1095;&#1077;&#1090;%20&#1086;%20&#1088;&#1077;&#1079;&#1091;&#1083;&#1100;&#1090;&#1072;&#1090;&#1072;&#1093;%20&#1041;&#1086;&#1075;&#1086;&#1090;&#1086;&#1083;&#1100;&#1089;&#1082;&#1080;&#1081;_&#1050;&#1044;&#1056;8_2021-202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erehina\&#1050;&#1044;&#1056;\&#1050;&#1044;&#1056;8%2017.02.2022\&#1056;&#1077;&#1079;&#1091;&#1083;&#1100;&#1090;&#1072;&#1090;&#1099;%20&#1050;&#1044;&#1056;8_2022\&#1082;&#1088;&#1072;&#1090;&#1082;&#1080;&#1081;%20&#1086;&#1090;&#1095;&#1077;&#1090;%20&#1086;%20&#1088;&#1077;&#1079;&#1091;&#1083;&#1100;&#1090;&#1072;&#1090;&#1072;&#1093;%20&#1041;&#1086;&#1075;&#1086;&#1090;&#1086;&#1083;&#1100;&#1089;&#1082;&#1080;&#1081;_&#1050;&#1044;&#1056;8_2021-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erehina\&#1050;&#1044;&#1056;\&#1050;&#1044;&#1056;7\&#1041;&#1086;&#1075;&#1086;&#1090;&#1086;&#1083;&#1100;&#1089;&#1082;&#1080;&#1081;%20&#1050;&#1044;&#1056;7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0603526254135E-2"/>
          <c:y val="5.2335147295777214E-2"/>
          <c:w val="0.9049100229658793"/>
          <c:h val="0.7980394651568706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'[краткий отчет о результатах Боготольский_КДР8_2021-2022.xlsx]Лист1'!$C$1:$C$2</c:f>
              <c:strCache>
                <c:ptCount val="2"/>
                <c:pt idx="0">
                  <c:v>Уровни достижений (% учащихся, результаты которых соответствуют данному уровню достижений)</c:v>
                </c:pt>
                <c:pt idx="1">
                  <c:v>Ниже базового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 </c:v>
              </c:pt>
            </c:strLit>
          </c:cat>
          <c:val>
            <c:numRef>
              <c:f>'[краткий отчет о результатах Боготольский_КДР8_2021-2022.xlsx]Лист1'!$C$3:$C$4</c:f>
              <c:numCache>
                <c:formatCode>0.00%</c:formatCode>
                <c:ptCount val="2"/>
                <c:pt idx="0">
                  <c:v>-9.5238095238095233E-2</c:v>
                </c:pt>
                <c:pt idx="1">
                  <c:v>-0.17299578059071699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AF-4485-89A0-4CD2D83F8DD3}"/>
            </c:ext>
          </c:extLst>
        </c:ser>
        <c:ser>
          <c:idx val="1"/>
          <c:order val="1"/>
          <c:tx>
            <c:strRef>
              <c:f>'[краткий отчет о результатах Боготольский_КДР8_2021-2022.xlsx]Лист1'!$D$1:$D$2</c:f>
              <c:strCache>
                <c:ptCount val="2"/>
                <c:pt idx="0">
                  <c:v>Уровни достижений (% учащихся, результаты которых соответствуют данному уровню достижений)</c:v>
                </c:pt>
                <c:pt idx="1">
                  <c:v>Базовый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 </c:v>
              </c:pt>
            </c:strLit>
          </c:cat>
          <c:val>
            <c:numRef>
              <c:f>'[краткий отчет о результатах Боготольский_КДР8_2021-2022.xlsx]Лист1'!$D$3:$D$4</c:f>
              <c:numCache>
                <c:formatCode>0.00%</c:formatCode>
                <c:ptCount val="2"/>
                <c:pt idx="0">
                  <c:v>0.65476190476190477</c:v>
                </c:pt>
                <c:pt idx="1">
                  <c:v>0.64697609001406475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AF-4485-89A0-4CD2D83F8DD3}"/>
            </c:ext>
          </c:extLst>
        </c:ser>
        <c:ser>
          <c:idx val="2"/>
          <c:order val="2"/>
          <c:tx>
            <c:strRef>
              <c:f>'[краткий отчет о результатах Боготольский_КДР8_2021-2022.xlsx]Лист1'!$E$1:$E$2</c:f>
              <c:strCache>
                <c:ptCount val="2"/>
                <c:pt idx="0">
                  <c:v>Уровни достижений (% учащихся, результаты которых соответствуют данному уровню достижений)</c:v>
                </c:pt>
                <c:pt idx="1">
                  <c:v>Повышенный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 </c:v>
              </c:pt>
            </c:strLit>
          </c:cat>
          <c:val>
            <c:numRef>
              <c:f>'[краткий отчет о результатах Боготольский_КДР8_2021-2022.xlsx]Лист1'!$E$3:$E$4</c:f>
              <c:numCache>
                <c:formatCode>0.00%</c:formatCode>
                <c:ptCount val="2"/>
                <c:pt idx="0">
                  <c:v>0.25</c:v>
                </c:pt>
                <c:pt idx="1">
                  <c:v>0.18002812939521801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AF-4485-89A0-4CD2D83F8DD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55458736"/>
        <c:axId val="155614832"/>
      </c:barChart>
      <c:catAx>
        <c:axId val="155458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614832"/>
        <c:crosses val="autoZero"/>
        <c:auto val="1"/>
        <c:lblAlgn val="ctr"/>
        <c:lblOffset val="100"/>
        <c:noMultiLvlLbl val="0"/>
      </c:catAx>
      <c:valAx>
        <c:axId val="155614832"/>
        <c:scaling>
          <c:orientation val="minMax"/>
        </c:scaling>
        <c:delete val="1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%;#,##0%;0" sourceLinked="0"/>
        <c:majorTickMark val="none"/>
        <c:minorTickMark val="none"/>
        <c:tickLblPos val="nextTo"/>
        <c:crossAx val="155458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Распределение баллов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7953093431055837E-2"/>
          <c:y val="8.0100029163021294E-2"/>
          <c:w val="0.87427962571506646"/>
          <c:h val="0.780293963254593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'[краткий отчет о результатах Боготольский_КДР8_2021-2022.xlsx]Лист1'!$F$3</c:f>
              <c:strCache>
                <c:ptCount val="1"/>
                <c:pt idx="0">
                  <c:v>МО</c:v>
                </c:pt>
              </c:strCache>
            </c:strRef>
          </c:tx>
          <c:spPr>
            <a:solidFill>
              <a:schemeClr val="accent1">
                <a:shade val="75000"/>
                <a:satMod val="160000"/>
              </a:schemeClr>
            </a:solidFill>
            <a:ln>
              <a:noFill/>
            </a:ln>
            <a:effectLst>
              <a:outerShdw blurRad="76200" dist="25400" dir="5400000" algn="tl" rotWithShape="0">
                <a:srgbClr val="000000">
                  <a:alpha val="5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contourW="19050" prstMaterial="flat">
              <a:bevelT w="0" h="0" prst="coolSlant"/>
              <a:contourClr>
                <a:scrgbClr r="0" g="0" b="0">
                  <a:shade val="25000"/>
                  <a:satMod val="140000"/>
                </a:scrgbClr>
              </a:contourClr>
            </a:sp3d>
          </c:spPr>
          <c:invertIfNegative val="0"/>
          <c:cat>
            <c:numRef>
              <c:f>'[краткий отчет о результатах Боготольский_КДР8_2021-2022.xlsx]Лист1'!$G$2:$AL$2</c:f>
              <c:numCache>
                <c:formatCode>General</c:formatCode>
                <c:ptCount val="3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cat>
          <c:val>
            <c:numRef>
              <c:f>'[краткий отчет о результатах Боготольский_КДР8_2021-2022.xlsx]Лист1'!$G$3:$AG$3</c:f>
              <c:numCache>
                <c:formatCode>0%</c:formatCode>
                <c:ptCount val="27"/>
                <c:pt idx="0">
                  <c:v>0</c:v>
                </c:pt>
                <c:pt idx="1">
                  <c:v>2.3809523809523808E-2</c:v>
                </c:pt>
                <c:pt idx="2">
                  <c:v>0</c:v>
                </c:pt>
                <c:pt idx="3">
                  <c:v>0</c:v>
                </c:pt>
                <c:pt idx="4">
                  <c:v>3.5714285714285712E-2</c:v>
                </c:pt>
                <c:pt idx="5">
                  <c:v>2.3809523809523808E-2</c:v>
                </c:pt>
                <c:pt idx="6">
                  <c:v>1.1904761904761904E-2</c:v>
                </c:pt>
                <c:pt idx="7">
                  <c:v>1.1904761904761904E-2</c:v>
                </c:pt>
                <c:pt idx="8">
                  <c:v>8.3333333333333329E-2</c:v>
                </c:pt>
                <c:pt idx="9">
                  <c:v>5.9523809523809521E-2</c:v>
                </c:pt>
                <c:pt idx="10">
                  <c:v>5.9523809523809521E-2</c:v>
                </c:pt>
                <c:pt idx="11">
                  <c:v>4.7619047619047616E-2</c:v>
                </c:pt>
                <c:pt idx="12">
                  <c:v>9.5238095238095233E-2</c:v>
                </c:pt>
                <c:pt idx="13">
                  <c:v>8.3333333333333329E-2</c:v>
                </c:pt>
                <c:pt idx="14">
                  <c:v>0.15476190476190477</c:v>
                </c:pt>
                <c:pt idx="15">
                  <c:v>5.9523809523809521E-2</c:v>
                </c:pt>
                <c:pt idx="16">
                  <c:v>5.9523809523809521E-2</c:v>
                </c:pt>
                <c:pt idx="17">
                  <c:v>7.1428571428571425E-2</c:v>
                </c:pt>
                <c:pt idx="18">
                  <c:v>3.5714285714285712E-2</c:v>
                </c:pt>
                <c:pt idx="19">
                  <c:v>4.7619047619047616E-2</c:v>
                </c:pt>
                <c:pt idx="20">
                  <c:v>1.1904761904761904E-2</c:v>
                </c:pt>
                <c:pt idx="21">
                  <c:v>2.3809523809523808E-2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90-4DEE-ACA5-5EC1B1BC70E4}"/>
            </c:ext>
          </c:extLst>
        </c:ser>
        <c:ser>
          <c:idx val="1"/>
          <c:order val="1"/>
          <c:tx>
            <c:v>край</c:v>
          </c:tx>
          <c:spPr>
            <a:solidFill>
              <a:schemeClr val="accent2">
                <a:shade val="75000"/>
                <a:satMod val="160000"/>
              </a:schemeClr>
            </a:solidFill>
            <a:ln>
              <a:noFill/>
            </a:ln>
            <a:effectLst>
              <a:outerShdw blurRad="76200" dist="25400" dir="5400000" algn="tl" rotWithShape="0">
                <a:srgbClr val="000000">
                  <a:alpha val="5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contourW="19050" prstMaterial="flat">
              <a:bevelT w="0" h="0" prst="coolSlant"/>
              <a:contourClr>
                <a:scrgbClr r="0" g="0" b="0">
                  <a:shade val="25000"/>
                  <a:satMod val="140000"/>
                </a:scrgbClr>
              </a:contourClr>
            </a:sp3d>
          </c:spPr>
          <c:invertIfNegative val="0"/>
          <c:cat>
            <c:numRef>
              <c:f>'[краткий отчет о результатах Боготольский_КДР8_2021-2022.xlsx]Лист1'!$G$2:$AL$2</c:f>
              <c:numCache>
                <c:formatCode>General</c:formatCode>
                <c:ptCount val="3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cat>
          <c:val>
            <c:numRef>
              <c:f>'[краткий отчет о результатах Боготольский_КДР8_2021-2022.xlsx]Лист1'!$G$4:$AG$4</c:f>
              <c:numCache>
                <c:formatCode>0.00%</c:formatCode>
                <c:ptCount val="27"/>
                <c:pt idx="0">
                  <c:v>2.8129395218002813E-3</c:v>
                </c:pt>
                <c:pt idx="1">
                  <c:v>1.4064697609001407E-3</c:v>
                </c:pt>
                <c:pt idx="2">
                  <c:v>8.4388185654008432E-3</c:v>
                </c:pt>
                <c:pt idx="3">
                  <c:v>3.5161744022503515E-2</c:v>
                </c:pt>
                <c:pt idx="4">
                  <c:v>2.1097046413502109E-2</c:v>
                </c:pt>
                <c:pt idx="5">
                  <c:v>5.0632911392405063E-2</c:v>
                </c:pt>
                <c:pt idx="6">
                  <c:v>5.3445850914205346E-2</c:v>
                </c:pt>
                <c:pt idx="7">
                  <c:v>6.4697609001406475E-2</c:v>
                </c:pt>
                <c:pt idx="8">
                  <c:v>6.1884669479606191E-2</c:v>
                </c:pt>
                <c:pt idx="9">
                  <c:v>6.8917018284106887E-2</c:v>
                </c:pt>
                <c:pt idx="10">
                  <c:v>7.1729957805907171E-2</c:v>
                </c:pt>
                <c:pt idx="11">
                  <c:v>9.0014064697609003E-2</c:v>
                </c:pt>
                <c:pt idx="12">
                  <c:v>7.8762306610407881E-2</c:v>
                </c:pt>
                <c:pt idx="13">
                  <c:v>8.8607594936708861E-2</c:v>
                </c:pt>
                <c:pt idx="14">
                  <c:v>7.5949367088607597E-2</c:v>
                </c:pt>
                <c:pt idx="15">
                  <c:v>4.6413502109704644E-2</c:v>
                </c:pt>
                <c:pt idx="16">
                  <c:v>4.2194092827004218E-2</c:v>
                </c:pt>
                <c:pt idx="17">
                  <c:v>4.7819971870604779E-2</c:v>
                </c:pt>
                <c:pt idx="18">
                  <c:v>2.9535864978902954E-2</c:v>
                </c:pt>
                <c:pt idx="19">
                  <c:v>2.2503516174402251E-2</c:v>
                </c:pt>
                <c:pt idx="20">
                  <c:v>1.8284106891701828E-2</c:v>
                </c:pt>
                <c:pt idx="21">
                  <c:v>1.1251758087201125E-2</c:v>
                </c:pt>
                <c:pt idx="22">
                  <c:v>7.0323488045007029E-3</c:v>
                </c:pt>
                <c:pt idx="23">
                  <c:v>1.4064697609001407E-3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90-4DEE-ACA5-5EC1B1BC7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21862776"/>
        <c:axId val="221867264"/>
      </c:barChart>
      <c:catAx>
        <c:axId val="22186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867264"/>
        <c:crosses val="autoZero"/>
        <c:auto val="1"/>
        <c:lblAlgn val="ctr"/>
        <c:lblOffset val="100"/>
        <c:noMultiLvlLbl val="0"/>
      </c:catAx>
      <c:valAx>
        <c:axId val="22186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86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129129773235853"/>
          <c:y val="0.93496019247594053"/>
          <c:w val="0.28718385134525731"/>
          <c:h val="5.20768445610965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150120940764761E-2"/>
          <c:y val="2.3765211166785972E-2"/>
          <c:w val="0.84970170596557115"/>
          <c:h val="0.7980394651568706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Ниже базового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Лист1!$A$3:$A$4</c:f>
              <c:numCache>
                <c:formatCode>General</c:formatCode>
                <c:ptCount val="2"/>
              </c:numCache>
            </c:numRef>
          </c:cat>
          <c:val>
            <c:numRef>
              <c:f>Лист1!$B$3:$B$4</c:f>
              <c:numCache>
                <c:formatCode>0.00%</c:formatCode>
                <c:ptCount val="2"/>
                <c:pt idx="0">
                  <c:v>-0.25581395348837199</c:v>
                </c:pt>
                <c:pt idx="1">
                  <c:v>-0.52280000000000004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B2-48BA-BDFF-428541D96D7B}"/>
            </c:ext>
          </c:extLst>
        </c:ser>
        <c:ser>
          <c:idx val="2"/>
          <c:order val="1"/>
          <c:tx>
            <c:strRef>
              <c:f>Лист1!$C$2</c:f>
              <c:strCache>
                <c:ptCount val="1"/>
                <c:pt idx="0">
                  <c:v>Базовый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Лист1!$A$3:$A$4</c:f>
              <c:numCache>
                <c:formatCode>General</c:formatCode>
                <c:ptCount val="2"/>
              </c:numCache>
            </c:numRef>
          </c:cat>
          <c:val>
            <c:numRef>
              <c:f>Лист1!$C$3:$C$4</c:f>
              <c:numCache>
                <c:formatCode>0.00%</c:formatCode>
                <c:ptCount val="2"/>
                <c:pt idx="0">
                  <c:v>0.53488372093023251</c:v>
                </c:pt>
                <c:pt idx="1">
                  <c:v>0.4088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B2-48BA-BDFF-428541D96D7B}"/>
            </c:ext>
          </c:extLst>
        </c:ser>
        <c:ser>
          <c:idx val="3"/>
          <c:order val="2"/>
          <c:tx>
            <c:strRef>
              <c:f>Лист1!$D$2</c:f>
              <c:strCache>
                <c:ptCount val="1"/>
                <c:pt idx="0">
                  <c:v>Повышенный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270781501788272E-3"/>
                  <c:y val="-3.221305460670777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1B2-48BA-BDFF-428541D96D7B}"/>
                </c:ext>
              </c:extLst>
            </c:dLbl>
            <c:dLbl>
              <c:idx val="1"/>
              <c:layout>
                <c:manualLayout>
                  <c:x val="3.3812344505369692E-2"/>
                  <c:y val="9.663916382012331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1B2-48BA-BDFF-428541D96D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Лист1!$A$3:$A$4</c:f>
              <c:numCache>
                <c:formatCode>General</c:formatCode>
                <c:ptCount val="2"/>
              </c:numCache>
            </c:numRef>
          </c:cat>
          <c:val>
            <c:numRef>
              <c:f>Лист1!$D$3:$D$4</c:f>
              <c:numCache>
                <c:formatCode>0.00%</c:formatCode>
                <c:ptCount val="2"/>
                <c:pt idx="0">
                  <c:v>0.20930232558139536</c:v>
                </c:pt>
                <c:pt idx="1">
                  <c:v>6.8400000000000002E-2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B2-48BA-BDFF-428541D96D7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87610120"/>
        <c:axId val="187611296"/>
      </c:barChart>
      <c:catAx>
        <c:axId val="187610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611296"/>
        <c:crosses val="autoZero"/>
        <c:auto val="1"/>
        <c:lblAlgn val="ctr"/>
        <c:lblOffset val="100"/>
        <c:noMultiLvlLbl val="0"/>
      </c:catAx>
      <c:valAx>
        <c:axId val="187611296"/>
        <c:scaling>
          <c:orientation val="minMax"/>
        </c:scaling>
        <c:delete val="1"/>
        <c:axPos val="b"/>
        <c:numFmt formatCode="#,##0%;#,##0%;0" sourceLinked="0"/>
        <c:majorTickMark val="none"/>
        <c:minorTickMark val="none"/>
        <c:tickLblPos val="nextTo"/>
        <c:crossAx val="187610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Распределение баллов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945646239520522"/>
          <c:y val="0.14831838394041855"/>
          <c:w val="0.80232993217912496"/>
          <c:h val="0.64676433043756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Лист1!$E$3</c:f>
              <c:strCache>
                <c:ptCount val="1"/>
                <c:pt idx="0">
                  <c:v>МО</c:v>
                </c:pt>
              </c:strCache>
            </c:strRef>
          </c:tx>
          <c:spPr>
            <a:solidFill>
              <a:schemeClr val="accent1">
                <a:shade val="75000"/>
                <a:satMod val="160000"/>
              </a:schemeClr>
            </a:solidFill>
            <a:ln>
              <a:noFill/>
            </a:ln>
            <a:effectLst>
              <a:outerShdw blurRad="50800" dist="15240" dir="5400000" algn="tl" rotWithShape="0">
                <a:srgbClr val="000000">
                  <a:alpha val="7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contourW="9525" prstMaterial="flat">
              <a:bevelT w="0" h="0" prst="coolSlant"/>
              <a:contourClr>
                <a:scrgbClr r="0" g="0" b="0">
                  <a:shade val="35000"/>
                  <a:satMod val="130000"/>
                </a:scrgbClr>
              </a:contourClr>
            </a:sp3d>
          </c:spPr>
          <c:invertIfNegative val="0"/>
          <c:cat>
            <c:numRef>
              <c:f>Лист1!$F$2:$AE$2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Лист1!$F$3:$AE$3</c:f>
              <c:numCache>
                <c:formatCode>0%</c:formatCode>
                <c:ptCount val="26"/>
                <c:pt idx="0">
                  <c:v>0</c:v>
                </c:pt>
                <c:pt idx="1">
                  <c:v>3.4883720930232558E-2</c:v>
                </c:pt>
                <c:pt idx="2">
                  <c:v>5.8139534883720929E-2</c:v>
                </c:pt>
                <c:pt idx="3">
                  <c:v>6.9767441860465115E-2</c:v>
                </c:pt>
                <c:pt idx="4">
                  <c:v>4.6511627906976744E-2</c:v>
                </c:pt>
                <c:pt idx="5">
                  <c:v>8.1395348837209308E-2</c:v>
                </c:pt>
                <c:pt idx="6">
                  <c:v>9.3023255813953487E-2</c:v>
                </c:pt>
                <c:pt idx="7">
                  <c:v>8.1395348837209308E-2</c:v>
                </c:pt>
                <c:pt idx="8">
                  <c:v>9.3023255813953487E-2</c:v>
                </c:pt>
                <c:pt idx="9">
                  <c:v>5.8139534883720929E-2</c:v>
                </c:pt>
                <c:pt idx="10">
                  <c:v>4.6511627906976744E-2</c:v>
                </c:pt>
                <c:pt idx="11">
                  <c:v>6.9767441860465115E-2</c:v>
                </c:pt>
                <c:pt idx="12">
                  <c:v>4.6511627906976744E-2</c:v>
                </c:pt>
                <c:pt idx="13">
                  <c:v>8.1395348837209308E-2</c:v>
                </c:pt>
                <c:pt idx="14">
                  <c:v>2.3255813953488372E-2</c:v>
                </c:pt>
                <c:pt idx="15">
                  <c:v>2.3255813953488372E-2</c:v>
                </c:pt>
                <c:pt idx="16">
                  <c:v>1.1627906976744186E-2</c:v>
                </c:pt>
                <c:pt idx="17">
                  <c:v>0</c:v>
                </c:pt>
                <c:pt idx="18">
                  <c:v>1.1627906976744186E-2</c:v>
                </c:pt>
                <c:pt idx="19">
                  <c:v>3.4883720930232558E-2</c:v>
                </c:pt>
                <c:pt idx="20">
                  <c:v>1.1627906976744186E-2</c:v>
                </c:pt>
                <c:pt idx="21">
                  <c:v>1.1627906976744186E-2</c:v>
                </c:pt>
                <c:pt idx="22">
                  <c:v>1.1627906976744186E-2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21-4882-B5FC-7F8FE3780BC2}"/>
            </c:ext>
          </c:extLst>
        </c:ser>
        <c:ser>
          <c:idx val="1"/>
          <c:order val="1"/>
          <c:tx>
            <c:strRef>
              <c:f>Лист1!$E$4</c:f>
              <c:strCache>
                <c:ptCount val="1"/>
                <c:pt idx="0">
                  <c:v>край</c:v>
                </c:pt>
              </c:strCache>
            </c:strRef>
          </c:tx>
          <c:spPr>
            <a:solidFill>
              <a:schemeClr val="accent2">
                <a:shade val="75000"/>
                <a:satMod val="160000"/>
              </a:schemeClr>
            </a:solidFill>
            <a:ln>
              <a:noFill/>
            </a:ln>
            <a:effectLst>
              <a:outerShdw blurRad="50800" dist="15240" dir="5400000" algn="tl" rotWithShape="0">
                <a:srgbClr val="000000">
                  <a:alpha val="7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contourW="9525" prstMaterial="flat">
              <a:bevelT w="0" h="0" prst="coolSlant"/>
              <a:contourClr>
                <a:scrgbClr r="0" g="0" b="0">
                  <a:shade val="35000"/>
                  <a:satMod val="130000"/>
                </a:scrgbClr>
              </a:contourClr>
            </a:sp3d>
          </c:spPr>
          <c:invertIfNegative val="0"/>
          <c:cat>
            <c:numRef>
              <c:f>Лист1!$F$2:$AE$2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Лист1!$F$4:$AE$4</c:f>
              <c:numCache>
                <c:formatCode>0.00%</c:formatCode>
                <c:ptCount val="26"/>
                <c:pt idx="0">
                  <c:v>2.9914529914529916E-2</c:v>
                </c:pt>
                <c:pt idx="1">
                  <c:v>4.9857549857549859E-2</c:v>
                </c:pt>
                <c:pt idx="2">
                  <c:v>9.9715099715099717E-2</c:v>
                </c:pt>
                <c:pt idx="3">
                  <c:v>0.11823361823361823</c:v>
                </c:pt>
                <c:pt idx="4">
                  <c:v>0.10113960113960115</c:v>
                </c:pt>
                <c:pt idx="5">
                  <c:v>0.11253561253561253</c:v>
                </c:pt>
                <c:pt idx="6">
                  <c:v>0.11680911680911681</c:v>
                </c:pt>
                <c:pt idx="7">
                  <c:v>8.4045584045584043E-2</c:v>
                </c:pt>
                <c:pt idx="8">
                  <c:v>6.1253561253561253E-2</c:v>
                </c:pt>
                <c:pt idx="9">
                  <c:v>5.2706552706552709E-2</c:v>
                </c:pt>
                <c:pt idx="10">
                  <c:v>4.843304843304843E-2</c:v>
                </c:pt>
                <c:pt idx="11">
                  <c:v>3.1339031339031341E-2</c:v>
                </c:pt>
                <c:pt idx="12">
                  <c:v>3.5612535612535613E-2</c:v>
                </c:pt>
                <c:pt idx="13">
                  <c:v>1.5669515669515671E-2</c:v>
                </c:pt>
                <c:pt idx="14">
                  <c:v>1.8518518518518517E-2</c:v>
                </c:pt>
                <c:pt idx="15">
                  <c:v>1.4245014245014245E-2</c:v>
                </c:pt>
                <c:pt idx="16">
                  <c:v>4.2735042735042739E-3</c:v>
                </c:pt>
                <c:pt idx="17">
                  <c:v>1.4245014245014246E-3</c:v>
                </c:pt>
                <c:pt idx="18">
                  <c:v>1.4245014245014246E-3</c:v>
                </c:pt>
                <c:pt idx="19">
                  <c:v>2.8490028490028491E-3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21-4882-B5FC-7F8FE3780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7615608"/>
        <c:axId val="187608160"/>
      </c:barChart>
      <c:catAx>
        <c:axId val="187615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608160"/>
        <c:crosses val="autoZero"/>
        <c:auto val="1"/>
        <c:lblAlgn val="ctr"/>
        <c:lblOffset val="100"/>
        <c:noMultiLvlLbl val="0"/>
      </c:catAx>
      <c:valAx>
        <c:axId val="187608160"/>
        <c:scaling>
          <c:orientation val="minMax"/>
          <c:max val="0.1400000000000000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615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0.15357</cdr:y>
    </cdr:from>
    <cdr:to>
      <cdr:x>0.1194</cdr:x>
      <cdr:y>0.30138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300113"/>
          <a:ext cx="1029900" cy="28884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>
              <a:solidFill>
                <a:schemeClr val="tx1"/>
              </a:solidFill>
              <a:latin typeface="Arial Narrow" pitchFamily="34" charset="0"/>
            </a:rPr>
            <a:t>Край</a:t>
          </a:r>
        </a:p>
      </cdr:txBody>
    </cdr:sp>
  </cdr:relSizeAnchor>
  <cdr:relSizeAnchor xmlns:cdr="http://schemas.openxmlformats.org/drawingml/2006/chartDrawing">
    <cdr:from>
      <cdr:x>0.00149</cdr:x>
      <cdr:y>0.51524</cdr:y>
    </cdr:from>
    <cdr:to>
      <cdr:x>0.13989</cdr:x>
      <cdr:y>0.62837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0583" y="1006890"/>
          <a:ext cx="982836" cy="22108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Боготольский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0.02198</cdr:x>
      <cdr:y>0.16082</cdr:y>
    </cdr:from>
    <cdr:to>
      <cdr:x>0.14138</cdr:x>
      <cdr:y>0.41984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47650" y="634025"/>
          <a:ext cx="1345408" cy="102118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400" dirty="0">
              <a:solidFill>
                <a:schemeClr val="tx1"/>
              </a:solidFill>
              <a:latin typeface="Arial Narrow" pitchFamily="34" charset="0"/>
            </a:rPr>
            <a:t>Край</a:t>
          </a:r>
        </a:p>
      </cdr:txBody>
    </cdr:sp>
  </cdr:relSizeAnchor>
  <cdr:relSizeAnchor xmlns:cdr="http://schemas.openxmlformats.org/drawingml/2006/chartDrawing">
    <cdr:from>
      <cdr:x>0.01944</cdr:x>
      <cdr:y>0.55631</cdr:y>
    </cdr:from>
    <cdr:to>
      <cdr:x>0.2071</cdr:x>
      <cdr:y>0.66944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19075" y="2193259"/>
          <a:ext cx="2114550" cy="44601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Боготольский</a:t>
          </a:r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 район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74804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3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2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63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618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8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80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85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26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2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657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E1755DD1-D77C-4724-9719-B6004B61A7D8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63ACB915-CE31-41E0-9276-083F20E7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55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1507998"/>
          </a:xfrm>
        </p:spPr>
        <p:txBody>
          <a:bodyPr/>
          <a:lstStyle/>
          <a:p>
            <a:r>
              <a:rPr lang="ru-RU" dirty="0" smtClean="0"/>
              <a:t>Результаты КДР-8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6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70390236"/>
              </p:ext>
            </p:extLst>
          </p:nvPr>
        </p:nvGraphicFramePr>
        <p:xfrm>
          <a:off x="0" y="0"/>
          <a:ext cx="12192000" cy="269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15169"/>
              </p:ext>
            </p:extLst>
          </p:nvPr>
        </p:nvGraphicFramePr>
        <p:xfrm>
          <a:off x="-3" y="2698590"/>
          <a:ext cx="12287252" cy="4159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7920">
                  <a:extLst>
                    <a:ext uri="{9D8B030D-6E8A-4147-A177-3AD203B41FA5}">
                      <a16:colId xmlns:a16="http://schemas.microsoft.com/office/drawing/2014/main" val="2822481594"/>
                    </a:ext>
                  </a:extLst>
                </a:gridCol>
                <a:gridCol w="3277710">
                  <a:extLst>
                    <a:ext uri="{9D8B030D-6E8A-4147-A177-3AD203B41FA5}">
                      <a16:colId xmlns:a16="http://schemas.microsoft.com/office/drawing/2014/main" val="4058311894"/>
                    </a:ext>
                  </a:extLst>
                </a:gridCol>
                <a:gridCol w="3254202">
                  <a:extLst>
                    <a:ext uri="{9D8B030D-6E8A-4147-A177-3AD203B41FA5}">
                      <a16:colId xmlns:a16="http://schemas.microsoft.com/office/drawing/2014/main" val="1334918829"/>
                    </a:ext>
                  </a:extLst>
                </a:gridCol>
                <a:gridCol w="2937420">
                  <a:extLst>
                    <a:ext uri="{9D8B030D-6E8A-4147-A177-3AD203B41FA5}">
                      <a16:colId xmlns:a16="http://schemas.microsoft.com/office/drawing/2014/main" val="351798521"/>
                    </a:ext>
                  </a:extLst>
                </a:gridCol>
              </a:tblGrid>
              <a:tr h="114015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 достижений (% учащихся, результаты которых соответствуют данному уровню достижений)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147453"/>
                  </a:ext>
                </a:extLst>
              </a:tr>
              <a:tr h="671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Ниже базового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5127223"/>
                  </a:ext>
                </a:extLst>
              </a:tr>
              <a:tr h="1443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Боготольский район(%)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9,52%</a:t>
                      </a:r>
                      <a:endParaRPr lang="ru-RU" sz="5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65,48%</a:t>
                      </a:r>
                      <a:endParaRPr lang="ru-RU" sz="5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25,00%</a:t>
                      </a:r>
                      <a:endParaRPr lang="ru-RU" sz="5400" b="1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7908594"/>
                  </a:ext>
                </a:extLst>
              </a:tr>
              <a:tr h="904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Красноярский край (%)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17,30%</a:t>
                      </a: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64,70%</a:t>
                      </a:r>
                      <a:endParaRPr lang="ru-RU" sz="5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18,00%</a:t>
                      </a: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1798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6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9205123"/>
              </p:ext>
            </p:extLst>
          </p:nvPr>
        </p:nvGraphicFramePr>
        <p:xfrm>
          <a:off x="1" y="-1"/>
          <a:ext cx="12191998" cy="7271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4309">
                  <a:extLst>
                    <a:ext uri="{9D8B030D-6E8A-4147-A177-3AD203B41FA5}">
                      <a16:colId xmlns:a16="http://schemas.microsoft.com/office/drawing/2014/main" val="2858608528"/>
                    </a:ext>
                  </a:extLst>
                </a:gridCol>
                <a:gridCol w="2514703">
                  <a:extLst>
                    <a:ext uri="{9D8B030D-6E8A-4147-A177-3AD203B41FA5}">
                      <a16:colId xmlns:a16="http://schemas.microsoft.com/office/drawing/2014/main" val="209700246"/>
                    </a:ext>
                  </a:extLst>
                </a:gridCol>
                <a:gridCol w="2710440">
                  <a:extLst>
                    <a:ext uri="{9D8B030D-6E8A-4147-A177-3AD203B41FA5}">
                      <a16:colId xmlns:a16="http://schemas.microsoft.com/office/drawing/2014/main" val="3058193937"/>
                    </a:ext>
                  </a:extLst>
                </a:gridCol>
                <a:gridCol w="2301273">
                  <a:extLst>
                    <a:ext uri="{9D8B030D-6E8A-4147-A177-3AD203B41FA5}">
                      <a16:colId xmlns:a16="http://schemas.microsoft.com/office/drawing/2014/main" val="343282939"/>
                    </a:ext>
                  </a:extLst>
                </a:gridCol>
                <a:gridCol w="2301273">
                  <a:extLst>
                    <a:ext uri="{9D8B030D-6E8A-4147-A177-3AD203B41FA5}">
                      <a16:colId xmlns:a16="http://schemas.microsoft.com/office/drawing/2014/main" val="741246034"/>
                    </a:ext>
                  </a:extLst>
                </a:gridCol>
              </a:tblGrid>
              <a:tr h="2961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b"/>
                </a:tc>
                <a:extLst>
                  <a:ext uri="{0D108BD9-81ED-4DB2-BD59-A6C34878D82A}">
                    <a16:rowId xmlns:a16="http://schemas.microsoft.com/office/drawing/2014/main" val="2504328528"/>
                  </a:ext>
                </a:extLst>
              </a:tr>
              <a:tr h="1803268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результаты выполнения краевой диагностической работы по естественнонаучной грамотности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значение по муниципальному образованию (%)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значение по краю (%)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548374014"/>
                  </a:ext>
                </a:extLst>
              </a:tr>
              <a:tr h="410971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Успешность выполнения (% от максимального балла)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733056"/>
                  </a:ext>
                </a:extLst>
              </a:tr>
              <a:tr h="319762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Вся работа (общий балл)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44,64%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42,89%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337108306"/>
                  </a:ext>
                </a:extLst>
              </a:tr>
              <a:tr h="893854">
                <a:tc rowSpan="3">
                  <a:txBody>
                    <a:bodyPr/>
                    <a:lstStyle/>
                    <a:p>
                      <a:pPr indent="279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по группам умений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и объяснение естественнонаучных явлений на основе имеющихся научных знаний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52,38%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48,83%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288673695"/>
                  </a:ext>
                </a:extLst>
              </a:tr>
              <a:tr h="893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Распознавание научных вопросов и применение методов естественнонаучного исследования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41,56%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34,05%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1712911832"/>
                  </a:ext>
                </a:extLst>
              </a:tr>
              <a:tr h="9750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Интерпретация данных и использование научных доказательств для получения выводов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43,51%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48,16%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3447864725"/>
                  </a:ext>
                </a:extLst>
              </a:tr>
              <a:tr h="396295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 достижений (% учащихся)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454042"/>
                  </a:ext>
                </a:extLst>
              </a:tr>
              <a:tr h="396295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Достигли базового уровня (включая повышенный)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90,48%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82,70%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2755288798"/>
                  </a:ext>
                </a:extLst>
              </a:tr>
              <a:tr h="410971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Достигли повышенного уровня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25,00%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18,00%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04" marR="67004" marT="0" marB="0" anchor="ctr"/>
                </a:tc>
                <a:extLst>
                  <a:ext uri="{0D108BD9-81ED-4DB2-BD59-A6C34878D82A}">
                    <a16:rowId xmlns:a16="http://schemas.microsoft.com/office/drawing/2014/main" val="1238204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1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94876017"/>
              </p:ext>
            </p:extLst>
          </p:nvPr>
        </p:nvGraphicFramePr>
        <p:xfrm>
          <a:off x="228600" y="0"/>
          <a:ext cx="119633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90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" y="-1"/>
            <a:ext cx="10994781" cy="69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0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КДР-7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500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7521561"/>
              </p:ext>
            </p:extLst>
          </p:nvPr>
        </p:nvGraphicFramePr>
        <p:xfrm>
          <a:off x="0" y="0"/>
          <a:ext cx="11268074" cy="29154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1109">
                  <a:extLst>
                    <a:ext uri="{9D8B030D-6E8A-4147-A177-3AD203B41FA5}">
                      <a16:colId xmlns:a16="http://schemas.microsoft.com/office/drawing/2014/main" val="2337107518"/>
                    </a:ext>
                  </a:extLst>
                </a:gridCol>
                <a:gridCol w="2685655">
                  <a:extLst>
                    <a:ext uri="{9D8B030D-6E8A-4147-A177-3AD203B41FA5}">
                      <a16:colId xmlns:a16="http://schemas.microsoft.com/office/drawing/2014/main" val="1311742818"/>
                    </a:ext>
                  </a:extLst>
                </a:gridCol>
                <a:gridCol w="2685655">
                  <a:extLst>
                    <a:ext uri="{9D8B030D-6E8A-4147-A177-3AD203B41FA5}">
                      <a16:colId xmlns:a16="http://schemas.microsoft.com/office/drawing/2014/main" val="2025826515"/>
                    </a:ext>
                  </a:extLst>
                </a:gridCol>
                <a:gridCol w="2685655">
                  <a:extLst>
                    <a:ext uri="{9D8B030D-6E8A-4147-A177-3AD203B41FA5}">
                      <a16:colId xmlns:a16="http://schemas.microsoft.com/office/drawing/2014/main" val="3210562748"/>
                    </a:ext>
                  </a:extLst>
                </a:gridCol>
              </a:tblGrid>
              <a:tr h="4485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Уровни достижений (% учащихся, результаты которых соответствуют данному уровню достижений)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92339"/>
                  </a:ext>
                </a:extLst>
              </a:tr>
              <a:tr h="263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Ниже базового</a:t>
                      </a:r>
                      <a:endParaRPr lang="ru-RU" sz="32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</a:t>
                      </a:r>
                      <a:endParaRPr lang="ru-RU" sz="32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3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9680071"/>
                  </a:ext>
                </a:extLst>
              </a:tr>
              <a:tr h="5197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Красноярский край (%)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52,28%</a:t>
                      </a:r>
                      <a:endParaRPr lang="ru-RU" sz="4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40,88%</a:t>
                      </a:r>
                      <a:endParaRPr lang="ru-RU" sz="4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6,84%</a:t>
                      </a:r>
                      <a:endParaRPr lang="ru-RU" sz="4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17201621"/>
                  </a:ext>
                </a:extLst>
              </a:tr>
              <a:tr h="3034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3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Боготольский район </a:t>
                      </a:r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25,58%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53,49%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20,93%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4221759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480423"/>
              </p:ext>
            </p:extLst>
          </p:nvPr>
        </p:nvGraphicFramePr>
        <p:xfrm>
          <a:off x="-95250" y="2915499"/>
          <a:ext cx="11268074" cy="3942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5789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3475659"/>
              </p:ext>
            </p:extLst>
          </p:nvPr>
        </p:nvGraphicFramePr>
        <p:xfrm>
          <a:off x="-1" y="-1"/>
          <a:ext cx="11315700" cy="67192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2091">
                  <a:extLst>
                    <a:ext uri="{9D8B030D-6E8A-4147-A177-3AD203B41FA5}">
                      <a16:colId xmlns:a16="http://schemas.microsoft.com/office/drawing/2014/main" val="129536658"/>
                    </a:ext>
                  </a:extLst>
                </a:gridCol>
                <a:gridCol w="4387277">
                  <a:extLst>
                    <a:ext uri="{9D8B030D-6E8A-4147-A177-3AD203B41FA5}">
                      <a16:colId xmlns:a16="http://schemas.microsoft.com/office/drawing/2014/main" val="3877037290"/>
                    </a:ext>
                  </a:extLst>
                </a:gridCol>
                <a:gridCol w="1998166">
                  <a:extLst>
                    <a:ext uri="{9D8B030D-6E8A-4147-A177-3AD203B41FA5}">
                      <a16:colId xmlns:a16="http://schemas.microsoft.com/office/drawing/2014/main" val="758536064"/>
                    </a:ext>
                  </a:extLst>
                </a:gridCol>
                <a:gridCol w="1998166">
                  <a:extLst>
                    <a:ext uri="{9D8B030D-6E8A-4147-A177-3AD203B41FA5}">
                      <a16:colId xmlns:a16="http://schemas.microsoft.com/office/drawing/2014/main" val="2431304613"/>
                    </a:ext>
                  </a:extLst>
                </a:gridCol>
              </a:tblGrid>
              <a:tr h="8572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результаты выполнения краевой диагностической работы по математической грамотности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значение по </a:t>
                      </a:r>
                      <a:r>
                        <a:rPr lang="ru-RU" sz="200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Боготольскому</a:t>
                      </a:r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району 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значение по краю (%)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84294821"/>
                  </a:ext>
                </a:extLst>
              </a:tr>
              <a:tr h="46944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первичный балл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5,93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3003488"/>
                  </a:ext>
                </a:extLst>
              </a:tr>
              <a:tr h="48985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процент первичного балла от максимально возможного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34,65%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23,72%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0916547"/>
                  </a:ext>
                </a:extLst>
              </a:tr>
              <a:tr h="673554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процент освоения компетентностных областей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Формулировать ситуацию математически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33,72%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27,89%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50555344"/>
                  </a:ext>
                </a:extLst>
              </a:tr>
              <a:tr h="7756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 математические понятия, факты, процедуры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17,73%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28,38%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0644526"/>
                  </a:ext>
                </a:extLst>
              </a:tr>
              <a:tr h="73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Интерпретировать/оценивать математические результаты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48,84%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32,95%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89945481"/>
                  </a:ext>
                </a:extLst>
              </a:tr>
              <a:tr h="469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Рассуждать</a:t>
                      </a:r>
                      <a:endParaRPr lang="ru-RU" sz="20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12,16%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79503874"/>
                  </a:ext>
                </a:extLst>
              </a:tr>
              <a:tr h="469446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процент освоения содержательных областей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29,07%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16,10%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455939"/>
                  </a:ext>
                </a:extLst>
              </a:tr>
              <a:tr h="469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Пространство и форма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30,90%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24,58%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3677670"/>
                  </a:ext>
                </a:extLst>
              </a:tr>
              <a:tr h="469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Изменения и зависимости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46,28%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28,69%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3062364"/>
                  </a:ext>
                </a:extLst>
              </a:tr>
              <a:tr h="469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Неопределенность и данные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34,88%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25,84%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6947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67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6386456"/>
              </p:ext>
            </p:extLst>
          </p:nvPr>
        </p:nvGraphicFramePr>
        <p:xfrm>
          <a:off x="0" y="0"/>
          <a:ext cx="1128712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4988733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489</TotalTime>
  <Words>295</Words>
  <Application>Microsoft Office PowerPoint</Application>
  <PresentationFormat>Широкоэкранный</PresentationFormat>
  <Paragraphs>100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Calibri</vt:lpstr>
      <vt:lpstr>Century Schoolbook</vt:lpstr>
      <vt:lpstr>Times New Roman</vt:lpstr>
      <vt:lpstr>Wingdings 2</vt:lpstr>
      <vt:lpstr>View</vt:lpstr>
      <vt:lpstr>Результаты КДР-8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КДР-7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КДР</dc:title>
  <dc:creator>PK</dc:creator>
  <cp:lastModifiedBy>PK</cp:lastModifiedBy>
  <cp:revision>12</cp:revision>
  <dcterms:created xsi:type="dcterms:W3CDTF">2022-03-30T09:28:17Z</dcterms:created>
  <dcterms:modified xsi:type="dcterms:W3CDTF">2022-03-31T08:55:44Z</dcterms:modified>
</cp:coreProperties>
</file>