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5" r:id="rId4"/>
    <p:sldId id="258" r:id="rId5"/>
    <p:sldId id="259" r:id="rId6"/>
    <p:sldId id="268" r:id="rId7"/>
    <p:sldId id="262" r:id="rId8"/>
    <p:sldId id="261" r:id="rId9"/>
    <p:sldId id="263" r:id="rId10"/>
    <p:sldId id="269" r:id="rId11"/>
    <p:sldId id="260" r:id="rId12"/>
    <p:sldId id="264" r:id="rId13"/>
    <p:sldId id="267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81BD"/>
    <a:srgbClr val="33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71" autoAdjust="0"/>
  </p:normalViewPr>
  <p:slideViewPr>
    <p:cSldViewPr>
      <p:cViewPr varScale="1">
        <p:scale>
          <a:sx n="70" d="100"/>
          <a:sy n="70" d="100"/>
        </p:scale>
        <p:origin x="-138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CA607-B2FC-4A6D-A721-2B45FE3B2921}" type="datetimeFigureOut">
              <a:rPr lang="ru-RU" smtClean="0"/>
              <a:t>01.04.2022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5A0DC-0674-4071-A6B1-9BBD960AD4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64572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CA607-B2FC-4A6D-A721-2B45FE3B2921}" type="datetimeFigureOut">
              <a:rPr lang="ru-RU" smtClean="0"/>
              <a:t>01.04.2022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5A0DC-0674-4071-A6B1-9BBD960AD4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10458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CA607-B2FC-4A6D-A721-2B45FE3B2921}" type="datetimeFigureOut">
              <a:rPr lang="ru-RU" smtClean="0"/>
              <a:t>01.04.2022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5A0DC-0674-4071-A6B1-9BBD960AD4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79624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CA607-B2FC-4A6D-A721-2B45FE3B2921}" type="datetimeFigureOut">
              <a:rPr lang="ru-RU" smtClean="0"/>
              <a:t>01.04.2022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5A0DC-0674-4071-A6B1-9BBD960AD4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63396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CA607-B2FC-4A6D-A721-2B45FE3B2921}" type="datetimeFigureOut">
              <a:rPr lang="ru-RU" smtClean="0"/>
              <a:t>01.04.2022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5A0DC-0674-4071-A6B1-9BBD960AD4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10290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CA607-B2FC-4A6D-A721-2B45FE3B2921}" type="datetimeFigureOut">
              <a:rPr lang="ru-RU" smtClean="0"/>
              <a:t>01.04.2022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5A0DC-0674-4071-A6B1-9BBD960AD4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0608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CA607-B2FC-4A6D-A721-2B45FE3B2921}" type="datetimeFigureOut">
              <a:rPr lang="ru-RU" smtClean="0"/>
              <a:t>01.04.2022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5A0DC-0674-4071-A6B1-9BBD960AD4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62265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CA607-B2FC-4A6D-A721-2B45FE3B2921}" type="datetimeFigureOut">
              <a:rPr lang="ru-RU" smtClean="0"/>
              <a:t>01.04.2022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5A0DC-0674-4071-A6B1-9BBD960AD4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21283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CA607-B2FC-4A6D-A721-2B45FE3B2921}" type="datetimeFigureOut">
              <a:rPr lang="ru-RU" smtClean="0"/>
              <a:t>01.04.2022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5A0DC-0674-4071-A6B1-9BBD960AD4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46601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CA607-B2FC-4A6D-A721-2B45FE3B2921}" type="datetimeFigureOut">
              <a:rPr lang="ru-RU" smtClean="0"/>
              <a:t>01.04.2022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5A0DC-0674-4071-A6B1-9BBD960AD4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8099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CA607-B2FC-4A6D-A721-2B45FE3B2921}" type="datetimeFigureOut">
              <a:rPr lang="ru-RU" smtClean="0"/>
              <a:t>01.04.2022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5A0DC-0674-4071-A6B1-9BBD960AD4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24312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8CA607-B2FC-4A6D-A721-2B45FE3B2921}" type="datetimeFigureOut">
              <a:rPr lang="ru-RU" smtClean="0"/>
              <a:t>01.04.2022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5A0DC-0674-4071-A6B1-9BBD960AD4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06748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2420888"/>
            <a:ext cx="7772400" cy="1470025"/>
          </a:xfrm>
        </p:spPr>
        <p:txBody>
          <a:bodyPr/>
          <a:lstStyle/>
          <a:p>
            <a:r>
              <a:rPr lang="ru-RU" dirty="0" smtClean="0"/>
              <a:t>Математическая грамотность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53903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Требования к заданиям на формирование МГ</a:t>
            </a:r>
            <a:endParaRPr lang="ru-RU" dirty="0"/>
          </a:p>
        </p:txBody>
      </p:sp>
      <p:pic>
        <p:nvPicPr>
          <p:cNvPr id="4" name="Рисунок 3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08" t="18419" r="32853" b="9636"/>
          <a:stretch/>
        </p:blipFill>
        <p:spPr bwMode="auto">
          <a:xfrm>
            <a:off x="2123728" y="1484784"/>
            <a:ext cx="4806042" cy="520639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7026341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1932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Карта </a:t>
            </a:r>
            <a:r>
              <a:rPr lang="ru-RU" dirty="0" smtClean="0"/>
              <a:t>формирования МГ </a:t>
            </a:r>
            <a:r>
              <a:rPr lang="ru-RU" dirty="0" smtClean="0"/>
              <a:t>по классам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0692766"/>
              </p:ext>
            </p:extLst>
          </p:nvPr>
        </p:nvGraphicFramePr>
        <p:xfrm>
          <a:off x="323528" y="1124744"/>
          <a:ext cx="8483132" cy="53659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8232"/>
                <a:gridCol w="2016224"/>
                <a:gridCol w="2448272"/>
                <a:gridCol w="1930404"/>
              </a:tblGrid>
              <a:tr h="656886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Формируемое умение МГ</a:t>
                      </a:r>
                      <a:endParaRPr lang="ru-RU" sz="1800" dirty="0"/>
                    </a:p>
                  </a:txBody>
                  <a:tcPr marL="127247" marR="127247" marT="63624" marB="636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Планируемые результаты</a:t>
                      </a:r>
                      <a:endParaRPr lang="ru-RU" sz="1800" dirty="0"/>
                    </a:p>
                  </a:txBody>
                  <a:tcPr marL="127247" marR="127247" marT="63624" marB="636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Виды деятельности обучающихся</a:t>
                      </a:r>
                      <a:endParaRPr lang="ru-RU" sz="1800" dirty="0"/>
                    </a:p>
                  </a:txBody>
                  <a:tcPr marL="127247" marR="127247" marT="63624" marB="636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Содержание (тема)</a:t>
                      </a:r>
                      <a:endParaRPr lang="ru-RU" sz="1800" dirty="0"/>
                    </a:p>
                  </a:txBody>
                  <a:tcPr marL="127247" marR="127247" marT="63624" marB="63624"/>
                </a:tc>
              </a:tr>
              <a:tr h="390278">
                <a:tc gridSpan="4">
                  <a:txBody>
                    <a:bodyPr/>
                    <a:lstStyle/>
                    <a:p>
                      <a:r>
                        <a:rPr lang="ru-RU" sz="1800" dirty="0" smtClean="0"/>
                        <a:t>Формулировать проблему на языке математики:</a:t>
                      </a:r>
                      <a:endParaRPr lang="ru-RU" sz="1800" dirty="0"/>
                    </a:p>
                  </a:txBody>
                  <a:tcPr marL="127247" marR="127247" marT="63624" marB="63624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2500" dirty="0"/>
                    </a:p>
                  </a:txBody>
                  <a:tcPr marL="127247" marR="127247" marT="63624" marB="63624"/>
                </a:tc>
              </a:tr>
              <a:tr h="390278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…</a:t>
                      </a:r>
                      <a:endParaRPr lang="ru-RU" sz="1800" dirty="0"/>
                    </a:p>
                  </a:txBody>
                  <a:tcPr marL="127247" marR="127247" marT="63624" marB="63624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…</a:t>
                      </a:r>
                      <a:endParaRPr lang="ru-RU" sz="1800" dirty="0"/>
                    </a:p>
                  </a:txBody>
                  <a:tcPr marL="127247" marR="127247" marT="63624" marB="63624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…</a:t>
                      </a:r>
                      <a:endParaRPr lang="ru-RU" sz="1800" dirty="0"/>
                    </a:p>
                  </a:txBody>
                  <a:tcPr marL="127247" marR="127247" marT="63624" marB="63624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…</a:t>
                      </a:r>
                      <a:endParaRPr lang="ru-RU" sz="1800" dirty="0"/>
                    </a:p>
                  </a:txBody>
                  <a:tcPr marL="127247" marR="127247" marT="63624" marB="63624"/>
                </a:tc>
              </a:tr>
              <a:tr h="390278">
                <a:tc gridSpan="4">
                  <a:txBody>
                    <a:bodyPr/>
                    <a:lstStyle/>
                    <a:p>
                      <a:r>
                        <a:rPr lang="ru-RU" sz="1800" dirty="0" smtClean="0"/>
                        <a:t>Применять математические понятия, факты, действия и аргументацию:</a:t>
                      </a:r>
                      <a:endParaRPr lang="ru-RU" sz="1800" dirty="0"/>
                    </a:p>
                  </a:txBody>
                  <a:tcPr marL="127247" marR="127247" marT="63624" marB="63624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2500" dirty="0"/>
                    </a:p>
                  </a:txBody>
                  <a:tcPr marL="127247" marR="127247" marT="63624" marB="63624"/>
                </a:tc>
              </a:tr>
              <a:tr h="390278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…</a:t>
                      </a:r>
                      <a:endParaRPr lang="ru-RU" sz="1800" dirty="0"/>
                    </a:p>
                  </a:txBody>
                  <a:tcPr marL="127247" marR="127247" marT="63624" marB="63624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…</a:t>
                      </a:r>
                      <a:endParaRPr lang="ru-RU" sz="1800" dirty="0"/>
                    </a:p>
                  </a:txBody>
                  <a:tcPr marL="127247" marR="127247" marT="63624" marB="63624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…</a:t>
                      </a:r>
                      <a:endParaRPr lang="ru-RU" sz="1800" dirty="0"/>
                    </a:p>
                  </a:txBody>
                  <a:tcPr marL="127247" marR="127247" marT="63624" marB="63624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…</a:t>
                      </a:r>
                      <a:endParaRPr lang="ru-RU" sz="1800" dirty="0"/>
                    </a:p>
                  </a:txBody>
                  <a:tcPr marL="127247" marR="127247" marT="63624" marB="63624"/>
                </a:tc>
              </a:tr>
              <a:tr h="390278">
                <a:tc gridSpan="4">
                  <a:txBody>
                    <a:bodyPr/>
                    <a:lstStyle/>
                    <a:p>
                      <a:r>
                        <a:rPr lang="ru-RU" sz="1800" dirty="0" smtClean="0"/>
                        <a:t>Интерпретировать, применять и оценивать математические результаты:</a:t>
                      </a:r>
                      <a:endParaRPr lang="ru-RU" sz="1800" dirty="0"/>
                    </a:p>
                  </a:txBody>
                  <a:tcPr marL="127247" marR="127247" marT="63624" marB="63624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2500" dirty="0"/>
                    </a:p>
                  </a:txBody>
                  <a:tcPr marL="127247" marR="127247" marT="63624" marB="63624"/>
                </a:tc>
              </a:tr>
              <a:tr h="390278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…</a:t>
                      </a:r>
                      <a:endParaRPr lang="ru-RU" sz="1800" dirty="0"/>
                    </a:p>
                  </a:txBody>
                  <a:tcPr marL="127247" marR="127247" marT="63624" marB="63624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…</a:t>
                      </a:r>
                      <a:endParaRPr lang="ru-RU" sz="1800" dirty="0"/>
                    </a:p>
                  </a:txBody>
                  <a:tcPr marL="127247" marR="127247" marT="63624" marB="63624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…</a:t>
                      </a:r>
                      <a:endParaRPr lang="ru-RU" sz="1800" dirty="0"/>
                    </a:p>
                  </a:txBody>
                  <a:tcPr marL="127247" marR="127247" marT="63624" marB="63624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…</a:t>
                      </a:r>
                      <a:endParaRPr lang="ru-RU" sz="1800" dirty="0"/>
                    </a:p>
                  </a:txBody>
                  <a:tcPr marL="127247" marR="127247" marT="63624" marB="63624"/>
                </a:tc>
              </a:tr>
              <a:tr h="390278">
                <a:tc gridSpan="4">
                  <a:txBody>
                    <a:bodyPr/>
                    <a:lstStyle/>
                    <a:p>
                      <a:r>
                        <a:rPr lang="ru-RU" sz="1800" dirty="0" smtClean="0"/>
                        <a:t>Рассуждать:</a:t>
                      </a:r>
                      <a:endParaRPr lang="ru-RU" sz="1800" dirty="0"/>
                    </a:p>
                  </a:txBody>
                  <a:tcPr marL="127247" marR="127247" marT="63624" marB="63624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2500" dirty="0"/>
                    </a:p>
                  </a:txBody>
                  <a:tcPr marL="127247" marR="127247" marT="63624" marB="63624"/>
                </a:tc>
              </a:tr>
              <a:tr h="390278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…</a:t>
                      </a:r>
                      <a:endParaRPr lang="ru-RU" sz="1800" dirty="0"/>
                    </a:p>
                  </a:txBody>
                  <a:tcPr marL="127247" marR="127247" marT="63624" marB="63624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…</a:t>
                      </a:r>
                      <a:endParaRPr lang="ru-RU" sz="1800" dirty="0"/>
                    </a:p>
                  </a:txBody>
                  <a:tcPr marL="127247" marR="127247" marT="63624" marB="63624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…</a:t>
                      </a:r>
                      <a:endParaRPr lang="ru-RU" sz="1800" dirty="0"/>
                    </a:p>
                  </a:txBody>
                  <a:tcPr marL="127247" marR="127247" marT="63624" marB="63624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…</a:t>
                      </a:r>
                      <a:endParaRPr lang="ru-RU" sz="1800" dirty="0"/>
                    </a:p>
                  </a:txBody>
                  <a:tcPr marL="127247" marR="127247" marT="63624" marB="63624"/>
                </a:tc>
              </a:tr>
              <a:tr h="1477471">
                <a:tc>
                  <a:txBody>
                    <a:bodyPr/>
                    <a:lstStyle/>
                    <a:p>
                      <a:endParaRPr lang="ru-RU" sz="1800" dirty="0" smtClean="0"/>
                    </a:p>
                    <a:p>
                      <a:endParaRPr lang="ru-RU" sz="1800" dirty="0" smtClean="0"/>
                    </a:p>
                    <a:p>
                      <a:endParaRPr lang="ru-RU" sz="1800" dirty="0"/>
                    </a:p>
                  </a:txBody>
                  <a:tcPr marL="127247" marR="127247" marT="63624" marB="63624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…</a:t>
                      </a:r>
                      <a:endParaRPr lang="ru-RU" sz="1800" dirty="0"/>
                    </a:p>
                  </a:txBody>
                  <a:tcPr marL="127247" marR="127247" marT="63624" marB="63624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…</a:t>
                      </a:r>
                      <a:endParaRPr lang="ru-RU" sz="1800" dirty="0"/>
                    </a:p>
                  </a:txBody>
                  <a:tcPr marL="127247" marR="127247" marT="63624" marB="63624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…</a:t>
                      </a:r>
                      <a:endParaRPr lang="ru-RU" sz="1800" dirty="0"/>
                    </a:p>
                  </a:txBody>
                  <a:tcPr marL="127247" marR="127247" marT="63624" marB="63624"/>
                </a:tc>
              </a:tr>
            </a:tbl>
          </a:graphicData>
        </a:graphic>
      </p:graphicFrame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906" y="5100565"/>
            <a:ext cx="2064552" cy="13122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415844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Подведение итогов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Деятельность учителя по формированию умений МГ:</a:t>
            </a:r>
          </a:p>
          <a:p>
            <a:pPr marL="0" indent="0">
              <a:buNone/>
            </a:pPr>
            <a:r>
              <a:rPr lang="ru-RU" dirty="0" smtClean="0"/>
              <a:t>1)</a:t>
            </a:r>
          </a:p>
          <a:p>
            <a:pPr marL="0" indent="0">
              <a:buNone/>
            </a:pPr>
            <a:r>
              <a:rPr lang="ru-RU" dirty="0" smtClean="0"/>
              <a:t>2)</a:t>
            </a:r>
          </a:p>
          <a:p>
            <a:pPr marL="0" indent="0">
              <a:buNone/>
            </a:pPr>
            <a:r>
              <a:rPr lang="ru-RU" dirty="0" smtClean="0"/>
              <a:t>3)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046531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ru-RU" sz="5400" dirty="0" smtClean="0"/>
          </a:p>
          <a:p>
            <a:pPr marL="0" indent="0" algn="ctr">
              <a:buNone/>
            </a:pPr>
            <a:r>
              <a:rPr lang="ru-RU" sz="5400" dirty="0" smtClean="0"/>
              <a:t>Спасибо за работу!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21242829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ФГ в обновлённом ФГОС ООО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09" t="20139" r="10088" b="59722"/>
          <a:stretch/>
        </p:blipFill>
        <p:spPr bwMode="auto">
          <a:xfrm>
            <a:off x="251520" y="1638580"/>
            <a:ext cx="8784976" cy="1255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75" t="31945" r="9977" b="34028"/>
          <a:stretch/>
        </p:blipFill>
        <p:spPr bwMode="auto">
          <a:xfrm>
            <a:off x="189540" y="3155179"/>
            <a:ext cx="8784976" cy="21101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12094" y="2655654"/>
            <a:ext cx="8640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…</a:t>
            </a:r>
            <a:endParaRPr lang="ru-RU" sz="2800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540" y="5106586"/>
            <a:ext cx="987425" cy="74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338174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Математическая грамотность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sz="2800" dirty="0"/>
              <a:t>Математическая грамотность – это способность индивидуума проводить математические рассуждения и формулировать, применять, интерпретировать математику для решения проблем в разнообразных контекстах реального мира.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48969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МГ в ПРП ООО по математике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83" t="32387" r="21578" b="50895"/>
          <a:stretch/>
        </p:blipFill>
        <p:spPr bwMode="auto">
          <a:xfrm>
            <a:off x="393335" y="1556792"/>
            <a:ext cx="7992888" cy="13102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335" y="2636912"/>
            <a:ext cx="987425" cy="74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27" t="33363" r="23380" b="34748"/>
          <a:stretch/>
        </p:blipFill>
        <p:spPr bwMode="auto">
          <a:xfrm>
            <a:off x="611560" y="3212976"/>
            <a:ext cx="7640691" cy="25325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932" y="5589240"/>
            <a:ext cx="1063724" cy="8020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336789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Модель МГ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268760"/>
            <a:ext cx="8156570" cy="5184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245855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3927" y="0"/>
            <a:ext cx="8229600" cy="1143000"/>
          </a:xfrm>
        </p:spPr>
        <p:txBody>
          <a:bodyPr/>
          <a:lstStyle/>
          <a:p>
            <a:r>
              <a:rPr lang="ru-RU" dirty="0"/>
              <a:t>Анализ КДР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94" t="20198" r="45205" b="67079"/>
          <a:stretch/>
        </p:blipFill>
        <p:spPr bwMode="auto">
          <a:xfrm>
            <a:off x="293892" y="980728"/>
            <a:ext cx="8448214" cy="1615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3" t="64772" r="45315" b="20898"/>
          <a:stretch/>
        </p:blipFill>
        <p:spPr bwMode="auto">
          <a:xfrm>
            <a:off x="259450" y="2780928"/>
            <a:ext cx="8482656" cy="13441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01" t="37305" r="32583" b="34701"/>
          <a:stretch/>
        </p:blipFill>
        <p:spPr bwMode="auto">
          <a:xfrm>
            <a:off x="274009" y="4221088"/>
            <a:ext cx="8573282" cy="24002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306381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Анализ КДР по спецификации</a:t>
            </a: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4306368"/>
              </p:ext>
            </p:extLst>
          </p:nvPr>
        </p:nvGraphicFramePr>
        <p:xfrm>
          <a:off x="323528" y="1556792"/>
          <a:ext cx="8568950" cy="43361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0120"/>
                <a:gridCol w="1944216"/>
                <a:gridCol w="2117034"/>
                <a:gridCol w="1713790"/>
                <a:gridCol w="1713790"/>
              </a:tblGrid>
              <a:tr h="522706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№ задания</a:t>
                      </a:r>
                    </a:p>
                  </a:txBody>
                  <a:tcPr marL="128534" marR="128534" marT="64267" marB="6426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Содержательная область</a:t>
                      </a:r>
                    </a:p>
                  </a:txBody>
                  <a:tcPr marL="128534" marR="128534" marT="64267" marB="6426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err="1" smtClean="0"/>
                        <a:t>Компетентностная</a:t>
                      </a:r>
                      <a:r>
                        <a:rPr lang="ru-RU" sz="1800" dirty="0" smtClean="0"/>
                        <a:t> область</a:t>
                      </a:r>
                      <a:endParaRPr lang="ru-RU" sz="1800" dirty="0"/>
                    </a:p>
                  </a:txBody>
                  <a:tcPr marL="128534" marR="128534" marT="64267" marB="6426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Уровень</a:t>
                      </a:r>
                      <a:r>
                        <a:rPr lang="ru-RU" sz="1800" baseline="0" dirty="0" smtClean="0"/>
                        <a:t> трудности</a:t>
                      </a:r>
                      <a:endParaRPr lang="ru-RU" sz="1800" dirty="0"/>
                    </a:p>
                  </a:txBody>
                  <a:tcPr marL="128534" marR="128534" marT="64267" marB="6426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% выполнения</a:t>
                      </a:r>
                      <a:endParaRPr lang="ru-RU" sz="1800" dirty="0"/>
                    </a:p>
                  </a:txBody>
                  <a:tcPr marL="128534" marR="128534" marT="64267" marB="64267"/>
                </a:tc>
              </a:tr>
              <a:tr h="522706"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128534" marR="128534" marT="64267" marB="64267"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128534" marR="128534" marT="64267" marB="64267"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128534" marR="128534" marT="64267" marB="64267"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128534" marR="128534" marT="64267" marB="64267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128534" marR="128534" marT="64267" marB="64267"/>
                </a:tc>
              </a:tr>
              <a:tr h="522706"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128534" marR="128534" marT="64267" marB="64267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128534" marR="128534" marT="64267" marB="64267"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128534" marR="128534" marT="64267" marB="64267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128534" marR="128534" marT="64267" marB="64267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128534" marR="128534" marT="64267" marB="64267"/>
                </a:tc>
              </a:tr>
              <a:tr h="522706"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128534" marR="128534" marT="64267" marB="64267"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128534" marR="128534" marT="64267" marB="64267"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128534" marR="128534" marT="64267" marB="64267"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128534" marR="128534" marT="64267" marB="64267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128534" marR="128534" marT="64267" marB="64267"/>
                </a:tc>
              </a:tr>
              <a:tr h="522706"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128534" marR="128534" marT="64267" marB="64267"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128534" marR="128534" marT="64267" marB="64267"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128534" marR="128534" marT="64267" marB="64267"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128534" marR="128534" marT="64267" marB="64267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128534" marR="128534" marT="64267" marB="64267"/>
                </a:tc>
              </a:tr>
              <a:tr h="522706"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128534" marR="128534" marT="64267" marB="64267"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128534" marR="128534" marT="64267" marB="64267"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128534" marR="128534" marT="64267" marB="64267"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128534" marR="128534" marT="64267" marB="64267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128534" marR="128534" marT="64267" marB="64267"/>
                </a:tc>
              </a:tr>
              <a:tr h="522706"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128534" marR="128534" marT="64267" marB="64267"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128534" marR="128534" marT="64267" marB="64267"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128534" marR="128534" marT="64267" marB="64267"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128534" marR="128534" marT="64267" marB="64267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128534" marR="128534" marT="64267" marB="64267"/>
                </a:tc>
              </a:tr>
              <a:tr h="522706"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128534" marR="128534" marT="64267" marB="64267"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128534" marR="128534" marT="64267" marB="64267"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128534" marR="128534" marT="64267" marB="64267"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128534" marR="128534" marT="64267" marB="64267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128534" marR="128534" marT="64267" marB="64267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016564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Выделение дефицитных </a:t>
            </a:r>
            <a:r>
              <a:rPr lang="ru-RU" dirty="0" smtClean="0"/>
              <a:t>умений обучающихся</a:t>
            </a: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9286835"/>
              </p:ext>
            </p:extLst>
          </p:nvPr>
        </p:nvGraphicFramePr>
        <p:xfrm>
          <a:off x="323528" y="1556792"/>
          <a:ext cx="8568950" cy="43361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0120"/>
                <a:gridCol w="2232248"/>
                <a:gridCol w="1656184"/>
                <a:gridCol w="1886608"/>
                <a:gridCol w="1713790"/>
              </a:tblGrid>
              <a:tr h="522706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№ задания</a:t>
                      </a:r>
                    </a:p>
                  </a:txBody>
                  <a:tcPr marL="128534" marR="128534" marT="64267" marB="6426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err="1" smtClean="0"/>
                        <a:t>Компетентностная</a:t>
                      </a:r>
                      <a:r>
                        <a:rPr lang="ru-RU" sz="1800" dirty="0" smtClean="0"/>
                        <a:t> область</a:t>
                      </a:r>
                      <a:endParaRPr lang="ru-RU" sz="1800" dirty="0"/>
                    </a:p>
                  </a:txBody>
                  <a:tcPr marL="128534" marR="128534" marT="64267" marB="6426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Умения обучающихся</a:t>
                      </a:r>
                      <a:endParaRPr lang="ru-RU" sz="1800" dirty="0"/>
                    </a:p>
                  </a:txBody>
                  <a:tcPr marL="128534" marR="128534" marT="64267" marB="6426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Объект оценки</a:t>
                      </a:r>
                      <a:endParaRPr lang="ru-RU" sz="1800" dirty="0"/>
                    </a:p>
                  </a:txBody>
                  <a:tcPr marL="128534" marR="128534" marT="64267" marB="6426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Контекст</a:t>
                      </a:r>
                      <a:endParaRPr lang="ru-RU" sz="1800" dirty="0"/>
                    </a:p>
                  </a:txBody>
                  <a:tcPr marL="128534" marR="128534" marT="64267" marB="64267"/>
                </a:tc>
              </a:tr>
              <a:tr h="522706"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128534" marR="128534" marT="64267" marB="64267"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128534" marR="128534" marT="64267" marB="64267"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128534" marR="128534" marT="64267" marB="64267"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128534" marR="128534" marT="64267" marB="64267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128534" marR="128534" marT="64267" marB="64267"/>
                </a:tc>
              </a:tr>
              <a:tr h="522706"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128534" marR="128534" marT="64267" marB="64267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128534" marR="128534" marT="64267" marB="64267"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128534" marR="128534" marT="64267" marB="64267"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128534" marR="128534" marT="64267" marB="64267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128534" marR="128534" marT="64267" marB="64267"/>
                </a:tc>
              </a:tr>
              <a:tr h="522706"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128534" marR="128534" marT="64267" marB="64267"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128534" marR="128534" marT="64267" marB="64267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128534" marR="128534" marT="64267" marB="64267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128534" marR="128534" marT="64267" marB="64267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128534" marR="128534" marT="64267" marB="64267"/>
                </a:tc>
              </a:tr>
              <a:tr h="522706"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128534" marR="128534" marT="64267" marB="64267"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128534" marR="128534" marT="64267" marB="64267"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128534" marR="128534" marT="64267" marB="64267"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128534" marR="128534" marT="64267" marB="64267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128534" marR="128534" marT="64267" marB="64267"/>
                </a:tc>
              </a:tr>
              <a:tr h="522706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128534" marR="128534" marT="64267" marB="64267"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128534" marR="128534" marT="64267" marB="64267"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128534" marR="128534" marT="64267" marB="64267"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128534" marR="128534" marT="64267" marB="64267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128534" marR="128534" marT="64267" marB="64267"/>
                </a:tc>
              </a:tr>
              <a:tr h="522706"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128534" marR="128534" marT="64267" marB="64267"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128534" marR="128534" marT="64267" marB="64267"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128534" marR="128534" marT="64267" marB="64267"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128534" marR="128534" marT="64267" marB="64267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128534" marR="128534" marT="64267" marB="64267"/>
                </a:tc>
              </a:tr>
              <a:tr h="522706"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128534" marR="128534" marT="64267" marB="64267"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128534" marR="128534" marT="64267" marB="64267"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128534" marR="128534" marT="64267" marB="64267"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128534" marR="128534" marT="64267" marB="64267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128534" marR="128534" marT="64267" marB="64267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85433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Педагогические дефициты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7606006"/>
              </p:ext>
            </p:extLst>
          </p:nvPr>
        </p:nvGraphicFramePr>
        <p:xfrm>
          <a:off x="323528" y="1556792"/>
          <a:ext cx="8568951" cy="4326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56317"/>
                <a:gridCol w="2856317"/>
                <a:gridCol w="2856317"/>
              </a:tblGrid>
              <a:tr h="521278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err="1" smtClean="0"/>
                        <a:t>Компетентностная</a:t>
                      </a:r>
                      <a:r>
                        <a:rPr lang="ru-RU" sz="1800" dirty="0" smtClean="0"/>
                        <a:t> область </a:t>
                      </a:r>
                      <a:endParaRPr lang="ru-RU" sz="1800" dirty="0"/>
                    </a:p>
                  </a:txBody>
                  <a:tcPr marL="128534" marR="128534" marT="64267" marB="6426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Умения обучающихся</a:t>
                      </a:r>
                      <a:endParaRPr lang="ru-RU" sz="1800" dirty="0"/>
                    </a:p>
                  </a:txBody>
                  <a:tcPr marL="128534" marR="128534" marT="64267" marB="6426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Дефициты учителя</a:t>
                      </a:r>
                      <a:endParaRPr lang="ru-RU" sz="1800" dirty="0"/>
                    </a:p>
                  </a:txBody>
                  <a:tcPr marL="128534" marR="128534" marT="64267" marB="64267"/>
                </a:tc>
              </a:tr>
              <a:tr h="521278">
                <a:tc>
                  <a:txBody>
                    <a:bodyPr/>
                    <a:lstStyle/>
                    <a:p>
                      <a:pPr algn="ctr"/>
                      <a:endParaRPr lang="ru-RU" sz="1800" dirty="0"/>
                    </a:p>
                  </a:txBody>
                  <a:tcPr marL="128534" marR="128534" marT="64267" marB="64267"/>
                </a:tc>
                <a:tc>
                  <a:txBody>
                    <a:bodyPr/>
                    <a:lstStyle/>
                    <a:p>
                      <a:pPr algn="ctr"/>
                      <a:endParaRPr lang="ru-RU" sz="1800"/>
                    </a:p>
                  </a:txBody>
                  <a:tcPr marL="128534" marR="128534" marT="64267" marB="64267"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/>
                    </a:p>
                  </a:txBody>
                  <a:tcPr marL="128534" marR="128534" marT="64267" marB="64267"/>
                </a:tc>
              </a:tr>
              <a:tr h="521278">
                <a:tc>
                  <a:txBody>
                    <a:bodyPr/>
                    <a:lstStyle/>
                    <a:p>
                      <a:pPr algn="ctr"/>
                      <a:endParaRPr lang="ru-RU" sz="1800"/>
                    </a:p>
                  </a:txBody>
                  <a:tcPr marL="128534" marR="128534" marT="64267" marB="64267"/>
                </a:tc>
                <a:tc>
                  <a:txBody>
                    <a:bodyPr/>
                    <a:lstStyle/>
                    <a:p>
                      <a:pPr algn="ctr"/>
                      <a:endParaRPr lang="ru-RU" sz="1800"/>
                    </a:p>
                  </a:txBody>
                  <a:tcPr marL="128534" marR="128534" marT="64267" marB="64267"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/>
                    </a:p>
                  </a:txBody>
                  <a:tcPr marL="128534" marR="128534" marT="64267" marB="64267"/>
                </a:tc>
              </a:tr>
              <a:tr h="521278">
                <a:tc>
                  <a:txBody>
                    <a:bodyPr/>
                    <a:lstStyle/>
                    <a:p>
                      <a:pPr algn="ctr"/>
                      <a:endParaRPr lang="ru-RU" sz="1800"/>
                    </a:p>
                  </a:txBody>
                  <a:tcPr marL="128534" marR="128534" marT="64267" marB="64267"/>
                </a:tc>
                <a:tc>
                  <a:txBody>
                    <a:bodyPr/>
                    <a:lstStyle/>
                    <a:p>
                      <a:pPr algn="ctr"/>
                      <a:endParaRPr lang="ru-RU" sz="1800"/>
                    </a:p>
                  </a:txBody>
                  <a:tcPr marL="128534" marR="128534" marT="64267" marB="64267"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/>
                    </a:p>
                  </a:txBody>
                  <a:tcPr marL="128534" marR="128534" marT="64267" marB="64267"/>
                </a:tc>
              </a:tr>
              <a:tr h="521278">
                <a:tc>
                  <a:txBody>
                    <a:bodyPr/>
                    <a:lstStyle/>
                    <a:p>
                      <a:pPr algn="ctr"/>
                      <a:endParaRPr lang="ru-RU" sz="1800"/>
                    </a:p>
                  </a:txBody>
                  <a:tcPr marL="128534" marR="128534" marT="64267" marB="64267"/>
                </a:tc>
                <a:tc>
                  <a:txBody>
                    <a:bodyPr/>
                    <a:lstStyle/>
                    <a:p>
                      <a:pPr algn="ctr"/>
                      <a:endParaRPr lang="ru-RU" sz="1800"/>
                    </a:p>
                  </a:txBody>
                  <a:tcPr marL="128534" marR="128534" marT="64267" marB="64267"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/>
                    </a:p>
                  </a:txBody>
                  <a:tcPr marL="128534" marR="128534" marT="64267" marB="64267"/>
                </a:tc>
              </a:tr>
              <a:tr h="521278">
                <a:tc>
                  <a:txBody>
                    <a:bodyPr/>
                    <a:lstStyle/>
                    <a:p>
                      <a:pPr algn="ctr"/>
                      <a:endParaRPr lang="ru-RU" sz="1800"/>
                    </a:p>
                  </a:txBody>
                  <a:tcPr marL="128534" marR="128534" marT="64267" marB="64267"/>
                </a:tc>
                <a:tc>
                  <a:txBody>
                    <a:bodyPr/>
                    <a:lstStyle/>
                    <a:p>
                      <a:pPr algn="ctr"/>
                      <a:endParaRPr lang="ru-RU" sz="1800"/>
                    </a:p>
                  </a:txBody>
                  <a:tcPr marL="128534" marR="128534" marT="64267" marB="64267"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/>
                    </a:p>
                  </a:txBody>
                  <a:tcPr marL="128534" marR="128534" marT="64267" marB="64267"/>
                </a:tc>
              </a:tr>
              <a:tr h="521278">
                <a:tc>
                  <a:txBody>
                    <a:bodyPr/>
                    <a:lstStyle/>
                    <a:p>
                      <a:pPr algn="ctr"/>
                      <a:endParaRPr lang="ru-RU" sz="1800"/>
                    </a:p>
                  </a:txBody>
                  <a:tcPr marL="128534" marR="128534" marT="64267" marB="64267"/>
                </a:tc>
                <a:tc>
                  <a:txBody>
                    <a:bodyPr/>
                    <a:lstStyle/>
                    <a:p>
                      <a:pPr algn="ctr"/>
                      <a:endParaRPr lang="ru-RU" sz="1800"/>
                    </a:p>
                  </a:txBody>
                  <a:tcPr marL="128534" marR="128534" marT="64267" marB="64267"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/>
                    </a:p>
                  </a:txBody>
                  <a:tcPr marL="128534" marR="128534" marT="64267" marB="64267"/>
                </a:tc>
              </a:tr>
              <a:tr h="521278">
                <a:tc>
                  <a:txBody>
                    <a:bodyPr/>
                    <a:lstStyle/>
                    <a:p>
                      <a:pPr algn="ctr"/>
                      <a:endParaRPr lang="ru-RU" sz="1800"/>
                    </a:p>
                  </a:txBody>
                  <a:tcPr marL="128534" marR="128534" marT="64267" marB="64267"/>
                </a:tc>
                <a:tc>
                  <a:txBody>
                    <a:bodyPr/>
                    <a:lstStyle/>
                    <a:p>
                      <a:pPr algn="ctr"/>
                      <a:endParaRPr lang="ru-RU" sz="1800"/>
                    </a:p>
                  </a:txBody>
                  <a:tcPr marL="128534" marR="128534" marT="64267" marB="64267"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/>
                    </a:p>
                  </a:txBody>
                  <a:tcPr marL="128534" marR="128534" marT="64267" marB="64267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2145001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421</TotalTime>
  <Words>167</Words>
  <Application>Microsoft Office PowerPoint</Application>
  <PresentationFormat>Экран (4:3)</PresentationFormat>
  <Paragraphs>61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Математическая грамотность</vt:lpstr>
      <vt:lpstr>ФГ в обновлённом ФГОС ООО</vt:lpstr>
      <vt:lpstr>Математическая грамотность </vt:lpstr>
      <vt:lpstr>МГ в ПРП ООО по математике</vt:lpstr>
      <vt:lpstr>Модель МГ</vt:lpstr>
      <vt:lpstr>Анализ КДР</vt:lpstr>
      <vt:lpstr>Анализ КДР по спецификации</vt:lpstr>
      <vt:lpstr>Выделение дефицитных умений обучающихся</vt:lpstr>
      <vt:lpstr>Педагогические дефициты</vt:lpstr>
      <vt:lpstr>Требования к заданиям на формирование МГ</vt:lpstr>
      <vt:lpstr>Карта формирования МГ по классам</vt:lpstr>
      <vt:lpstr>Подведение итогов</vt:lpstr>
      <vt:lpstr>Презентация PowerPoint</vt:lpstr>
    </vt:vector>
  </TitlesOfParts>
  <Company>School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Математическая грамотность</dc:title>
  <dc:creator>User</dc:creator>
  <cp:lastModifiedBy>User</cp:lastModifiedBy>
  <cp:revision>38</cp:revision>
  <dcterms:created xsi:type="dcterms:W3CDTF">2022-03-29T05:48:38Z</dcterms:created>
  <dcterms:modified xsi:type="dcterms:W3CDTF">2022-03-31T22:14:22Z</dcterms:modified>
</cp:coreProperties>
</file>