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0" r:id="rId4"/>
    <p:sldId id="257" r:id="rId5"/>
    <p:sldId id="261" r:id="rId6"/>
    <p:sldId id="262" r:id="rId7"/>
    <p:sldId id="263" r:id="rId8"/>
    <p:sldId id="266" r:id="rId9"/>
    <p:sldId id="269" r:id="rId10"/>
    <p:sldId id="267" r:id="rId11"/>
    <p:sldId id="268" r:id="rId12"/>
    <p:sldId id="264" r:id="rId13"/>
    <p:sldId id="270" r:id="rId14"/>
    <p:sldId id="274" r:id="rId15"/>
    <p:sldId id="271" r:id="rId16"/>
    <p:sldId id="272" r:id="rId17"/>
    <p:sldId id="273" r:id="rId18"/>
    <p:sldId id="277" r:id="rId19"/>
    <p:sldId id="275" r:id="rId20"/>
    <p:sldId id="284" r:id="rId21"/>
    <p:sldId id="276" r:id="rId22"/>
    <p:sldId id="278" r:id="rId23"/>
    <p:sldId id="279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K" initials="P" lastIdx="1" clrIdx="0">
    <p:extLst>
      <p:ext uri="{19B8F6BF-5375-455C-9EA6-DF929625EA0E}">
        <p15:presenceInfo xmlns:p15="http://schemas.microsoft.com/office/powerpoint/2012/main" userId="P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2DEFA6-F26E-493D-8E17-5B16D30848F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132BF87-0B24-465E-9E37-CBD3956AF60C}">
      <dgm:prSet/>
      <dgm:spPr/>
      <dgm:t>
        <a:bodyPr/>
        <a:lstStyle/>
        <a:p>
          <a:r>
            <a:rPr lang="ru-RU"/>
            <a:t>Открытость школ</a:t>
          </a:r>
        </a:p>
      </dgm:t>
    </dgm:pt>
    <dgm:pt modelId="{7965AC8A-92FC-48F3-89E8-5651589DCDFC}" type="parTrans" cxnId="{A9A4456F-6B5B-4122-8854-B403EDF31E6F}">
      <dgm:prSet/>
      <dgm:spPr/>
      <dgm:t>
        <a:bodyPr/>
        <a:lstStyle/>
        <a:p>
          <a:endParaRPr lang="ru-RU"/>
        </a:p>
      </dgm:t>
    </dgm:pt>
    <dgm:pt modelId="{A2D6762D-DDDD-4A9B-8A0B-04BC8FF88560}" type="sibTrans" cxnId="{A9A4456F-6B5B-4122-8854-B403EDF31E6F}">
      <dgm:prSet/>
      <dgm:spPr/>
      <dgm:t>
        <a:bodyPr/>
        <a:lstStyle/>
        <a:p>
          <a:endParaRPr lang="ru-RU"/>
        </a:p>
      </dgm:t>
    </dgm:pt>
    <dgm:pt modelId="{AD17DDEB-8218-462B-B038-A3A2BD14D73E}" type="pres">
      <dgm:prSet presAssocID="{B82DEFA6-F26E-493D-8E17-5B16D30848FE}" presName="CompostProcess" presStyleCnt="0">
        <dgm:presLayoutVars>
          <dgm:dir/>
          <dgm:resizeHandles val="exact"/>
        </dgm:presLayoutVars>
      </dgm:prSet>
      <dgm:spPr/>
    </dgm:pt>
    <dgm:pt modelId="{891C373B-23AB-4494-A004-E4B4835A39BD}" type="pres">
      <dgm:prSet presAssocID="{B82DEFA6-F26E-493D-8E17-5B16D30848FE}" presName="arrow" presStyleLbl="bgShp" presStyleIdx="0" presStyleCnt="1"/>
      <dgm:spPr/>
    </dgm:pt>
    <dgm:pt modelId="{952FE5E3-5B1B-4501-8D00-7F28C1F8AA6D}" type="pres">
      <dgm:prSet presAssocID="{B82DEFA6-F26E-493D-8E17-5B16D30848FE}" presName="linearProcess" presStyleCnt="0"/>
      <dgm:spPr/>
    </dgm:pt>
    <dgm:pt modelId="{9D145738-C54E-4F7F-A9C1-E0F55246DE7A}" type="pres">
      <dgm:prSet presAssocID="{9132BF87-0B24-465E-9E37-CBD3956AF60C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40D41624-70FC-4773-8259-E916FEF46A1B}" type="presOf" srcId="{B82DEFA6-F26E-493D-8E17-5B16D30848FE}" destId="{AD17DDEB-8218-462B-B038-A3A2BD14D73E}" srcOrd="0" destOrd="0" presId="urn:microsoft.com/office/officeart/2005/8/layout/hProcess9"/>
    <dgm:cxn modelId="{A9A4456F-6B5B-4122-8854-B403EDF31E6F}" srcId="{B82DEFA6-F26E-493D-8E17-5B16D30848FE}" destId="{9132BF87-0B24-465E-9E37-CBD3956AF60C}" srcOrd="0" destOrd="0" parTransId="{7965AC8A-92FC-48F3-89E8-5651589DCDFC}" sibTransId="{A2D6762D-DDDD-4A9B-8A0B-04BC8FF88560}"/>
    <dgm:cxn modelId="{9F983793-C51E-4F50-B161-623EF2A1E5F4}" type="presOf" srcId="{9132BF87-0B24-465E-9E37-CBD3956AF60C}" destId="{9D145738-C54E-4F7F-A9C1-E0F55246DE7A}" srcOrd="0" destOrd="0" presId="urn:microsoft.com/office/officeart/2005/8/layout/hProcess9"/>
    <dgm:cxn modelId="{79A2E0C4-068E-4672-940B-E6AC38990C79}" type="presParOf" srcId="{AD17DDEB-8218-462B-B038-A3A2BD14D73E}" destId="{891C373B-23AB-4494-A004-E4B4835A39BD}" srcOrd="0" destOrd="0" presId="urn:microsoft.com/office/officeart/2005/8/layout/hProcess9"/>
    <dgm:cxn modelId="{8816EE14-07C4-47D5-B25C-1D1EBF008B69}" type="presParOf" srcId="{AD17DDEB-8218-462B-B038-A3A2BD14D73E}" destId="{952FE5E3-5B1B-4501-8D00-7F28C1F8AA6D}" srcOrd="1" destOrd="0" presId="urn:microsoft.com/office/officeart/2005/8/layout/hProcess9"/>
    <dgm:cxn modelId="{A13F19DB-F60A-437F-86CD-C542A92A1195}" type="presParOf" srcId="{952FE5E3-5B1B-4501-8D00-7F28C1F8AA6D}" destId="{9D145738-C54E-4F7F-A9C1-E0F55246DE7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4AC81E-43BA-428D-A207-DA4F4B8333B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71EC9A6-720A-45D1-9C4E-B28CFB8C494D}">
      <dgm:prSet phldrT="[Текст]"/>
      <dgm:spPr/>
      <dgm:t>
        <a:bodyPr/>
        <a:lstStyle/>
        <a:p>
          <a:r>
            <a:rPr lang="ru-RU" dirty="0"/>
            <a:t>Патриотическое и гражданское воспитание</a:t>
          </a:r>
        </a:p>
      </dgm:t>
    </dgm:pt>
    <dgm:pt modelId="{F07D9D69-6E1E-47B9-8B1B-0C9C0FBD2E3E}" type="parTrans" cxnId="{564183A7-4A77-4E34-A3A4-C4170083EADC}">
      <dgm:prSet/>
      <dgm:spPr/>
      <dgm:t>
        <a:bodyPr/>
        <a:lstStyle/>
        <a:p>
          <a:endParaRPr lang="ru-RU"/>
        </a:p>
      </dgm:t>
    </dgm:pt>
    <dgm:pt modelId="{56606810-9170-498B-AE0E-40428A05E71C}" type="sibTrans" cxnId="{564183A7-4A77-4E34-A3A4-C4170083EADC}">
      <dgm:prSet/>
      <dgm:spPr/>
      <dgm:t>
        <a:bodyPr/>
        <a:lstStyle/>
        <a:p>
          <a:endParaRPr lang="ru-RU"/>
        </a:p>
      </dgm:t>
    </dgm:pt>
    <dgm:pt modelId="{7229041E-545F-4FDC-9182-C9BFBD2DF756}">
      <dgm:prSet phldrT="[Текст]"/>
      <dgm:spPr/>
      <dgm:t>
        <a:bodyPr/>
        <a:lstStyle/>
        <a:p>
          <a:r>
            <a:rPr lang="ru-RU" dirty="0"/>
            <a:t>Общественные организации и движения</a:t>
          </a:r>
        </a:p>
      </dgm:t>
    </dgm:pt>
    <dgm:pt modelId="{2501D2DE-DCB9-49B2-9978-2A217B4FB264}" type="parTrans" cxnId="{FB5BFE81-8551-4425-8AF4-93C62AFF98C2}">
      <dgm:prSet/>
      <dgm:spPr/>
      <dgm:t>
        <a:bodyPr/>
        <a:lstStyle/>
        <a:p>
          <a:endParaRPr lang="ru-RU"/>
        </a:p>
      </dgm:t>
    </dgm:pt>
    <dgm:pt modelId="{E44D8B39-3459-4B62-B406-29D5F290B5C7}" type="sibTrans" cxnId="{FB5BFE81-8551-4425-8AF4-93C62AFF98C2}">
      <dgm:prSet/>
      <dgm:spPr/>
      <dgm:t>
        <a:bodyPr/>
        <a:lstStyle/>
        <a:p>
          <a:endParaRPr lang="ru-RU"/>
        </a:p>
      </dgm:t>
    </dgm:pt>
    <dgm:pt modelId="{16A4B405-7F8C-4E7B-9B53-5B9C0D3A8279}">
      <dgm:prSet phldrT="[Текст]"/>
      <dgm:spPr/>
      <dgm:t>
        <a:bodyPr/>
        <a:lstStyle/>
        <a:p>
          <a:r>
            <a:rPr lang="ru-RU" dirty="0"/>
            <a:t>Школьный климат</a:t>
          </a:r>
        </a:p>
      </dgm:t>
    </dgm:pt>
    <dgm:pt modelId="{30F41311-FD05-43D8-937F-5852462A745F}" type="parTrans" cxnId="{FB7297AF-9F1D-4DE4-A1C1-1C54BB7F2E89}">
      <dgm:prSet/>
      <dgm:spPr/>
      <dgm:t>
        <a:bodyPr/>
        <a:lstStyle/>
        <a:p>
          <a:endParaRPr lang="ru-RU"/>
        </a:p>
      </dgm:t>
    </dgm:pt>
    <dgm:pt modelId="{59BD43C4-73D5-4AA5-8D09-568F19F8B7C3}" type="sibTrans" cxnId="{FB7297AF-9F1D-4DE4-A1C1-1C54BB7F2E89}">
      <dgm:prSet/>
      <dgm:spPr/>
      <dgm:t>
        <a:bodyPr/>
        <a:lstStyle/>
        <a:p>
          <a:endParaRPr lang="ru-RU"/>
        </a:p>
      </dgm:t>
    </dgm:pt>
    <dgm:pt modelId="{FBC81255-36C9-484A-B155-AB4CBFE99622}">
      <dgm:prSet/>
      <dgm:spPr/>
      <dgm:t>
        <a:bodyPr/>
        <a:lstStyle/>
        <a:p>
          <a:r>
            <a:rPr lang="ru-RU" dirty="0"/>
            <a:t>Социально-полезная деятельность</a:t>
          </a:r>
        </a:p>
      </dgm:t>
    </dgm:pt>
    <dgm:pt modelId="{C5380457-9355-44DC-9DAB-440688461F9F}" type="parTrans" cxnId="{50B51575-931F-4BAD-BCE9-A85D0732CC8E}">
      <dgm:prSet/>
      <dgm:spPr/>
      <dgm:t>
        <a:bodyPr/>
        <a:lstStyle/>
        <a:p>
          <a:endParaRPr lang="ru-RU"/>
        </a:p>
      </dgm:t>
    </dgm:pt>
    <dgm:pt modelId="{9FA0DA45-931E-4DF7-875F-B0AF0C956A21}" type="sibTrans" cxnId="{50B51575-931F-4BAD-BCE9-A85D0732CC8E}">
      <dgm:prSet/>
      <dgm:spPr/>
      <dgm:t>
        <a:bodyPr/>
        <a:lstStyle/>
        <a:p>
          <a:endParaRPr lang="ru-RU"/>
        </a:p>
      </dgm:t>
    </dgm:pt>
    <dgm:pt modelId="{7EF7FB7A-7C6B-4853-88D2-F7C6E7D1E9C7}" type="pres">
      <dgm:prSet presAssocID="{F24AC81E-43BA-428D-A207-DA4F4B8333B1}" presName="linearFlow" presStyleCnt="0">
        <dgm:presLayoutVars>
          <dgm:dir/>
          <dgm:resizeHandles val="exact"/>
        </dgm:presLayoutVars>
      </dgm:prSet>
      <dgm:spPr/>
    </dgm:pt>
    <dgm:pt modelId="{AA174862-EA5F-4E57-AAF2-08E2A0A30543}" type="pres">
      <dgm:prSet presAssocID="{971EC9A6-720A-45D1-9C4E-B28CFB8C494D}" presName="composite" presStyleCnt="0"/>
      <dgm:spPr/>
    </dgm:pt>
    <dgm:pt modelId="{27BD12E8-52C8-4289-B92B-377C2967E8E9}" type="pres">
      <dgm:prSet presAssocID="{971EC9A6-720A-45D1-9C4E-B28CFB8C494D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Загородная сцена со сплошной заливкой"/>
        </a:ext>
      </dgm:extLst>
    </dgm:pt>
    <dgm:pt modelId="{831F44E9-B3C0-4146-93B5-DC6E6CA02E07}" type="pres">
      <dgm:prSet presAssocID="{971EC9A6-720A-45D1-9C4E-B28CFB8C494D}" presName="txShp" presStyleLbl="node1" presStyleIdx="0" presStyleCnt="4">
        <dgm:presLayoutVars>
          <dgm:bulletEnabled val="1"/>
        </dgm:presLayoutVars>
      </dgm:prSet>
      <dgm:spPr/>
    </dgm:pt>
    <dgm:pt modelId="{779E347B-C2B0-4280-81BB-73FFD4104A0B}" type="pres">
      <dgm:prSet presAssocID="{56606810-9170-498B-AE0E-40428A05E71C}" presName="spacing" presStyleCnt="0"/>
      <dgm:spPr/>
    </dgm:pt>
    <dgm:pt modelId="{59D27F30-7B34-4297-A694-889D204C94A4}" type="pres">
      <dgm:prSet presAssocID="{7229041E-545F-4FDC-9182-C9BFBD2DF756}" presName="composite" presStyleCnt="0"/>
      <dgm:spPr/>
    </dgm:pt>
    <dgm:pt modelId="{B95C511B-A854-40E3-8ADE-A8C7E171B3DE}" type="pres">
      <dgm:prSet presAssocID="{7229041E-545F-4FDC-9182-C9BFBD2DF756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Подключения со сплошной заливкой"/>
        </a:ext>
      </dgm:extLst>
    </dgm:pt>
    <dgm:pt modelId="{3B012851-B4E5-4A1D-BF00-DE509F052B57}" type="pres">
      <dgm:prSet presAssocID="{7229041E-545F-4FDC-9182-C9BFBD2DF756}" presName="txShp" presStyleLbl="node1" presStyleIdx="1" presStyleCnt="4">
        <dgm:presLayoutVars>
          <dgm:bulletEnabled val="1"/>
        </dgm:presLayoutVars>
      </dgm:prSet>
      <dgm:spPr/>
    </dgm:pt>
    <dgm:pt modelId="{10E21E5D-0FD8-460A-B1E8-AC1F74E89E6E}" type="pres">
      <dgm:prSet presAssocID="{E44D8B39-3459-4B62-B406-29D5F290B5C7}" presName="spacing" presStyleCnt="0"/>
      <dgm:spPr/>
    </dgm:pt>
    <dgm:pt modelId="{C1D7A1F0-5572-4EAB-803B-EB3156BF83CC}" type="pres">
      <dgm:prSet presAssocID="{FBC81255-36C9-484A-B155-AB4CBFE99622}" presName="composite" presStyleCnt="0"/>
      <dgm:spPr/>
    </dgm:pt>
    <dgm:pt modelId="{89ABB6D9-BE12-497F-8A1A-80F9D53ADF3F}" type="pres">
      <dgm:prSet presAssocID="{FBC81255-36C9-484A-B155-AB4CBFE99622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ужчина с тростью со сплошной заливкой"/>
        </a:ext>
      </dgm:extLst>
    </dgm:pt>
    <dgm:pt modelId="{D02F0A8F-162B-4611-8B0C-6017BB39E1EB}" type="pres">
      <dgm:prSet presAssocID="{FBC81255-36C9-484A-B155-AB4CBFE99622}" presName="txShp" presStyleLbl="node1" presStyleIdx="2" presStyleCnt="4">
        <dgm:presLayoutVars>
          <dgm:bulletEnabled val="1"/>
        </dgm:presLayoutVars>
      </dgm:prSet>
      <dgm:spPr/>
    </dgm:pt>
    <dgm:pt modelId="{C4B97E50-CEE8-4BFA-8A1E-6E7375FE7658}" type="pres">
      <dgm:prSet presAssocID="{9FA0DA45-931E-4DF7-875F-B0AF0C956A21}" presName="spacing" presStyleCnt="0"/>
      <dgm:spPr/>
    </dgm:pt>
    <dgm:pt modelId="{7B2A744F-EAD4-4C2A-B449-18D70E174A6F}" type="pres">
      <dgm:prSet presAssocID="{16A4B405-7F8C-4E7B-9B53-5B9C0D3A8279}" presName="composite" presStyleCnt="0"/>
      <dgm:spPr/>
    </dgm:pt>
    <dgm:pt modelId="{E134799B-8C3B-4229-9710-29F074D563D7}" type="pres">
      <dgm:prSet presAssocID="{16A4B405-7F8C-4E7B-9B53-5B9C0D3A8279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Чоканье со сплошной заливкой"/>
        </a:ext>
      </dgm:extLst>
    </dgm:pt>
    <dgm:pt modelId="{CC1EF979-EA84-448B-B50B-DC44E9F93DCA}" type="pres">
      <dgm:prSet presAssocID="{16A4B405-7F8C-4E7B-9B53-5B9C0D3A8279}" presName="txShp" presStyleLbl="node1" presStyleIdx="3" presStyleCnt="4">
        <dgm:presLayoutVars>
          <dgm:bulletEnabled val="1"/>
        </dgm:presLayoutVars>
      </dgm:prSet>
      <dgm:spPr/>
    </dgm:pt>
  </dgm:ptLst>
  <dgm:cxnLst>
    <dgm:cxn modelId="{F90F1F04-761B-464E-B718-8AF168247A50}" type="presOf" srcId="{971EC9A6-720A-45D1-9C4E-B28CFB8C494D}" destId="{831F44E9-B3C0-4146-93B5-DC6E6CA02E07}" srcOrd="0" destOrd="0" presId="urn:microsoft.com/office/officeart/2005/8/layout/vList3"/>
    <dgm:cxn modelId="{5233305C-A92B-47B0-982D-07DF2A092D1A}" type="presOf" srcId="{F24AC81E-43BA-428D-A207-DA4F4B8333B1}" destId="{7EF7FB7A-7C6B-4853-88D2-F7C6E7D1E9C7}" srcOrd="0" destOrd="0" presId="urn:microsoft.com/office/officeart/2005/8/layout/vList3"/>
    <dgm:cxn modelId="{50B51575-931F-4BAD-BCE9-A85D0732CC8E}" srcId="{F24AC81E-43BA-428D-A207-DA4F4B8333B1}" destId="{FBC81255-36C9-484A-B155-AB4CBFE99622}" srcOrd="2" destOrd="0" parTransId="{C5380457-9355-44DC-9DAB-440688461F9F}" sibTransId="{9FA0DA45-931E-4DF7-875F-B0AF0C956A21}"/>
    <dgm:cxn modelId="{FB5BFE81-8551-4425-8AF4-93C62AFF98C2}" srcId="{F24AC81E-43BA-428D-A207-DA4F4B8333B1}" destId="{7229041E-545F-4FDC-9182-C9BFBD2DF756}" srcOrd="1" destOrd="0" parTransId="{2501D2DE-DCB9-49B2-9978-2A217B4FB264}" sibTransId="{E44D8B39-3459-4B62-B406-29D5F290B5C7}"/>
    <dgm:cxn modelId="{D7F10992-9D2B-4D46-A024-6EC20F9ED78D}" type="presOf" srcId="{16A4B405-7F8C-4E7B-9B53-5B9C0D3A8279}" destId="{CC1EF979-EA84-448B-B50B-DC44E9F93DCA}" srcOrd="0" destOrd="0" presId="urn:microsoft.com/office/officeart/2005/8/layout/vList3"/>
    <dgm:cxn modelId="{FBD07FA6-34D2-42E3-A43B-92F912FDC018}" type="presOf" srcId="{FBC81255-36C9-484A-B155-AB4CBFE99622}" destId="{D02F0A8F-162B-4611-8B0C-6017BB39E1EB}" srcOrd="0" destOrd="0" presId="urn:microsoft.com/office/officeart/2005/8/layout/vList3"/>
    <dgm:cxn modelId="{564183A7-4A77-4E34-A3A4-C4170083EADC}" srcId="{F24AC81E-43BA-428D-A207-DA4F4B8333B1}" destId="{971EC9A6-720A-45D1-9C4E-B28CFB8C494D}" srcOrd="0" destOrd="0" parTransId="{F07D9D69-6E1E-47B9-8B1B-0C9C0FBD2E3E}" sibTransId="{56606810-9170-498B-AE0E-40428A05E71C}"/>
    <dgm:cxn modelId="{FB7297AF-9F1D-4DE4-A1C1-1C54BB7F2E89}" srcId="{F24AC81E-43BA-428D-A207-DA4F4B8333B1}" destId="{16A4B405-7F8C-4E7B-9B53-5B9C0D3A8279}" srcOrd="3" destOrd="0" parTransId="{30F41311-FD05-43D8-937F-5852462A745F}" sibTransId="{59BD43C4-73D5-4AA5-8D09-568F19F8B7C3}"/>
    <dgm:cxn modelId="{B2EE61EE-4546-46BB-AD2D-4E4C877F054E}" type="presOf" srcId="{7229041E-545F-4FDC-9182-C9BFBD2DF756}" destId="{3B012851-B4E5-4A1D-BF00-DE509F052B57}" srcOrd="0" destOrd="0" presId="urn:microsoft.com/office/officeart/2005/8/layout/vList3"/>
    <dgm:cxn modelId="{E40F4B48-C892-40E2-ABD9-B891D18D99DB}" type="presParOf" srcId="{7EF7FB7A-7C6B-4853-88D2-F7C6E7D1E9C7}" destId="{AA174862-EA5F-4E57-AAF2-08E2A0A30543}" srcOrd="0" destOrd="0" presId="urn:microsoft.com/office/officeart/2005/8/layout/vList3"/>
    <dgm:cxn modelId="{C408C604-CB9D-4B72-AD75-00AA74F489E0}" type="presParOf" srcId="{AA174862-EA5F-4E57-AAF2-08E2A0A30543}" destId="{27BD12E8-52C8-4289-B92B-377C2967E8E9}" srcOrd="0" destOrd="0" presId="urn:microsoft.com/office/officeart/2005/8/layout/vList3"/>
    <dgm:cxn modelId="{F27852C5-859B-4B06-815C-DB76E2A64B67}" type="presParOf" srcId="{AA174862-EA5F-4E57-AAF2-08E2A0A30543}" destId="{831F44E9-B3C0-4146-93B5-DC6E6CA02E07}" srcOrd="1" destOrd="0" presId="urn:microsoft.com/office/officeart/2005/8/layout/vList3"/>
    <dgm:cxn modelId="{5709653C-78F7-4620-B62C-082BC1C37C8B}" type="presParOf" srcId="{7EF7FB7A-7C6B-4853-88D2-F7C6E7D1E9C7}" destId="{779E347B-C2B0-4280-81BB-73FFD4104A0B}" srcOrd="1" destOrd="0" presId="urn:microsoft.com/office/officeart/2005/8/layout/vList3"/>
    <dgm:cxn modelId="{AD4BDF1A-D69A-444C-93FB-CAFF9306F9E6}" type="presParOf" srcId="{7EF7FB7A-7C6B-4853-88D2-F7C6E7D1E9C7}" destId="{59D27F30-7B34-4297-A694-889D204C94A4}" srcOrd="2" destOrd="0" presId="urn:microsoft.com/office/officeart/2005/8/layout/vList3"/>
    <dgm:cxn modelId="{FC4FB2D2-481C-4967-BC72-F136FE42FD3D}" type="presParOf" srcId="{59D27F30-7B34-4297-A694-889D204C94A4}" destId="{B95C511B-A854-40E3-8ADE-A8C7E171B3DE}" srcOrd="0" destOrd="0" presId="urn:microsoft.com/office/officeart/2005/8/layout/vList3"/>
    <dgm:cxn modelId="{44F53593-1C94-4B4E-A28F-B17D62D53A3A}" type="presParOf" srcId="{59D27F30-7B34-4297-A694-889D204C94A4}" destId="{3B012851-B4E5-4A1D-BF00-DE509F052B57}" srcOrd="1" destOrd="0" presId="urn:microsoft.com/office/officeart/2005/8/layout/vList3"/>
    <dgm:cxn modelId="{535BFE87-F69B-4140-B36B-14DAF1FA58E8}" type="presParOf" srcId="{7EF7FB7A-7C6B-4853-88D2-F7C6E7D1E9C7}" destId="{10E21E5D-0FD8-460A-B1E8-AC1F74E89E6E}" srcOrd="3" destOrd="0" presId="urn:microsoft.com/office/officeart/2005/8/layout/vList3"/>
    <dgm:cxn modelId="{D5CD7A58-6E44-462E-9368-B9A4DC60E0CF}" type="presParOf" srcId="{7EF7FB7A-7C6B-4853-88D2-F7C6E7D1E9C7}" destId="{C1D7A1F0-5572-4EAB-803B-EB3156BF83CC}" srcOrd="4" destOrd="0" presId="urn:microsoft.com/office/officeart/2005/8/layout/vList3"/>
    <dgm:cxn modelId="{34242C54-C034-4D74-BC24-6E5C828A99A8}" type="presParOf" srcId="{C1D7A1F0-5572-4EAB-803B-EB3156BF83CC}" destId="{89ABB6D9-BE12-497F-8A1A-80F9D53ADF3F}" srcOrd="0" destOrd="0" presId="urn:microsoft.com/office/officeart/2005/8/layout/vList3"/>
    <dgm:cxn modelId="{DFF04DB9-692B-4C3C-BBC0-0F9BDA616483}" type="presParOf" srcId="{C1D7A1F0-5572-4EAB-803B-EB3156BF83CC}" destId="{D02F0A8F-162B-4611-8B0C-6017BB39E1EB}" srcOrd="1" destOrd="0" presId="urn:microsoft.com/office/officeart/2005/8/layout/vList3"/>
    <dgm:cxn modelId="{9837FEAE-961C-4E4B-9318-6AA00A277D9C}" type="presParOf" srcId="{7EF7FB7A-7C6B-4853-88D2-F7C6E7D1E9C7}" destId="{C4B97E50-CEE8-4BFA-8A1E-6E7375FE7658}" srcOrd="5" destOrd="0" presId="urn:microsoft.com/office/officeart/2005/8/layout/vList3"/>
    <dgm:cxn modelId="{C5D017B6-8419-4814-9EBE-1169210F0E6B}" type="presParOf" srcId="{7EF7FB7A-7C6B-4853-88D2-F7C6E7D1E9C7}" destId="{7B2A744F-EAD4-4C2A-B449-18D70E174A6F}" srcOrd="6" destOrd="0" presId="urn:microsoft.com/office/officeart/2005/8/layout/vList3"/>
    <dgm:cxn modelId="{EE8566F3-6584-4C9C-A45B-379DB18D5116}" type="presParOf" srcId="{7B2A744F-EAD4-4C2A-B449-18D70E174A6F}" destId="{E134799B-8C3B-4229-9710-29F074D563D7}" srcOrd="0" destOrd="0" presId="urn:microsoft.com/office/officeart/2005/8/layout/vList3"/>
    <dgm:cxn modelId="{02AD1E92-E9DA-42F5-84CC-04C1E02A6C1A}" type="presParOf" srcId="{7B2A744F-EAD4-4C2A-B449-18D70E174A6F}" destId="{CC1EF979-EA84-448B-B50B-DC44E9F93DC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8D8D9F-8D9F-46A5-BC70-D16BE50DF6F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B642D48-44A9-4987-90CD-CDFAC7BF5B53}">
      <dgm:prSet phldrT="[Текст]"/>
      <dgm:spPr/>
      <dgm:t>
        <a:bodyPr/>
        <a:lstStyle/>
        <a:p>
          <a:r>
            <a:rPr lang="ru-RU" dirty="0"/>
            <a:t>Профориентация </a:t>
          </a:r>
        </a:p>
      </dgm:t>
    </dgm:pt>
    <dgm:pt modelId="{046031B5-12FA-4121-B8F3-0E123A671A70}" type="parTrans" cxnId="{6EA83B82-4CDE-4A92-B159-8B2D84D6C4B1}">
      <dgm:prSet/>
      <dgm:spPr/>
      <dgm:t>
        <a:bodyPr/>
        <a:lstStyle/>
        <a:p>
          <a:endParaRPr lang="ru-RU"/>
        </a:p>
      </dgm:t>
    </dgm:pt>
    <dgm:pt modelId="{946E46A1-0180-41FC-98B3-69E61A1CD60D}" type="sibTrans" cxnId="{6EA83B82-4CDE-4A92-B159-8B2D84D6C4B1}">
      <dgm:prSet/>
      <dgm:spPr/>
      <dgm:t>
        <a:bodyPr/>
        <a:lstStyle/>
        <a:p>
          <a:endParaRPr lang="ru-RU"/>
        </a:p>
      </dgm:t>
    </dgm:pt>
    <dgm:pt modelId="{153648A3-77EA-4615-8F6C-895111191A53}">
      <dgm:prSet phldrT="[Текст]"/>
      <dgm:spPr/>
      <dgm:t>
        <a:bodyPr/>
        <a:lstStyle/>
        <a:p>
          <a:r>
            <a:rPr lang="ru-RU" dirty="0"/>
            <a:t>Дополнительное образование</a:t>
          </a:r>
        </a:p>
      </dgm:t>
    </dgm:pt>
    <dgm:pt modelId="{6AD5AC8C-311B-49C8-9C91-0DBA4A72EB3C}" type="parTrans" cxnId="{419D00E8-2A04-4C97-9805-85DAAF21F269}">
      <dgm:prSet/>
      <dgm:spPr/>
      <dgm:t>
        <a:bodyPr/>
        <a:lstStyle/>
        <a:p>
          <a:endParaRPr lang="ru-RU"/>
        </a:p>
      </dgm:t>
    </dgm:pt>
    <dgm:pt modelId="{EC28B64C-3B2E-49F6-9637-5063B4616CAE}" type="sibTrans" cxnId="{419D00E8-2A04-4C97-9805-85DAAF21F269}">
      <dgm:prSet/>
      <dgm:spPr/>
      <dgm:t>
        <a:bodyPr/>
        <a:lstStyle/>
        <a:p>
          <a:endParaRPr lang="ru-RU"/>
        </a:p>
      </dgm:t>
    </dgm:pt>
    <dgm:pt modelId="{31593DEA-BE45-4E07-B22F-03C2F75D543D}">
      <dgm:prSet phldrT="[Текст]"/>
      <dgm:spPr/>
      <dgm:t>
        <a:bodyPr/>
        <a:lstStyle/>
        <a:p>
          <a:r>
            <a:rPr lang="ru-RU" dirty="0"/>
            <a:t>Творческая деятельность</a:t>
          </a:r>
        </a:p>
      </dgm:t>
    </dgm:pt>
    <dgm:pt modelId="{2EF14A81-2475-4E9C-B526-B6F4FC8490B1}" type="parTrans" cxnId="{23A53E2D-92A7-4185-967B-CF3D507D44BD}">
      <dgm:prSet/>
      <dgm:spPr/>
      <dgm:t>
        <a:bodyPr/>
        <a:lstStyle/>
        <a:p>
          <a:endParaRPr lang="ru-RU"/>
        </a:p>
      </dgm:t>
    </dgm:pt>
    <dgm:pt modelId="{DA3564AE-9E57-442E-B78A-FB94F3765C06}" type="sibTrans" cxnId="{23A53E2D-92A7-4185-967B-CF3D507D44BD}">
      <dgm:prSet/>
      <dgm:spPr/>
      <dgm:t>
        <a:bodyPr/>
        <a:lstStyle/>
        <a:p>
          <a:endParaRPr lang="ru-RU"/>
        </a:p>
      </dgm:t>
    </dgm:pt>
    <dgm:pt modelId="{78232577-5113-484E-A8C2-3FB043DF72D1}">
      <dgm:prSet/>
      <dgm:spPr/>
      <dgm:t>
        <a:bodyPr/>
        <a:lstStyle/>
        <a:p>
          <a:r>
            <a:rPr lang="ru-RU"/>
            <a:t>Воспитывающий потенциал учебных предметов</a:t>
          </a:r>
        </a:p>
      </dgm:t>
    </dgm:pt>
    <dgm:pt modelId="{5EDB8A5F-1C2F-4F1D-9C63-09A244C66FD4}" type="parTrans" cxnId="{848BDCA7-B690-4DB0-9BC6-4460BA7E0686}">
      <dgm:prSet/>
      <dgm:spPr/>
      <dgm:t>
        <a:bodyPr/>
        <a:lstStyle/>
        <a:p>
          <a:endParaRPr lang="ru-RU"/>
        </a:p>
      </dgm:t>
    </dgm:pt>
    <dgm:pt modelId="{F48D8388-9355-4558-8778-39445C908E07}" type="sibTrans" cxnId="{848BDCA7-B690-4DB0-9BC6-4460BA7E0686}">
      <dgm:prSet/>
      <dgm:spPr/>
      <dgm:t>
        <a:bodyPr/>
        <a:lstStyle/>
        <a:p>
          <a:endParaRPr lang="ru-RU"/>
        </a:p>
      </dgm:t>
    </dgm:pt>
    <dgm:pt modelId="{B1DD3AC4-13FE-44D4-AA77-66C3D493A1D6}" type="pres">
      <dgm:prSet presAssocID="{888D8D9F-8D9F-46A5-BC70-D16BE50DF6FE}" presName="linearFlow" presStyleCnt="0">
        <dgm:presLayoutVars>
          <dgm:dir/>
          <dgm:resizeHandles val="exact"/>
        </dgm:presLayoutVars>
      </dgm:prSet>
      <dgm:spPr/>
    </dgm:pt>
    <dgm:pt modelId="{D2161BBC-0B03-4665-9FD0-AE26CBCEC54B}" type="pres">
      <dgm:prSet presAssocID="{9B642D48-44A9-4987-90CD-CDFAC7BF5B53}" presName="composite" presStyleCnt="0"/>
      <dgm:spPr/>
    </dgm:pt>
    <dgm:pt modelId="{1AF0003C-173B-48AF-8AC8-584D37F7DB7F}" type="pres">
      <dgm:prSet presAssocID="{9B642D48-44A9-4987-90CD-CDFAC7BF5B53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Школьный класс со сплошной заливкой"/>
        </a:ext>
      </dgm:extLst>
    </dgm:pt>
    <dgm:pt modelId="{A6938862-7564-4EEC-8727-071CE313B228}" type="pres">
      <dgm:prSet presAssocID="{9B642D48-44A9-4987-90CD-CDFAC7BF5B53}" presName="txShp" presStyleLbl="node1" presStyleIdx="0" presStyleCnt="4">
        <dgm:presLayoutVars>
          <dgm:bulletEnabled val="1"/>
        </dgm:presLayoutVars>
      </dgm:prSet>
      <dgm:spPr/>
    </dgm:pt>
    <dgm:pt modelId="{CBCD83E9-0991-4E29-8FD2-3A878E10370C}" type="pres">
      <dgm:prSet presAssocID="{946E46A1-0180-41FC-98B3-69E61A1CD60D}" presName="spacing" presStyleCnt="0"/>
      <dgm:spPr/>
    </dgm:pt>
    <dgm:pt modelId="{ECBE0186-A219-41C2-9982-91EA5DC6D758}" type="pres">
      <dgm:prSet presAssocID="{153648A3-77EA-4615-8F6C-895111191A53}" presName="composite" presStyleCnt="0"/>
      <dgm:spPr/>
    </dgm:pt>
    <dgm:pt modelId="{41809759-21B6-4AD4-912C-166D036FFE90}" type="pres">
      <dgm:prSet presAssocID="{153648A3-77EA-4615-8F6C-895111191A53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Робот со сплошной заливкой"/>
        </a:ext>
      </dgm:extLst>
    </dgm:pt>
    <dgm:pt modelId="{890FAF6A-3854-45CA-B895-AB867F42D336}" type="pres">
      <dgm:prSet presAssocID="{153648A3-77EA-4615-8F6C-895111191A53}" presName="txShp" presStyleLbl="node1" presStyleIdx="1" presStyleCnt="4">
        <dgm:presLayoutVars>
          <dgm:bulletEnabled val="1"/>
        </dgm:presLayoutVars>
      </dgm:prSet>
      <dgm:spPr/>
    </dgm:pt>
    <dgm:pt modelId="{77EF9C4A-52A2-422C-B2C3-D47633B35C25}" type="pres">
      <dgm:prSet presAssocID="{EC28B64C-3B2E-49F6-9637-5063B4616CAE}" presName="spacing" presStyleCnt="0"/>
      <dgm:spPr/>
    </dgm:pt>
    <dgm:pt modelId="{54DA41F9-F6C2-4649-9350-443332E51A1A}" type="pres">
      <dgm:prSet presAssocID="{31593DEA-BE45-4E07-B22F-03C2F75D543D}" presName="composite" presStyleCnt="0"/>
      <dgm:spPr/>
    </dgm:pt>
    <dgm:pt modelId="{F34E6338-928D-4852-9BFD-37F7CB0F6CC9}" type="pres">
      <dgm:prSet presAssocID="{31593DEA-BE45-4E07-B22F-03C2F75D543D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крипичный ключ со сплошной заливкой"/>
        </a:ext>
      </dgm:extLst>
    </dgm:pt>
    <dgm:pt modelId="{D9F64C98-5246-44A1-A663-94971BCB95BE}" type="pres">
      <dgm:prSet presAssocID="{31593DEA-BE45-4E07-B22F-03C2F75D543D}" presName="txShp" presStyleLbl="node1" presStyleIdx="2" presStyleCnt="4">
        <dgm:presLayoutVars>
          <dgm:bulletEnabled val="1"/>
        </dgm:presLayoutVars>
      </dgm:prSet>
      <dgm:spPr/>
    </dgm:pt>
    <dgm:pt modelId="{67FC1566-F5E0-4054-A568-1FB698049F98}" type="pres">
      <dgm:prSet presAssocID="{DA3564AE-9E57-442E-B78A-FB94F3765C06}" presName="spacing" presStyleCnt="0"/>
      <dgm:spPr/>
    </dgm:pt>
    <dgm:pt modelId="{FC0922AF-5246-4E60-8C9F-48FD550ADAAF}" type="pres">
      <dgm:prSet presAssocID="{78232577-5113-484E-A8C2-3FB043DF72D1}" presName="composite" presStyleCnt="0"/>
      <dgm:spPr/>
    </dgm:pt>
    <dgm:pt modelId="{B0602AC1-9446-4319-8B55-A244C66E2AD8}" type="pres">
      <dgm:prSet presAssocID="{78232577-5113-484E-A8C2-3FB043DF72D1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ниги со сплошной заливкой"/>
        </a:ext>
      </dgm:extLst>
    </dgm:pt>
    <dgm:pt modelId="{1DB30274-8861-4088-9D02-4D9E761A0925}" type="pres">
      <dgm:prSet presAssocID="{78232577-5113-484E-A8C2-3FB043DF72D1}" presName="txShp" presStyleLbl="node1" presStyleIdx="3" presStyleCnt="4">
        <dgm:presLayoutVars>
          <dgm:bulletEnabled val="1"/>
        </dgm:presLayoutVars>
      </dgm:prSet>
      <dgm:spPr/>
    </dgm:pt>
  </dgm:ptLst>
  <dgm:cxnLst>
    <dgm:cxn modelId="{FD5B6B2C-1512-4907-A2C9-E4B372165CBD}" type="presOf" srcId="{9B642D48-44A9-4987-90CD-CDFAC7BF5B53}" destId="{A6938862-7564-4EEC-8727-071CE313B228}" srcOrd="0" destOrd="0" presId="urn:microsoft.com/office/officeart/2005/8/layout/vList3"/>
    <dgm:cxn modelId="{23A53E2D-92A7-4185-967B-CF3D507D44BD}" srcId="{888D8D9F-8D9F-46A5-BC70-D16BE50DF6FE}" destId="{31593DEA-BE45-4E07-B22F-03C2F75D543D}" srcOrd="2" destOrd="0" parTransId="{2EF14A81-2475-4E9C-B526-B6F4FC8490B1}" sibTransId="{DA3564AE-9E57-442E-B78A-FB94F3765C06}"/>
    <dgm:cxn modelId="{6B3CAF2E-7DA0-4196-9633-AA80F2621169}" type="presOf" srcId="{888D8D9F-8D9F-46A5-BC70-D16BE50DF6FE}" destId="{B1DD3AC4-13FE-44D4-AA77-66C3D493A1D6}" srcOrd="0" destOrd="0" presId="urn:microsoft.com/office/officeart/2005/8/layout/vList3"/>
    <dgm:cxn modelId="{D0FE0040-F1A9-4477-9B6B-345D83AA7064}" type="presOf" srcId="{153648A3-77EA-4615-8F6C-895111191A53}" destId="{890FAF6A-3854-45CA-B895-AB867F42D336}" srcOrd="0" destOrd="0" presId="urn:microsoft.com/office/officeart/2005/8/layout/vList3"/>
    <dgm:cxn modelId="{6EA83B82-4CDE-4A92-B159-8B2D84D6C4B1}" srcId="{888D8D9F-8D9F-46A5-BC70-D16BE50DF6FE}" destId="{9B642D48-44A9-4987-90CD-CDFAC7BF5B53}" srcOrd="0" destOrd="0" parTransId="{046031B5-12FA-4121-B8F3-0E123A671A70}" sibTransId="{946E46A1-0180-41FC-98B3-69E61A1CD60D}"/>
    <dgm:cxn modelId="{F1C8F586-300B-4015-AF63-9818DEA18E00}" type="presOf" srcId="{78232577-5113-484E-A8C2-3FB043DF72D1}" destId="{1DB30274-8861-4088-9D02-4D9E761A0925}" srcOrd="0" destOrd="0" presId="urn:microsoft.com/office/officeart/2005/8/layout/vList3"/>
    <dgm:cxn modelId="{848BDCA7-B690-4DB0-9BC6-4460BA7E0686}" srcId="{888D8D9F-8D9F-46A5-BC70-D16BE50DF6FE}" destId="{78232577-5113-484E-A8C2-3FB043DF72D1}" srcOrd="3" destOrd="0" parTransId="{5EDB8A5F-1C2F-4F1D-9C63-09A244C66FD4}" sibTransId="{F48D8388-9355-4558-8778-39445C908E07}"/>
    <dgm:cxn modelId="{419D00E8-2A04-4C97-9805-85DAAF21F269}" srcId="{888D8D9F-8D9F-46A5-BC70-D16BE50DF6FE}" destId="{153648A3-77EA-4615-8F6C-895111191A53}" srcOrd="1" destOrd="0" parTransId="{6AD5AC8C-311B-49C8-9C91-0DBA4A72EB3C}" sibTransId="{EC28B64C-3B2E-49F6-9637-5063B4616CAE}"/>
    <dgm:cxn modelId="{40C0AAF4-C4F6-45F2-B1EC-584A1166AA6E}" type="presOf" srcId="{31593DEA-BE45-4E07-B22F-03C2F75D543D}" destId="{D9F64C98-5246-44A1-A663-94971BCB95BE}" srcOrd="0" destOrd="0" presId="urn:microsoft.com/office/officeart/2005/8/layout/vList3"/>
    <dgm:cxn modelId="{3CB6008C-FC7D-4617-8BD6-D514A23E12DE}" type="presParOf" srcId="{B1DD3AC4-13FE-44D4-AA77-66C3D493A1D6}" destId="{D2161BBC-0B03-4665-9FD0-AE26CBCEC54B}" srcOrd="0" destOrd="0" presId="urn:microsoft.com/office/officeart/2005/8/layout/vList3"/>
    <dgm:cxn modelId="{76C1A7BC-75D7-4C4F-99E1-45C35E738973}" type="presParOf" srcId="{D2161BBC-0B03-4665-9FD0-AE26CBCEC54B}" destId="{1AF0003C-173B-48AF-8AC8-584D37F7DB7F}" srcOrd="0" destOrd="0" presId="urn:microsoft.com/office/officeart/2005/8/layout/vList3"/>
    <dgm:cxn modelId="{7B6455C7-6B1D-4A8C-AD0E-0068EFE3DDB5}" type="presParOf" srcId="{D2161BBC-0B03-4665-9FD0-AE26CBCEC54B}" destId="{A6938862-7564-4EEC-8727-071CE313B228}" srcOrd="1" destOrd="0" presId="urn:microsoft.com/office/officeart/2005/8/layout/vList3"/>
    <dgm:cxn modelId="{34EEF76F-FC9B-4DCC-9F2C-402F0B3B30F1}" type="presParOf" srcId="{B1DD3AC4-13FE-44D4-AA77-66C3D493A1D6}" destId="{CBCD83E9-0991-4E29-8FD2-3A878E10370C}" srcOrd="1" destOrd="0" presId="urn:microsoft.com/office/officeart/2005/8/layout/vList3"/>
    <dgm:cxn modelId="{FDABD89B-67EC-4FBF-AEA6-C6F2F98D3177}" type="presParOf" srcId="{B1DD3AC4-13FE-44D4-AA77-66C3D493A1D6}" destId="{ECBE0186-A219-41C2-9982-91EA5DC6D758}" srcOrd="2" destOrd="0" presId="urn:microsoft.com/office/officeart/2005/8/layout/vList3"/>
    <dgm:cxn modelId="{5DD8A9F2-7BC7-4929-8682-E6A9F13B8D7E}" type="presParOf" srcId="{ECBE0186-A219-41C2-9982-91EA5DC6D758}" destId="{41809759-21B6-4AD4-912C-166D036FFE90}" srcOrd="0" destOrd="0" presId="urn:microsoft.com/office/officeart/2005/8/layout/vList3"/>
    <dgm:cxn modelId="{D20B5837-3970-4F84-9BE3-5A0F72D2578F}" type="presParOf" srcId="{ECBE0186-A219-41C2-9982-91EA5DC6D758}" destId="{890FAF6A-3854-45CA-B895-AB867F42D336}" srcOrd="1" destOrd="0" presId="urn:microsoft.com/office/officeart/2005/8/layout/vList3"/>
    <dgm:cxn modelId="{67A2757A-77B0-4528-92EF-3F0BFDB25931}" type="presParOf" srcId="{B1DD3AC4-13FE-44D4-AA77-66C3D493A1D6}" destId="{77EF9C4A-52A2-422C-B2C3-D47633B35C25}" srcOrd="3" destOrd="0" presId="urn:microsoft.com/office/officeart/2005/8/layout/vList3"/>
    <dgm:cxn modelId="{7AA0E5DC-017F-47C4-9D6F-261071A96255}" type="presParOf" srcId="{B1DD3AC4-13FE-44D4-AA77-66C3D493A1D6}" destId="{54DA41F9-F6C2-4649-9350-443332E51A1A}" srcOrd="4" destOrd="0" presId="urn:microsoft.com/office/officeart/2005/8/layout/vList3"/>
    <dgm:cxn modelId="{78928F2E-7BC4-4D88-9202-932A3B527182}" type="presParOf" srcId="{54DA41F9-F6C2-4649-9350-443332E51A1A}" destId="{F34E6338-928D-4852-9BFD-37F7CB0F6CC9}" srcOrd="0" destOrd="0" presId="urn:microsoft.com/office/officeart/2005/8/layout/vList3"/>
    <dgm:cxn modelId="{1F9CAFD3-3573-4735-8351-7198997432A4}" type="presParOf" srcId="{54DA41F9-F6C2-4649-9350-443332E51A1A}" destId="{D9F64C98-5246-44A1-A663-94971BCB95BE}" srcOrd="1" destOrd="0" presId="urn:microsoft.com/office/officeart/2005/8/layout/vList3"/>
    <dgm:cxn modelId="{777AEF1F-C183-41C6-95DC-81E398518D29}" type="presParOf" srcId="{B1DD3AC4-13FE-44D4-AA77-66C3D493A1D6}" destId="{67FC1566-F5E0-4054-A568-1FB698049F98}" srcOrd="5" destOrd="0" presId="urn:microsoft.com/office/officeart/2005/8/layout/vList3"/>
    <dgm:cxn modelId="{FCA93870-CA0A-4293-BA40-01CDD562847D}" type="presParOf" srcId="{B1DD3AC4-13FE-44D4-AA77-66C3D493A1D6}" destId="{FC0922AF-5246-4E60-8C9F-48FD550ADAAF}" srcOrd="6" destOrd="0" presId="urn:microsoft.com/office/officeart/2005/8/layout/vList3"/>
    <dgm:cxn modelId="{3B6395D3-1787-4AB7-8321-E5FA8762B1B1}" type="presParOf" srcId="{FC0922AF-5246-4E60-8C9F-48FD550ADAAF}" destId="{B0602AC1-9446-4319-8B55-A244C66E2AD8}" srcOrd="0" destOrd="0" presId="urn:microsoft.com/office/officeart/2005/8/layout/vList3"/>
    <dgm:cxn modelId="{B37E78EA-E341-4877-8ED6-6FBAD8EFCEB1}" type="presParOf" srcId="{FC0922AF-5246-4E60-8C9F-48FD550ADAAF}" destId="{1DB30274-8861-4088-9D02-4D9E761A092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C373B-23AB-4494-A004-E4B4835A39BD}">
      <dsp:nvSpPr>
        <dsp:cNvPr id="0" name=""/>
        <dsp:cNvSpPr/>
      </dsp:nvSpPr>
      <dsp:spPr>
        <a:xfrm>
          <a:off x="136422" y="0"/>
          <a:ext cx="1546123" cy="377762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45738-C54E-4F7F-A9C1-E0F55246DE7A}">
      <dsp:nvSpPr>
        <dsp:cNvPr id="0" name=""/>
        <dsp:cNvSpPr/>
      </dsp:nvSpPr>
      <dsp:spPr>
        <a:xfrm>
          <a:off x="0" y="1133286"/>
          <a:ext cx="1818969" cy="1511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Открытость школ</a:t>
          </a:r>
        </a:p>
      </dsp:txBody>
      <dsp:txXfrm>
        <a:off x="73763" y="1207049"/>
        <a:ext cx="1671443" cy="1363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F44E9-B3C0-4146-93B5-DC6E6CA02E07}">
      <dsp:nvSpPr>
        <dsp:cNvPr id="0" name=""/>
        <dsp:cNvSpPr/>
      </dsp:nvSpPr>
      <dsp:spPr>
        <a:xfrm rot="10800000">
          <a:off x="915211" y="2675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Патриотическое и гражданское воспитание</a:t>
          </a:r>
        </a:p>
      </dsp:txBody>
      <dsp:txXfrm rot="10800000">
        <a:off x="1107850" y="2675"/>
        <a:ext cx="2676080" cy="770555"/>
      </dsp:txXfrm>
    </dsp:sp>
    <dsp:sp modelId="{27BD12E8-52C8-4289-B92B-377C2967E8E9}">
      <dsp:nvSpPr>
        <dsp:cNvPr id="0" name=""/>
        <dsp:cNvSpPr/>
      </dsp:nvSpPr>
      <dsp:spPr>
        <a:xfrm>
          <a:off x="529933" y="2675"/>
          <a:ext cx="770555" cy="7705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12851-B4E5-4A1D-BF00-DE509F052B57}">
      <dsp:nvSpPr>
        <dsp:cNvPr id="0" name=""/>
        <dsp:cNvSpPr/>
      </dsp:nvSpPr>
      <dsp:spPr>
        <a:xfrm rot="10800000">
          <a:off x="915211" y="1003247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Общественные организации и движения</a:t>
          </a:r>
        </a:p>
      </dsp:txBody>
      <dsp:txXfrm rot="10800000">
        <a:off x="1107850" y="1003247"/>
        <a:ext cx="2676080" cy="770555"/>
      </dsp:txXfrm>
    </dsp:sp>
    <dsp:sp modelId="{B95C511B-A854-40E3-8ADE-A8C7E171B3DE}">
      <dsp:nvSpPr>
        <dsp:cNvPr id="0" name=""/>
        <dsp:cNvSpPr/>
      </dsp:nvSpPr>
      <dsp:spPr>
        <a:xfrm>
          <a:off x="529933" y="1003247"/>
          <a:ext cx="770555" cy="7705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F0A8F-162B-4611-8B0C-6017BB39E1EB}">
      <dsp:nvSpPr>
        <dsp:cNvPr id="0" name=""/>
        <dsp:cNvSpPr/>
      </dsp:nvSpPr>
      <dsp:spPr>
        <a:xfrm rot="10800000">
          <a:off x="915211" y="2003819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Социально-полезная деятельность</a:t>
          </a:r>
        </a:p>
      </dsp:txBody>
      <dsp:txXfrm rot="10800000">
        <a:off x="1107850" y="2003819"/>
        <a:ext cx="2676080" cy="770555"/>
      </dsp:txXfrm>
    </dsp:sp>
    <dsp:sp modelId="{89ABB6D9-BE12-497F-8A1A-80F9D53ADF3F}">
      <dsp:nvSpPr>
        <dsp:cNvPr id="0" name=""/>
        <dsp:cNvSpPr/>
      </dsp:nvSpPr>
      <dsp:spPr>
        <a:xfrm>
          <a:off x="529933" y="2003819"/>
          <a:ext cx="770555" cy="77055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EF979-EA84-448B-B50B-DC44E9F93DCA}">
      <dsp:nvSpPr>
        <dsp:cNvPr id="0" name=""/>
        <dsp:cNvSpPr/>
      </dsp:nvSpPr>
      <dsp:spPr>
        <a:xfrm rot="10800000">
          <a:off x="915211" y="3004391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Школьный климат</a:t>
          </a:r>
        </a:p>
      </dsp:txBody>
      <dsp:txXfrm rot="10800000">
        <a:off x="1107850" y="3004391"/>
        <a:ext cx="2676080" cy="770555"/>
      </dsp:txXfrm>
    </dsp:sp>
    <dsp:sp modelId="{E134799B-8C3B-4229-9710-29F074D563D7}">
      <dsp:nvSpPr>
        <dsp:cNvPr id="0" name=""/>
        <dsp:cNvSpPr/>
      </dsp:nvSpPr>
      <dsp:spPr>
        <a:xfrm>
          <a:off x="529933" y="3004391"/>
          <a:ext cx="770555" cy="77055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38862-7564-4EEC-8727-071CE313B228}">
      <dsp:nvSpPr>
        <dsp:cNvPr id="0" name=""/>
        <dsp:cNvSpPr/>
      </dsp:nvSpPr>
      <dsp:spPr>
        <a:xfrm rot="10800000">
          <a:off x="915211" y="2675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Профориентация </a:t>
          </a:r>
        </a:p>
      </dsp:txBody>
      <dsp:txXfrm rot="10800000">
        <a:off x="1107850" y="2675"/>
        <a:ext cx="2676080" cy="770555"/>
      </dsp:txXfrm>
    </dsp:sp>
    <dsp:sp modelId="{1AF0003C-173B-48AF-8AC8-584D37F7DB7F}">
      <dsp:nvSpPr>
        <dsp:cNvPr id="0" name=""/>
        <dsp:cNvSpPr/>
      </dsp:nvSpPr>
      <dsp:spPr>
        <a:xfrm>
          <a:off x="529933" y="2675"/>
          <a:ext cx="770555" cy="7705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FAF6A-3854-45CA-B895-AB867F42D336}">
      <dsp:nvSpPr>
        <dsp:cNvPr id="0" name=""/>
        <dsp:cNvSpPr/>
      </dsp:nvSpPr>
      <dsp:spPr>
        <a:xfrm rot="10800000">
          <a:off x="915211" y="1003247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Дополнительное образование</a:t>
          </a:r>
        </a:p>
      </dsp:txBody>
      <dsp:txXfrm rot="10800000">
        <a:off x="1107850" y="1003247"/>
        <a:ext cx="2676080" cy="770555"/>
      </dsp:txXfrm>
    </dsp:sp>
    <dsp:sp modelId="{41809759-21B6-4AD4-912C-166D036FFE90}">
      <dsp:nvSpPr>
        <dsp:cNvPr id="0" name=""/>
        <dsp:cNvSpPr/>
      </dsp:nvSpPr>
      <dsp:spPr>
        <a:xfrm>
          <a:off x="529933" y="1003247"/>
          <a:ext cx="770555" cy="7705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64C98-5246-44A1-A663-94971BCB95BE}">
      <dsp:nvSpPr>
        <dsp:cNvPr id="0" name=""/>
        <dsp:cNvSpPr/>
      </dsp:nvSpPr>
      <dsp:spPr>
        <a:xfrm rot="10800000">
          <a:off x="915211" y="2003819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Творческая деятельность</a:t>
          </a:r>
        </a:p>
      </dsp:txBody>
      <dsp:txXfrm rot="10800000">
        <a:off x="1107850" y="2003819"/>
        <a:ext cx="2676080" cy="770555"/>
      </dsp:txXfrm>
    </dsp:sp>
    <dsp:sp modelId="{F34E6338-928D-4852-9BFD-37F7CB0F6CC9}">
      <dsp:nvSpPr>
        <dsp:cNvPr id="0" name=""/>
        <dsp:cNvSpPr/>
      </dsp:nvSpPr>
      <dsp:spPr>
        <a:xfrm>
          <a:off x="529933" y="2003819"/>
          <a:ext cx="770555" cy="77055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30274-8861-4088-9D02-4D9E761A0925}">
      <dsp:nvSpPr>
        <dsp:cNvPr id="0" name=""/>
        <dsp:cNvSpPr/>
      </dsp:nvSpPr>
      <dsp:spPr>
        <a:xfrm rot="10800000">
          <a:off x="915211" y="3004391"/>
          <a:ext cx="2868719" cy="7705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79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Воспитывающий потенциал учебных предметов</a:t>
          </a:r>
        </a:p>
      </dsp:txBody>
      <dsp:txXfrm rot="10800000">
        <a:off x="1107850" y="3004391"/>
        <a:ext cx="2676080" cy="770555"/>
      </dsp:txXfrm>
    </dsp:sp>
    <dsp:sp modelId="{B0602AC1-9446-4319-8B55-A244C66E2AD8}">
      <dsp:nvSpPr>
        <dsp:cNvPr id="0" name=""/>
        <dsp:cNvSpPr/>
      </dsp:nvSpPr>
      <dsp:spPr>
        <a:xfrm>
          <a:off x="529933" y="3004391"/>
          <a:ext cx="770555" cy="77055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1.nubex.ru/s139141-731/2a4cbf8a94_fit-in~1280x800~filters:no_upscale()__f1925_8c.jpg" TargetMode="External"/><Relationship Id="rId13" Type="http://schemas.openxmlformats.org/officeDocument/2006/relationships/image" Target="../media/image25.jpeg"/><Relationship Id="rId18" Type="http://schemas.openxmlformats.org/officeDocument/2006/relationships/hyperlink" Target="https://r1.nubex.ru/s139141-731/3742119fe9_fit-in~1280x800~filters:no_upscale()__f1930_5a.jpg" TargetMode="External"/><Relationship Id="rId3" Type="http://schemas.openxmlformats.org/officeDocument/2006/relationships/image" Target="../media/image20.jpeg"/><Relationship Id="rId21" Type="http://schemas.openxmlformats.org/officeDocument/2006/relationships/image" Target="../media/image29.jpeg"/><Relationship Id="rId7" Type="http://schemas.openxmlformats.org/officeDocument/2006/relationships/image" Target="../media/image22.jpeg"/><Relationship Id="rId12" Type="http://schemas.openxmlformats.org/officeDocument/2006/relationships/hyperlink" Target="https://r1.nubex.ru/s139141-731/9ce05b6e62_fit-in~1280x800~filters:no_upscale()__f1927_c0.jpg" TargetMode="External"/><Relationship Id="rId17" Type="http://schemas.openxmlformats.org/officeDocument/2006/relationships/image" Target="../media/image27.jpeg"/><Relationship Id="rId2" Type="http://schemas.openxmlformats.org/officeDocument/2006/relationships/hyperlink" Target="https://r1.nubex.ru/s139141-731/03c9d2cfeb_fit-in~1280x800~filters:no_upscale()__f1922_27.jpg" TargetMode="External"/><Relationship Id="rId16" Type="http://schemas.openxmlformats.org/officeDocument/2006/relationships/hyperlink" Target="https://r1.nubex.ru/s139141-731/652bd767dd_fit-in~1280x800~filters:no_upscale()__f1929_67.jpg" TargetMode="External"/><Relationship Id="rId20" Type="http://schemas.openxmlformats.org/officeDocument/2006/relationships/hyperlink" Target="https://r1.nubex.ru/s139141-731/b4963303fb_fit-in~1280x800~filters:no_upscale()__f1931_b9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1.nubex.ru/s139141-731/7c8c658078_fit-in~1280x800~filters:no_upscale()__f1924_b1.jpg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5" Type="http://schemas.openxmlformats.org/officeDocument/2006/relationships/image" Target="../media/image26.jpeg"/><Relationship Id="rId10" Type="http://schemas.openxmlformats.org/officeDocument/2006/relationships/hyperlink" Target="https://r1.nubex.ru/s139141-731/735c2f6398_fit-in~1280x800~filters:no_upscale()__f1926_b1.jpg" TargetMode="External"/><Relationship Id="rId19" Type="http://schemas.openxmlformats.org/officeDocument/2006/relationships/image" Target="../media/image28.jpeg"/><Relationship Id="rId4" Type="http://schemas.openxmlformats.org/officeDocument/2006/relationships/hyperlink" Target="https://r1.nubex.ru/s139141-731/45998d2eef_fit-in~1280x800~filters:no_upscale()__f1923_14.jpg" TargetMode="External"/><Relationship Id="rId9" Type="http://schemas.openxmlformats.org/officeDocument/2006/relationships/image" Target="../media/image23.jpeg"/><Relationship Id="rId14" Type="http://schemas.openxmlformats.org/officeDocument/2006/relationships/hyperlink" Target="https://r1.nubex.ru/s139141-731/5ccf3add19_fit-in~1280x800~filters:no_upscale()__f1928_9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BDB2F-9416-4A2F-96A0-96C83C076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749" y="2514600"/>
            <a:ext cx="10032863" cy="226278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образования Боготольского района в условиях формирования единого образовательного пространства»</a:t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3E0C18-0233-42DE-AA01-ADF80FEFF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8331" y="5529943"/>
            <a:ext cx="8526281" cy="1088571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Васькина Елена Всеволодовна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МКУ «Управление образования Боготольского района»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B33AF-948C-4130-A948-2F8A4AA6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1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470263"/>
            <a:ext cx="8057322" cy="1402080"/>
          </a:xfrm>
        </p:spPr>
        <p:txBody>
          <a:bodyPr>
            <a:normAutofit/>
          </a:bodyPr>
          <a:lstStyle/>
          <a:p>
            <a:r>
              <a:rPr lang="ru-RU" sz="2800" b="1" dirty="0"/>
              <a:t>Общественные организации и движения, социально-полезная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927" y="2133600"/>
            <a:ext cx="9806441" cy="4254137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/>
              <a:t>Российское движение детей и молодежи «Движение первых»</a:t>
            </a:r>
          </a:p>
          <a:p>
            <a:pPr marL="0" indent="0" algn="just">
              <a:buNone/>
            </a:pPr>
            <a:r>
              <a:rPr lang="ru-RU" sz="2800" b="1" dirty="0"/>
              <a:t>		</a:t>
            </a:r>
            <a:r>
              <a:rPr lang="ru-RU" sz="2800" dirty="0"/>
              <a:t>первичные организации в школах</a:t>
            </a:r>
          </a:p>
          <a:p>
            <a:pPr algn="just"/>
            <a:r>
              <a:rPr lang="ru-RU" sz="2800" b="1" dirty="0"/>
              <a:t>Программа социальной активности учащихся начальных классов «Орлята России»</a:t>
            </a:r>
          </a:p>
          <a:p>
            <a:pPr marL="0" indent="0" algn="just">
              <a:buNone/>
            </a:pPr>
            <a:r>
              <a:rPr lang="ru-RU" sz="2800" b="1" dirty="0"/>
              <a:t>		</a:t>
            </a:r>
            <a:r>
              <a:rPr lang="ru-RU" sz="2800" dirty="0"/>
              <a:t>8 программ (летняя оздоровительная кампания)</a:t>
            </a:r>
          </a:p>
          <a:p>
            <a:pPr algn="just"/>
            <a:r>
              <a:rPr lang="ru-RU" sz="2800" b="1" dirty="0"/>
              <a:t>Волонтерское (добровольческое) движение</a:t>
            </a:r>
          </a:p>
          <a:p>
            <a:pPr marL="0" indent="0" algn="just">
              <a:buNone/>
            </a:pPr>
            <a:r>
              <a:rPr lang="ru-RU" sz="2800" b="1" dirty="0"/>
              <a:t>		</a:t>
            </a:r>
            <a:r>
              <a:rPr lang="ru-RU" sz="2800" dirty="0"/>
              <a:t>357 школьников и педагогов</a:t>
            </a:r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endParaRPr lang="ru-RU" sz="2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D63591-AE49-408A-9CF5-521A742ED3FB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29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894711"/>
          </a:xfrm>
        </p:spPr>
        <p:txBody>
          <a:bodyPr/>
          <a:lstStyle/>
          <a:p>
            <a:r>
              <a:rPr lang="ru-RU" b="1" dirty="0"/>
              <a:t>ТВОРЧЕСТВО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1" y="1364975"/>
            <a:ext cx="9806441" cy="5022762"/>
          </a:xfrm>
        </p:spPr>
        <p:txBody>
          <a:bodyPr/>
          <a:lstStyle/>
          <a:p>
            <a:r>
              <a:rPr lang="ru-RU" sz="2400" b="1" dirty="0"/>
              <a:t>Федеральные и краевые фестивали и конкурсы</a:t>
            </a:r>
          </a:p>
          <a:p>
            <a:pPr marL="0" indent="0">
              <a:buNone/>
            </a:pPr>
            <a:r>
              <a:rPr lang="ru-RU" b="1" dirty="0"/>
              <a:t>	«Таланты без границ» -победители и призеры регионального этапа</a:t>
            </a:r>
          </a:p>
          <a:p>
            <a:pPr marL="0" indent="0">
              <a:buNone/>
            </a:pPr>
            <a:r>
              <a:rPr lang="ru-RU" b="1" dirty="0"/>
              <a:t>	 «Живая классика» - 3 участника регионального этапа</a:t>
            </a:r>
          </a:p>
          <a:p>
            <a:pPr marL="0" indent="0">
              <a:buNone/>
            </a:pPr>
            <a:r>
              <a:rPr lang="ru-RU" b="1" dirty="0"/>
              <a:t>	 «Без срока давности» - 3 работы – участники регионального этапа</a:t>
            </a:r>
          </a:p>
          <a:p>
            <a:r>
              <a:rPr lang="ru-RU" sz="2400" b="1" dirty="0"/>
              <a:t>Создание школьных театров </a:t>
            </a:r>
          </a:p>
          <a:p>
            <a:pPr marL="0" indent="0">
              <a:buNone/>
            </a:pPr>
            <a:r>
              <a:rPr lang="ru-RU" b="1" dirty="0"/>
              <a:t>	МКОУ </a:t>
            </a:r>
            <a:r>
              <a:rPr lang="ru-RU" b="1" dirty="0" err="1"/>
              <a:t>Вагинская</a:t>
            </a:r>
            <a:r>
              <a:rPr lang="ru-RU" b="1" dirty="0"/>
              <a:t> СОШ, </a:t>
            </a:r>
          </a:p>
          <a:p>
            <a:pPr marL="0" indent="0">
              <a:buNone/>
            </a:pPr>
            <a:r>
              <a:rPr lang="ru-RU" b="1" dirty="0"/>
              <a:t>	МКОУ Владимировская СОШ, </a:t>
            </a:r>
          </a:p>
          <a:p>
            <a:pPr marL="0" indent="0">
              <a:buNone/>
            </a:pPr>
            <a:r>
              <a:rPr lang="ru-RU" b="1" dirty="0"/>
              <a:t>	МБОУ </a:t>
            </a:r>
            <a:r>
              <a:rPr lang="ru-RU" b="1" dirty="0" err="1"/>
              <a:t>Критовская</a:t>
            </a:r>
            <a:r>
              <a:rPr lang="ru-RU" b="1" dirty="0"/>
              <a:t> СОШ,</a:t>
            </a:r>
          </a:p>
          <a:p>
            <a:pPr marL="0" indent="0">
              <a:buNone/>
            </a:pPr>
            <a:r>
              <a:rPr lang="ru-RU" b="1" dirty="0"/>
              <a:t>	МКОУ </a:t>
            </a:r>
            <a:r>
              <a:rPr lang="ru-RU" b="1" dirty="0" err="1"/>
              <a:t>Краснозаводская</a:t>
            </a:r>
            <a:r>
              <a:rPr lang="ru-RU" b="1" dirty="0"/>
              <a:t> СОШ, </a:t>
            </a:r>
          </a:p>
          <a:p>
            <a:pPr marL="0" indent="0">
              <a:buNone/>
            </a:pPr>
            <a:r>
              <a:rPr lang="ru-RU" b="1" dirty="0"/>
              <a:t>	МБОУ Юрьевская СОШ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3BF316-3451-4C3D-8B85-68EA93FC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88" y="4486275"/>
            <a:ext cx="2514600" cy="15859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F76B8-E533-4664-83FA-2A26086A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896" y="4047118"/>
            <a:ext cx="2001865" cy="22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63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633466" cy="1280890"/>
          </a:xfrm>
        </p:spPr>
        <p:txBody>
          <a:bodyPr>
            <a:normAutofit/>
          </a:bodyPr>
          <a:lstStyle/>
          <a:p>
            <a:r>
              <a:rPr lang="ru-RU" b="1"/>
              <a:t>ПРОФОРИЕНТАЦИЯ</a:t>
            </a:r>
            <a:endParaRPr lang="ru-RU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D22EFE4-0390-6F6D-B7AA-2A8D2166B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643" y="1704129"/>
            <a:ext cx="5514395" cy="4207094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«Билет в будущее»</a:t>
            </a:r>
          </a:p>
          <a:p>
            <a:r>
              <a:rPr lang="ru-RU" sz="2400" b="1" dirty="0"/>
              <a:t>Погружение в предмет «Технология»</a:t>
            </a:r>
          </a:p>
          <a:p>
            <a:r>
              <a:rPr lang="ru-RU" sz="2400" b="1" dirty="0"/>
              <a:t>Профессиональные пробы</a:t>
            </a:r>
          </a:p>
          <a:p>
            <a:pPr marL="0" indent="0">
              <a:buNone/>
            </a:pPr>
            <a:r>
              <a:rPr lang="ru-RU" sz="2400" b="1" dirty="0"/>
              <a:t>С 2023-2024 уч. года новая модель профориентации:</a:t>
            </a:r>
          </a:p>
          <a:p>
            <a:r>
              <a:rPr lang="ru-RU" sz="2400" b="1" dirty="0"/>
              <a:t>«Россия – мои горизонты» </a:t>
            </a:r>
          </a:p>
          <a:p>
            <a:pPr marL="0" indent="0">
              <a:buNone/>
            </a:pPr>
            <a:r>
              <a:rPr lang="ru-RU" sz="2400" b="1" dirty="0"/>
              <a:t>	с 6 класса</a:t>
            </a:r>
          </a:p>
          <a:p>
            <a:r>
              <a:rPr lang="ru-RU" sz="2400" b="1" dirty="0"/>
              <a:t>Профильные специализированные классы</a:t>
            </a:r>
          </a:p>
          <a:p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917" y="-383594"/>
            <a:ext cx="3300747" cy="2541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FCF0C0-D84E-4C22-936D-EE50815D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357" y="1584909"/>
            <a:ext cx="1524132" cy="11461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8416DE-DA31-40AE-AB97-25483A39C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851" y="1704128"/>
            <a:ext cx="1524132" cy="11324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7E733A-BE08-463A-AB95-8BBA6FE45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225" y="2749261"/>
            <a:ext cx="1524132" cy="11461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71191D-B9F2-4D80-9EA7-0B3803FB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962" y="4126486"/>
            <a:ext cx="2810655" cy="177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50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/>
          <a:lstStyle/>
          <a:p>
            <a:r>
              <a:rPr lang="ru-RU" b="1" dirty="0"/>
              <a:t>ЗДОРОВЬЕ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/>
              <a:t>Государственные гарантии на медицинское обслуживание</a:t>
            </a:r>
          </a:p>
          <a:p>
            <a:r>
              <a:rPr lang="ru-RU" sz="2400" b="1" dirty="0"/>
              <a:t>Гигиеническое обучение педагогов</a:t>
            </a:r>
          </a:p>
          <a:p>
            <a:r>
              <a:rPr lang="ru-RU" sz="2400" b="1" dirty="0"/>
              <a:t>Сезонная вакцинация педагогов и детей</a:t>
            </a:r>
          </a:p>
          <a:p>
            <a:r>
              <a:rPr lang="ru-RU" sz="2400" b="1" dirty="0"/>
              <a:t>Обеспечение горячим питанием</a:t>
            </a:r>
          </a:p>
          <a:p>
            <a:r>
              <a:rPr lang="ru-RU" sz="2400" b="1" dirty="0"/>
              <a:t>Пропаганда здорового питания</a:t>
            </a:r>
          </a:p>
          <a:p>
            <a:r>
              <a:rPr lang="ru-RU" sz="2400" b="1" dirty="0"/>
              <a:t>Школьный спортивный клуб</a:t>
            </a:r>
          </a:p>
          <a:p>
            <a:r>
              <a:rPr lang="ru-RU" sz="2400" b="1" dirty="0"/>
              <a:t>Летний отдых и оздоровление</a:t>
            </a:r>
            <a:endParaRPr lang="ru-RU" sz="2200" b="1" dirty="0"/>
          </a:p>
          <a:p>
            <a:pPr marL="0" indent="0">
              <a:buNone/>
            </a:pP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7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/>
          <a:lstStyle/>
          <a:p>
            <a:r>
              <a:rPr lang="ru-RU" b="1" dirty="0"/>
              <a:t>Школьные зарисовки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3A839F5-9371-4021-B74B-3A485C3DE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171" y="3988904"/>
            <a:ext cx="2648542" cy="21122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D6F31-9E6F-423E-878A-8F5EB194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259" y="4558749"/>
            <a:ext cx="2277481" cy="18289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BD43E-8730-4C83-8216-521A03441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161" y="4558749"/>
            <a:ext cx="2277481" cy="1828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015C32-4CA4-4FF4-BFCD-259232500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188" y="1329874"/>
            <a:ext cx="2277481" cy="1402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A85CBD-3D00-4976-B0FD-3F58FF143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259" y="2138934"/>
            <a:ext cx="2277481" cy="1669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384AF-F117-4161-9B3E-6AAA191F5C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0930" y="2535635"/>
            <a:ext cx="2133592" cy="12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93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/>
          <a:lstStyle/>
          <a:p>
            <a:r>
              <a:rPr lang="ru-RU" dirty="0"/>
              <a:t>Задачи на 2023 – 2024 учебный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1" y="1987826"/>
            <a:ext cx="9806441" cy="439991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В области управления во всех школах района</a:t>
            </a:r>
          </a:p>
          <a:p>
            <a:r>
              <a:rPr lang="ru-RU" b="1" dirty="0"/>
              <a:t>В срок до 1 января 2024 г. создание театральных, музейных пространств, ШСК </a:t>
            </a:r>
          </a:p>
          <a:p>
            <a:r>
              <a:rPr lang="ru-RU" b="1" dirty="0"/>
              <a:t>Обеспечить реализацию </a:t>
            </a:r>
            <a:r>
              <a:rPr lang="ru-RU" b="1" dirty="0" err="1"/>
              <a:t>профминимума</a:t>
            </a:r>
            <a:endParaRPr lang="ru-RU" b="1" dirty="0"/>
          </a:p>
          <a:p>
            <a:r>
              <a:rPr lang="ru-RU" b="1" dirty="0"/>
              <a:t>Организовать профессиональное развитие педагогов для обновления технологий и форм воспитательной работы</a:t>
            </a:r>
          </a:p>
          <a:p>
            <a:pPr marL="0" indent="0" algn="ctr">
              <a:buNone/>
            </a:pPr>
            <a:r>
              <a:rPr lang="ru-RU" sz="2400" b="1" dirty="0"/>
              <a:t>В области педагогической деятельности</a:t>
            </a:r>
          </a:p>
          <a:p>
            <a:r>
              <a:rPr lang="ru-RU" b="1" dirty="0"/>
              <a:t>Обеспечить расширение содержания бесед «Разговоры о важном»</a:t>
            </a:r>
          </a:p>
          <a:p>
            <a:r>
              <a:rPr lang="ru-RU" b="1" dirty="0"/>
              <a:t>Создать условия для максимального участия школьников в движении добровольчества, РДДМ</a:t>
            </a:r>
          </a:p>
          <a:p>
            <a:r>
              <a:rPr lang="ru-RU" b="1" dirty="0"/>
              <a:t>Повысить долю участников проектов открытой платформы «Россия – страна возможностей»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54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705394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/>
              <a:t>Конкурс «Учитель года – 2023»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CF7237-FA49-4E5B-A157-0D9C19067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171" y="1631496"/>
            <a:ext cx="2710719" cy="3844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E28AD-1FF0-49AE-9E25-BE5B8C6A7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00" y="4047118"/>
            <a:ext cx="2603864" cy="16255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EDC55A-4581-4DAF-AC9C-7D16BA568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83" y="1633854"/>
            <a:ext cx="2133600" cy="15970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7DB421-DDAC-4B18-82B2-F15CFC0E1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524" y="2473234"/>
            <a:ext cx="2207820" cy="14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5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679268"/>
          </a:xfrm>
        </p:spPr>
        <p:txBody>
          <a:bodyPr>
            <a:normAutofit/>
          </a:bodyPr>
          <a:lstStyle/>
          <a:p>
            <a:r>
              <a:rPr lang="ru-RU" sz="2800" b="1" dirty="0"/>
              <a:t>Конкурс «Воспитатель года – 2023»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031F8A-6934-4FAA-B98E-A8789E962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506" y="1236764"/>
            <a:ext cx="2432553" cy="18292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013C6-E7D4-4777-AE81-A187F42E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573" y="1225612"/>
            <a:ext cx="2432552" cy="18292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7C9B91-4C1C-4CFF-A8DE-9F2300B29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696" y="2282852"/>
            <a:ext cx="2175539" cy="1636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B27B37-D6B5-456E-B5CF-02F6F645C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550" y="4366864"/>
            <a:ext cx="2299063" cy="17288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E56415-4B4A-4DDC-9A2B-E33598464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724" y="3741538"/>
            <a:ext cx="2432552" cy="1829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205DE9-65F0-4F59-BA19-1DA6C7290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304" y="3763163"/>
            <a:ext cx="1726894" cy="22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>
            <a:normAutofit/>
          </a:bodyPr>
          <a:lstStyle/>
          <a:p>
            <a:r>
              <a:rPr lang="ru-RU" sz="2400" b="1" dirty="0"/>
              <a:t>«От теоретических знаний к реальным жизненным ситуациям»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7A2890B-D99E-4551-B83D-8C5D05E86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0915" y="2304870"/>
            <a:ext cx="1844597" cy="1224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34AC3C-F2D7-415A-B6E3-AA2F7D0B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0" y="2304870"/>
            <a:ext cx="1844597" cy="12248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603BDC-A755-4AF4-9D67-23D7F0D85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603" y="2267132"/>
            <a:ext cx="2131062" cy="1087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BCE3B-E84C-4355-9E2A-8D8DDA08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977" y="3045099"/>
            <a:ext cx="1146147" cy="15241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964C9E-16F0-40C7-AC09-FDF27CC30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171" y="3961915"/>
            <a:ext cx="1844596" cy="13871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D7752E-F0D0-45E7-847A-F0D5A13DC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1404" y="3961915"/>
            <a:ext cx="1844596" cy="1387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0C1990-B259-40C6-82B1-8C96714993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0312" y="3934948"/>
            <a:ext cx="2037804" cy="15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88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687977"/>
          </a:xfrm>
        </p:spPr>
        <p:txBody>
          <a:bodyPr>
            <a:normAutofit/>
          </a:bodyPr>
          <a:lstStyle/>
          <a:p>
            <a:r>
              <a:rPr lang="ru-RU" sz="2400" b="1" dirty="0"/>
              <a:t>«Перекресток учительских талантов»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326413-7D06-4CBD-8F8C-9E954B929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868" y="4323752"/>
            <a:ext cx="2166208" cy="1628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002C50-CC27-4A25-AF7E-297BF1053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155" y="1609262"/>
            <a:ext cx="2026772" cy="15241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9CB08C-340B-40D9-B0E6-E3D20FFC4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736" y="1600201"/>
            <a:ext cx="2026772" cy="15241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DF8389-6A65-4400-A67E-3E3D841A9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333" y="2810883"/>
            <a:ext cx="1612509" cy="2144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544FE4-A28B-439F-B85B-927F5479A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117" y="2072155"/>
            <a:ext cx="2166208" cy="16289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39F794-6B60-47AF-B538-92C557727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155" y="3955868"/>
            <a:ext cx="2018846" cy="19703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D2883B-1BAD-4336-A16A-9B2D419E45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0117" y="4297274"/>
            <a:ext cx="2166208" cy="16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15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BDB2F-9416-4A2F-96A0-96C83C076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750" y="322218"/>
            <a:ext cx="7045234" cy="83602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/>
              <a:t>Федеральный проект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3E0C18-0233-42DE-AA01-ADF80FEFF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383" y="2107475"/>
            <a:ext cx="9693229" cy="4511040"/>
          </a:xfrm>
        </p:spPr>
        <p:txBody>
          <a:bodyPr>
            <a:norm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B33AF-948C-4130-A948-2F8A4AA6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96510B9D-0126-44E5-891E-F14F466D5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451631"/>
              </p:ext>
            </p:extLst>
          </p:nvPr>
        </p:nvGraphicFramePr>
        <p:xfrm>
          <a:off x="1811383" y="1933303"/>
          <a:ext cx="9693229" cy="3604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868">
                  <a:extLst>
                    <a:ext uri="{9D8B030D-6E8A-4147-A177-3AD203B41FA5}">
                      <a16:colId xmlns:a16="http://schemas.microsoft.com/office/drawing/2014/main" val="1438133792"/>
                    </a:ext>
                  </a:extLst>
                </a:gridCol>
                <a:gridCol w="1985555">
                  <a:extLst>
                    <a:ext uri="{9D8B030D-6E8A-4147-A177-3AD203B41FA5}">
                      <a16:colId xmlns:a16="http://schemas.microsoft.com/office/drawing/2014/main" val="1786076150"/>
                    </a:ext>
                  </a:extLst>
                </a:gridCol>
                <a:gridCol w="4894806">
                  <a:extLst>
                    <a:ext uri="{9D8B030D-6E8A-4147-A177-3AD203B41FA5}">
                      <a16:colId xmlns:a16="http://schemas.microsoft.com/office/drawing/2014/main" val="1286714074"/>
                    </a:ext>
                  </a:extLst>
                </a:gridCol>
              </a:tblGrid>
              <a:tr h="1318607">
                <a:tc>
                  <a:txBody>
                    <a:bodyPr/>
                    <a:lstStyle/>
                    <a:p>
                      <a:r>
                        <a:rPr lang="ru-RU" sz="2000" dirty="0"/>
                        <a:t>Школа </a:t>
                      </a:r>
                    </a:p>
                    <a:p>
                      <a:r>
                        <a:rPr lang="ru-RU" sz="2000" dirty="0" err="1"/>
                        <a:t>Минпросвещения</a:t>
                      </a:r>
                      <a:r>
                        <a:rPr lang="ru-RU" sz="2000" dirty="0"/>
                        <a:t> </a:t>
                      </a:r>
                    </a:p>
                    <a:p>
                      <a:r>
                        <a:rPr lang="ru-RU" sz="2000" dirty="0"/>
                        <a:t>России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эталонный центр образования, воспитания и просвещения, объединяющий детей и взрослых для совместного познания, развития и созидания в интересах каждого и во благо страны.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941261"/>
                  </a:ext>
                </a:extLst>
              </a:tr>
              <a:tr h="2260616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b="1" dirty="0"/>
                        <a:t>Магистральные направления: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Знания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Здоровье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Творчество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Воспитание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Профориентация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b="1" dirty="0"/>
                        <a:t>Ключевые условия: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Учитель. Школьная команда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Школьный климат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Образовательная среда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35155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3D9C6881-0F0C-482D-8BDB-564E27E5A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122979"/>
              </p:ext>
            </p:extLst>
          </p:nvPr>
        </p:nvGraphicFramePr>
        <p:xfrm>
          <a:off x="1811383" y="5712083"/>
          <a:ext cx="9693231" cy="91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28">
                  <a:extLst>
                    <a:ext uri="{9D8B030D-6E8A-4147-A177-3AD203B41FA5}">
                      <a16:colId xmlns:a16="http://schemas.microsoft.com/office/drawing/2014/main" val="264710559"/>
                    </a:ext>
                  </a:extLst>
                </a:gridCol>
                <a:gridCol w="3936275">
                  <a:extLst>
                    <a:ext uri="{9D8B030D-6E8A-4147-A177-3AD203B41FA5}">
                      <a16:colId xmlns:a16="http://schemas.microsoft.com/office/drawing/2014/main" val="1977249151"/>
                    </a:ext>
                  </a:extLst>
                </a:gridCol>
                <a:gridCol w="2883128">
                  <a:extLst>
                    <a:ext uri="{9D8B030D-6E8A-4147-A177-3AD203B41FA5}">
                      <a16:colId xmlns:a16="http://schemas.microsoft.com/office/drawing/2014/main" val="1973863476"/>
                    </a:ext>
                  </a:extLst>
                </a:gridCol>
              </a:tblGrid>
              <a:tr h="9151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БАЗОВЫЙ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pPr algn="ctr"/>
                      <a:r>
                        <a:rPr lang="ru-RU" dirty="0"/>
                        <a:t>СРЕДНИЙ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57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815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687977"/>
          </a:xfrm>
        </p:spPr>
        <p:txBody>
          <a:bodyPr>
            <a:normAutofit/>
          </a:bodyPr>
          <a:lstStyle/>
          <a:p>
            <a:r>
              <a:rPr lang="ru-RU" sz="2400" b="1" dirty="0"/>
              <a:t>«Спартакиада работников образования»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72ABBF6-B889-46FE-8091-CFDF02E76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2926" y="3534114"/>
            <a:ext cx="1429987" cy="19015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DE37D0-D2E2-41AE-B7FA-2BCA7D51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88" y="3597342"/>
            <a:ext cx="1429986" cy="19015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648410-E686-4FA5-B1CB-F0729B18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820" y="4319319"/>
            <a:ext cx="1560843" cy="20755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B9C429-2BBD-4172-BE80-5568C7878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617" y="4333918"/>
            <a:ext cx="1560843" cy="20755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D4D4FD-8A9D-437A-9C19-48283F38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46" y="1411488"/>
            <a:ext cx="2459005" cy="18491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752E42-397A-4E80-BE6A-9BDB21F32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9164" y="3260659"/>
            <a:ext cx="2186866" cy="16445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BE5865-2B71-4C7C-9F8E-9C57EF11B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0738" y="1411487"/>
            <a:ext cx="2459005" cy="18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99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775063"/>
          </a:xfrm>
        </p:spPr>
        <p:txBody>
          <a:bodyPr>
            <a:normAutofit/>
          </a:bodyPr>
          <a:lstStyle/>
          <a:p>
            <a:r>
              <a:rPr lang="ru-RU" sz="2800" b="1" dirty="0"/>
              <a:t>«Педагогический дебют»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AAA81F-CB2B-40BA-A69F-7D0165B9C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172" y="1542934"/>
            <a:ext cx="2337256" cy="17576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B1C88-642B-4CC5-B398-58DF6224E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36" y="4092544"/>
            <a:ext cx="2468946" cy="1856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1F8B05-3C21-4471-BEBB-41C82104F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082" y="1493070"/>
            <a:ext cx="2403565" cy="1807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E72D15-E876-40DA-A2F4-8C625D41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720" y="4162210"/>
            <a:ext cx="2177792" cy="16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775063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Межмуниципальный туристический слет «Вместе мы сила!»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B908DC-FEB4-48AC-9CC7-262DB4C87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196" y="4531718"/>
            <a:ext cx="2155437" cy="1620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F57C6D-7EDA-4797-B806-02E7A61D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0" y="2951798"/>
            <a:ext cx="2822954" cy="1751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8C0059-486A-4EB0-9904-B70FEBEC7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636" y="1669993"/>
            <a:ext cx="2155437" cy="1620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8D0928-E7C7-4CA6-8C1D-F7EC658D1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054" y="5018922"/>
            <a:ext cx="2011746" cy="1512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9E5E26-CEF0-4A5F-B46E-DAA21631C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832" y="2421159"/>
            <a:ext cx="1802609" cy="23970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0E99D6-5BEB-4A59-9EE4-B8C05E8E5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6941" y="968075"/>
            <a:ext cx="2155437" cy="16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0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775063"/>
          </a:xfrm>
        </p:spPr>
        <p:txBody>
          <a:bodyPr>
            <a:normAutofit/>
          </a:bodyPr>
          <a:lstStyle/>
          <a:p>
            <a:r>
              <a:rPr lang="ru-RU" sz="2800" b="1" dirty="0"/>
              <a:t>«Время выбирать»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D5844F7-BCBF-4F03-B4EB-091895E14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102" y="1500135"/>
            <a:ext cx="1616489" cy="2149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BC47D7-EC76-499D-8CFC-BEE00C98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366" y="2832426"/>
            <a:ext cx="2000252" cy="15041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A0C0E8-58B7-425E-B01E-9D2F61C05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102" y="4438140"/>
            <a:ext cx="2193022" cy="16491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FDBD6D-47D2-44C7-8698-E6A744E0D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744" y="4333637"/>
            <a:ext cx="2193022" cy="16491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03DC49-75B6-407C-B5B1-0E9D9737B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123" y="1622950"/>
            <a:ext cx="1524132" cy="20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40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/>
          <a:lstStyle/>
          <a:p>
            <a:r>
              <a:rPr lang="ru-RU" dirty="0"/>
              <a:t>Самодиагностика школ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2C96E0-9738-4782-87A9-BBFC09482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609" y="3261152"/>
            <a:ext cx="5938019" cy="1853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7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1" y="1987826"/>
            <a:ext cx="9806441" cy="439991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sz="3600" b="1" dirty="0"/>
              <a:t>С новым 2023 – 2024 учебным годом!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BDB2F-9416-4A2F-96A0-96C83C076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750" y="322218"/>
            <a:ext cx="7045234" cy="150658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/>
              <a:t>МЕХАНИЗМЫ ПОСТРОЕНИЯ ЕДИНОГО</a:t>
            </a:r>
            <a:br>
              <a:rPr lang="ru-RU" sz="2800" b="1" dirty="0"/>
            </a:br>
            <a:r>
              <a:rPr lang="ru-RU" sz="2800" b="1" dirty="0"/>
              <a:t>ОБРАЗОВАТЕЛЬНОГО ПРОСТРАНСТВА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3E0C18-0233-42DE-AA01-ADF80FEFF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383" y="2032964"/>
            <a:ext cx="9693229" cy="4585551"/>
          </a:xfrm>
        </p:spPr>
        <p:txBody>
          <a:bodyPr>
            <a:normAutofit/>
          </a:bodyPr>
          <a:lstStyle/>
          <a:p>
            <a:endParaRPr lang="ru-RU" sz="20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endParaRPr lang="ru-RU" sz="2000" b="1" dirty="0">
              <a:solidFill>
                <a:srgbClr val="000000"/>
              </a:solidFill>
              <a:latin typeface="Arial-BoldMT"/>
            </a:endParaRPr>
          </a:p>
          <a:p>
            <a:endParaRPr lang="ru-RU" sz="20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endParaRPr lang="ru-RU" sz="20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endParaRPr lang="ru-RU" sz="20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br>
              <a:rPr lang="ru-RU" sz="2000" b="1" i="0" u="none" strike="noStrike" baseline="0" dirty="0">
                <a:solidFill>
                  <a:srgbClr val="000000"/>
                </a:solidFill>
                <a:latin typeface="Arial-BoldMT"/>
              </a:rPr>
            </a:br>
            <a:br>
              <a:rPr lang="ru-RU" sz="2000" b="1" i="0" u="none" strike="noStrike" baseline="0" dirty="0">
                <a:solidFill>
                  <a:srgbClr val="000000"/>
                </a:solidFill>
                <a:latin typeface="Arial-BoldMT"/>
              </a:rPr>
            </a:br>
            <a:br>
              <a:rPr lang="ru-RU" sz="2000" b="1" i="0" u="none" strike="noStrike" baseline="0" dirty="0">
                <a:solidFill>
                  <a:srgbClr val="000000"/>
                </a:solidFill>
                <a:latin typeface="Arial-BoldMT"/>
              </a:rPr>
            </a:br>
            <a:br>
              <a:rPr lang="ru-RU" sz="2000" b="1" i="0" u="none" strike="noStrike" baseline="0" dirty="0">
                <a:solidFill>
                  <a:srgbClr val="000000"/>
                </a:solidFill>
                <a:latin typeface="Arial-BoldMT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B33AF-948C-4130-A948-2F8A4AA6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C7CF3C0E-C3D7-46BD-A71D-7D20D0C66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865953"/>
              </p:ext>
            </p:extLst>
          </p:nvPr>
        </p:nvGraphicFramePr>
        <p:xfrm>
          <a:off x="1811383" y="2032964"/>
          <a:ext cx="9544594" cy="436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9554">
                  <a:extLst>
                    <a:ext uri="{9D8B030D-6E8A-4147-A177-3AD203B41FA5}">
                      <a16:colId xmlns:a16="http://schemas.microsoft.com/office/drawing/2014/main" val="532348978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1088094148"/>
                    </a:ext>
                  </a:extLst>
                </a:gridCol>
              </a:tblGrid>
              <a:tr h="730013">
                <a:tc>
                  <a:txBody>
                    <a:bodyPr/>
                    <a:lstStyle/>
                    <a:p>
                      <a:r>
                        <a:rPr lang="ru-RU" dirty="0"/>
                        <a:t>ЕДИНОЕ ОБРАЗОВАТЕЛЬНОЕ</a:t>
                      </a:r>
                      <a:br>
                        <a:rPr lang="ru-RU" dirty="0"/>
                      </a:br>
                      <a:r>
                        <a:rPr lang="ru-RU" dirty="0"/>
                        <a:t>ПРОСТРАНСТВО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ЕДИНАЯ СИСТЕМА УПРАВЛЕНИЯ ОБРАЗОВАНИЕМ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39104"/>
                  </a:ext>
                </a:extLst>
              </a:tr>
              <a:tr h="417150">
                <a:tc>
                  <a:txBody>
                    <a:bodyPr/>
                    <a:lstStyle/>
                    <a:p>
                      <a:r>
                        <a:rPr lang="ru-RU" b="1" dirty="0"/>
                        <a:t>ВВЕДЕНИЕ ФООП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СТАЖИРОВОЧНЫЕ ПЛОЩАДКИ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203648"/>
                  </a:ext>
                </a:extLst>
              </a:tr>
              <a:tr h="623985">
                <a:tc>
                  <a:txBody>
                    <a:bodyPr/>
                    <a:lstStyle/>
                    <a:p>
                      <a:r>
                        <a:rPr lang="ru-RU" b="1" dirty="0"/>
                        <a:t>ОБНОВЛЕНИЕ ФГОС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ШКОЛА МИНПРОСВЕЩЕНИЯ РОССИИ</a:t>
                      </a:r>
                      <a:br>
                        <a:rPr lang="ru-RU" b="1" dirty="0"/>
                      </a:b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339602"/>
                  </a:ext>
                </a:extLst>
              </a:tr>
              <a:tr h="417150">
                <a:tc>
                  <a:txBody>
                    <a:bodyPr/>
                    <a:lstStyle/>
                    <a:p>
                      <a:r>
                        <a:rPr lang="ru-RU" b="1" dirty="0"/>
                        <a:t>ЕДИНЫЕ УЧЕБНИКИ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ЕДИНЫЙ МОТИВИРУЮЩИЙ МОНИТОРИНГ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19702"/>
                  </a:ext>
                </a:extLst>
              </a:tr>
              <a:tr h="447854">
                <a:tc>
                  <a:txBody>
                    <a:bodyPr/>
                    <a:lstStyle/>
                    <a:p>
                      <a:r>
                        <a:rPr lang="ru-RU" b="1" dirty="0"/>
                        <a:t>ФГИС «МОЯ ШКОЛА»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ЕДИНАЯ СИСТЕМА РАБОТЫ С УПРАВЛЕНЦАМИ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55813"/>
                  </a:ext>
                </a:extLst>
              </a:tr>
              <a:tr h="657623">
                <a:tc>
                  <a:txBody>
                    <a:bodyPr/>
                    <a:lstStyle/>
                    <a:p>
                      <a:r>
                        <a:rPr lang="ru-RU" b="1" dirty="0"/>
                        <a:t>ЕДИНАЯ СИСТЕМА ВОСПИТАНИЯ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ЕДИНЫЙ КАДРОВЫЙ РЕЗЕРВ РУКОВОДИТЕЛЕЙ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05801"/>
                  </a:ext>
                </a:extLst>
              </a:tr>
              <a:tr h="623985">
                <a:tc rowSpan="2">
                  <a:txBody>
                    <a:bodyPr/>
                    <a:lstStyle/>
                    <a:p>
                      <a:r>
                        <a:rPr lang="ru-RU" b="1" dirty="0"/>
                        <a:t>ЕДИНАЯ ИННОВАЦИОННАЯ ИНФРАСТРУКТУРА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РЕГИОНАЛИЗАЦИЯ ШКОЛ</a:t>
                      </a:r>
                      <a:br>
                        <a:rPr lang="ru-RU" b="1" dirty="0"/>
                      </a:b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463641"/>
                  </a:ext>
                </a:extLst>
              </a:tr>
              <a:tr h="4171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ФЛАГМАНСКИЕ ШКОЛЫ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860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541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ВЕКТОР  ИЗМЕНЕНИЙ</a:t>
            </a: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18798157-9529-4801-87AE-31F1CCD2AC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2873006"/>
              </p:ext>
            </p:extLst>
          </p:nvPr>
        </p:nvGraphicFramePr>
        <p:xfrm>
          <a:off x="2009512" y="2115274"/>
          <a:ext cx="1818969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Объект 21">
            <a:extLst>
              <a:ext uri="{FF2B5EF4-FFF2-40B4-BE49-F238E27FC236}">
                <a16:creationId xmlns:a16="http://schemas.microsoft.com/office/drawing/2014/main" id="{B9EA4509-38EC-417A-9BDC-E18BD46D6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5771" y="2036210"/>
            <a:ext cx="6148840" cy="4338464"/>
          </a:xfrm>
        </p:spPr>
        <p:txBody>
          <a:bodyPr/>
          <a:lstStyle/>
          <a:p>
            <a:r>
              <a:rPr lang="ru-RU" dirty="0"/>
              <a:t>Единое открытое региональное и муниципальное пространство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ACE8E5B-6F96-400A-A5ED-E23762D8BA44}"/>
              </a:ext>
            </a:extLst>
          </p:cNvPr>
          <p:cNvGrpSpPr/>
          <p:nvPr/>
        </p:nvGrpSpPr>
        <p:grpSpPr>
          <a:xfrm>
            <a:off x="5467417" y="2597562"/>
            <a:ext cx="6148839" cy="3777112"/>
            <a:chOff x="4507350" y="2133854"/>
            <a:chExt cx="5079122" cy="3777112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19868E3F-343D-4023-88C3-E18F2DA70D2D}"/>
                </a:ext>
              </a:extLst>
            </p:cNvPr>
            <p:cNvSpPr/>
            <p:nvPr/>
          </p:nvSpPr>
          <p:spPr>
            <a:xfrm rot="2585296">
              <a:off x="5980932" y="4774223"/>
              <a:ext cx="514779" cy="366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8325"/>
                  </a:moveTo>
                  <a:lnTo>
                    <a:pt x="514779" y="183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396BF40E-B51B-486E-B9D8-0A402ADB2134}"/>
                </a:ext>
              </a:extLst>
            </p:cNvPr>
            <p:cNvSpPr/>
            <p:nvPr/>
          </p:nvSpPr>
          <p:spPr>
            <a:xfrm>
              <a:off x="6050350" y="4004085"/>
              <a:ext cx="569043" cy="366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8325"/>
                  </a:moveTo>
                  <a:lnTo>
                    <a:pt x="569043" y="183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562FD60B-F4EA-425F-9732-BDBC9B7C7D94}"/>
                </a:ext>
              </a:extLst>
            </p:cNvPr>
            <p:cNvSpPr/>
            <p:nvPr/>
          </p:nvSpPr>
          <p:spPr>
            <a:xfrm rot="19037316">
              <a:off x="5974661" y="3223990"/>
              <a:ext cx="570759" cy="366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8325"/>
                  </a:moveTo>
                  <a:lnTo>
                    <a:pt x="570759" y="183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Овал 13" descr="Запись ребенка в бумаге">
              <a:extLst>
                <a:ext uri="{FF2B5EF4-FFF2-40B4-BE49-F238E27FC236}">
                  <a16:creationId xmlns:a16="http://schemas.microsoft.com/office/drawing/2014/main" id="{E6FA2679-1725-4CC8-A263-A342B9F4098B}"/>
                </a:ext>
              </a:extLst>
            </p:cNvPr>
            <p:cNvSpPr/>
            <p:nvPr/>
          </p:nvSpPr>
          <p:spPr>
            <a:xfrm>
              <a:off x="4507350" y="3114764"/>
              <a:ext cx="1815293" cy="1815293"/>
            </a:xfrm>
            <a:prstGeom prst="ellipse">
              <a:avLst/>
            </a:prstGeom>
            <a:blipFill>
              <a:blip r:embed="rId7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E017C53C-EB05-4F9D-981C-3F068F0BBB6C}"/>
                </a:ext>
              </a:extLst>
            </p:cNvPr>
            <p:cNvSpPr/>
            <p:nvPr/>
          </p:nvSpPr>
          <p:spPr>
            <a:xfrm>
              <a:off x="6323805" y="2133854"/>
              <a:ext cx="1094110" cy="1089176"/>
            </a:xfrm>
            <a:custGeom>
              <a:avLst/>
              <a:gdLst>
                <a:gd name="connsiteX0" fmla="*/ 0 w 1094110"/>
                <a:gd name="connsiteY0" fmla="*/ 544588 h 1089176"/>
                <a:gd name="connsiteX1" fmla="*/ 547055 w 1094110"/>
                <a:gd name="connsiteY1" fmla="*/ 0 h 1089176"/>
                <a:gd name="connsiteX2" fmla="*/ 1094110 w 1094110"/>
                <a:gd name="connsiteY2" fmla="*/ 544588 h 1089176"/>
                <a:gd name="connsiteX3" fmla="*/ 547055 w 1094110"/>
                <a:gd name="connsiteY3" fmla="*/ 1089176 h 1089176"/>
                <a:gd name="connsiteX4" fmla="*/ 0 w 1094110"/>
                <a:gd name="connsiteY4" fmla="*/ 544588 h 108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110" h="1089176">
                  <a:moveTo>
                    <a:pt x="0" y="544588"/>
                  </a:moveTo>
                  <a:cubicBezTo>
                    <a:pt x="0" y="243820"/>
                    <a:pt x="244925" y="0"/>
                    <a:pt x="547055" y="0"/>
                  </a:cubicBezTo>
                  <a:cubicBezTo>
                    <a:pt x="849185" y="0"/>
                    <a:pt x="1094110" y="243820"/>
                    <a:pt x="1094110" y="544588"/>
                  </a:cubicBezTo>
                  <a:cubicBezTo>
                    <a:pt x="1094110" y="845356"/>
                    <a:pt x="849185" y="1089176"/>
                    <a:pt x="547055" y="1089176"/>
                  </a:cubicBezTo>
                  <a:cubicBezTo>
                    <a:pt x="244925" y="1089176"/>
                    <a:pt x="0" y="845356"/>
                    <a:pt x="0" y="5445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929" tIns="172206" rIns="172929" bIns="17220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kern="1200" dirty="0"/>
                <a:t>ВО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kern="1200" dirty="0"/>
                <a:t>СПО</a:t>
              </a: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678415F1-B0A1-456F-8E05-522B78C7EE4F}"/>
                </a:ext>
              </a:extLst>
            </p:cNvPr>
            <p:cNvSpPr/>
            <p:nvPr/>
          </p:nvSpPr>
          <p:spPr>
            <a:xfrm>
              <a:off x="7520665" y="2133854"/>
              <a:ext cx="1641165" cy="1089176"/>
            </a:xfrm>
            <a:custGeom>
              <a:avLst/>
              <a:gdLst>
                <a:gd name="connsiteX0" fmla="*/ 0 w 1641165"/>
                <a:gd name="connsiteY0" fmla="*/ 0 h 1089176"/>
                <a:gd name="connsiteX1" fmla="*/ 1641165 w 1641165"/>
                <a:gd name="connsiteY1" fmla="*/ 0 h 1089176"/>
                <a:gd name="connsiteX2" fmla="*/ 1641165 w 1641165"/>
                <a:gd name="connsiteY2" fmla="*/ 1089176 h 1089176"/>
                <a:gd name="connsiteX3" fmla="*/ 0 w 1641165"/>
                <a:gd name="connsiteY3" fmla="*/ 1089176 h 1089176"/>
                <a:gd name="connsiteX4" fmla="*/ 0 w 1641165"/>
                <a:gd name="connsiteY4" fmla="*/ 0 h 108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1165" h="1089176">
                  <a:moveTo>
                    <a:pt x="0" y="0"/>
                  </a:moveTo>
                  <a:lnTo>
                    <a:pt x="1641165" y="0"/>
                  </a:lnTo>
                  <a:lnTo>
                    <a:pt x="1641165" y="1089176"/>
                  </a:lnTo>
                  <a:lnTo>
                    <a:pt x="0" y="1089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kern="1200" dirty="0"/>
                <a:t>ВУЗы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kern="1200" dirty="0"/>
                <a:t>Техникумы</a:t>
              </a: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4830156C-62DA-429A-9350-FEF2A3F44BCA}"/>
                </a:ext>
              </a:extLst>
            </p:cNvPr>
            <p:cNvSpPr/>
            <p:nvPr/>
          </p:nvSpPr>
          <p:spPr>
            <a:xfrm>
              <a:off x="6619393" y="3477822"/>
              <a:ext cx="1197353" cy="1089176"/>
            </a:xfrm>
            <a:custGeom>
              <a:avLst/>
              <a:gdLst>
                <a:gd name="connsiteX0" fmla="*/ 0 w 1197353"/>
                <a:gd name="connsiteY0" fmla="*/ 544588 h 1089176"/>
                <a:gd name="connsiteX1" fmla="*/ 598677 w 1197353"/>
                <a:gd name="connsiteY1" fmla="*/ 0 h 1089176"/>
                <a:gd name="connsiteX2" fmla="*/ 1197354 w 1197353"/>
                <a:gd name="connsiteY2" fmla="*/ 544588 h 1089176"/>
                <a:gd name="connsiteX3" fmla="*/ 598677 w 1197353"/>
                <a:gd name="connsiteY3" fmla="*/ 1089176 h 1089176"/>
                <a:gd name="connsiteX4" fmla="*/ 0 w 1197353"/>
                <a:gd name="connsiteY4" fmla="*/ 544588 h 108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1089176">
                  <a:moveTo>
                    <a:pt x="0" y="544588"/>
                  </a:moveTo>
                  <a:cubicBezTo>
                    <a:pt x="0" y="243820"/>
                    <a:pt x="268037" y="0"/>
                    <a:pt x="598677" y="0"/>
                  </a:cubicBezTo>
                  <a:cubicBezTo>
                    <a:pt x="929317" y="0"/>
                    <a:pt x="1197354" y="243820"/>
                    <a:pt x="1197354" y="544588"/>
                  </a:cubicBezTo>
                  <a:cubicBezTo>
                    <a:pt x="1197354" y="845356"/>
                    <a:pt x="929317" y="1089176"/>
                    <a:pt x="598677" y="1089176"/>
                  </a:cubicBezTo>
                  <a:cubicBezTo>
                    <a:pt x="268037" y="1089176"/>
                    <a:pt x="0" y="845356"/>
                    <a:pt x="0" y="5445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8048" tIns="172206" rIns="188048" bIns="17220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kern="1200" dirty="0"/>
                <a:t>Парт </a:t>
              </a:r>
              <a:r>
                <a:rPr lang="ru-RU" sz="2000" kern="1200" dirty="0" err="1"/>
                <a:t>нерство</a:t>
              </a:r>
              <a:endParaRPr lang="ru-RU" sz="2000" kern="1200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1381A56-8CA3-4A60-8D8C-2DD682A7D345}"/>
                </a:ext>
              </a:extLst>
            </p:cNvPr>
            <p:cNvSpPr/>
            <p:nvPr/>
          </p:nvSpPr>
          <p:spPr>
            <a:xfrm>
              <a:off x="7790443" y="3477822"/>
              <a:ext cx="1796029" cy="1089176"/>
            </a:xfrm>
            <a:custGeom>
              <a:avLst/>
              <a:gdLst>
                <a:gd name="connsiteX0" fmla="*/ 0 w 1796029"/>
                <a:gd name="connsiteY0" fmla="*/ 0 h 1089176"/>
                <a:gd name="connsiteX1" fmla="*/ 1796029 w 1796029"/>
                <a:gd name="connsiteY1" fmla="*/ 0 h 1089176"/>
                <a:gd name="connsiteX2" fmla="*/ 1796029 w 1796029"/>
                <a:gd name="connsiteY2" fmla="*/ 1089176 h 1089176"/>
                <a:gd name="connsiteX3" fmla="*/ 0 w 1796029"/>
                <a:gd name="connsiteY3" fmla="*/ 1089176 h 1089176"/>
                <a:gd name="connsiteX4" fmla="*/ 0 w 1796029"/>
                <a:gd name="connsiteY4" fmla="*/ 0 h 108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29" h="1089176">
                  <a:moveTo>
                    <a:pt x="0" y="0"/>
                  </a:moveTo>
                  <a:lnTo>
                    <a:pt x="1796029" y="0"/>
                  </a:lnTo>
                  <a:lnTo>
                    <a:pt x="1796029" y="1089176"/>
                  </a:lnTo>
                  <a:lnTo>
                    <a:pt x="0" y="1089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kern="1200" dirty="0"/>
                <a:t>Производственный сектор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kern="1200" dirty="0"/>
                <a:t>Бизнес</a:t>
              </a: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E86EF00D-E985-43D0-A410-81ACCE892CAB}"/>
                </a:ext>
              </a:extLst>
            </p:cNvPr>
            <p:cNvSpPr/>
            <p:nvPr/>
          </p:nvSpPr>
          <p:spPr>
            <a:xfrm>
              <a:off x="6228414" y="4821790"/>
              <a:ext cx="1246736" cy="1089176"/>
            </a:xfrm>
            <a:custGeom>
              <a:avLst/>
              <a:gdLst>
                <a:gd name="connsiteX0" fmla="*/ 0 w 1246736"/>
                <a:gd name="connsiteY0" fmla="*/ 544588 h 1089176"/>
                <a:gd name="connsiteX1" fmla="*/ 623368 w 1246736"/>
                <a:gd name="connsiteY1" fmla="*/ 0 h 1089176"/>
                <a:gd name="connsiteX2" fmla="*/ 1246736 w 1246736"/>
                <a:gd name="connsiteY2" fmla="*/ 544588 h 1089176"/>
                <a:gd name="connsiteX3" fmla="*/ 623368 w 1246736"/>
                <a:gd name="connsiteY3" fmla="*/ 1089176 h 1089176"/>
                <a:gd name="connsiteX4" fmla="*/ 0 w 1246736"/>
                <a:gd name="connsiteY4" fmla="*/ 544588 h 108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736" h="1089176">
                  <a:moveTo>
                    <a:pt x="0" y="544588"/>
                  </a:moveTo>
                  <a:cubicBezTo>
                    <a:pt x="0" y="243820"/>
                    <a:pt x="279091" y="0"/>
                    <a:pt x="623368" y="0"/>
                  </a:cubicBezTo>
                  <a:cubicBezTo>
                    <a:pt x="967645" y="0"/>
                    <a:pt x="1246736" y="243820"/>
                    <a:pt x="1246736" y="544588"/>
                  </a:cubicBezTo>
                  <a:cubicBezTo>
                    <a:pt x="1246736" y="845356"/>
                    <a:pt x="967645" y="1089176"/>
                    <a:pt x="623368" y="1089176"/>
                  </a:cubicBezTo>
                  <a:cubicBezTo>
                    <a:pt x="279091" y="1089176"/>
                    <a:pt x="0" y="845356"/>
                    <a:pt x="0" y="5445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470" tIns="168396" rIns="191470" bIns="16839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 err="1"/>
                <a:t>Социо</a:t>
              </a:r>
              <a:r>
                <a:rPr lang="ru-RU" sz="1400" kern="1200" dirty="0"/>
                <a:t> культур </a:t>
              </a:r>
              <a:r>
                <a:rPr lang="ru-RU" sz="1400" kern="1200" dirty="0" err="1"/>
                <a:t>ное</a:t>
              </a:r>
              <a:r>
                <a:rPr lang="ru-RU" sz="1400" kern="1200" dirty="0"/>
                <a:t> пространство</a:t>
              </a: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5F8F4863-CBCC-45EB-9715-536B6FA9A498}"/>
                </a:ext>
              </a:extLst>
            </p:cNvPr>
            <p:cNvSpPr/>
            <p:nvPr/>
          </p:nvSpPr>
          <p:spPr>
            <a:xfrm>
              <a:off x="7387117" y="4821790"/>
              <a:ext cx="1870104" cy="1089176"/>
            </a:xfrm>
            <a:custGeom>
              <a:avLst/>
              <a:gdLst>
                <a:gd name="connsiteX0" fmla="*/ 0 w 1870104"/>
                <a:gd name="connsiteY0" fmla="*/ 0 h 1089176"/>
                <a:gd name="connsiteX1" fmla="*/ 1870104 w 1870104"/>
                <a:gd name="connsiteY1" fmla="*/ 0 h 1089176"/>
                <a:gd name="connsiteX2" fmla="*/ 1870104 w 1870104"/>
                <a:gd name="connsiteY2" fmla="*/ 1089176 h 1089176"/>
                <a:gd name="connsiteX3" fmla="*/ 0 w 1870104"/>
                <a:gd name="connsiteY3" fmla="*/ 1089176 h 1089176"/>
                <a:gd name="connsiteX4" fmla="*/ 0 w 1870104"/>
                <a:gd name="connsiteY4" fmla="*/ 0 h 108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104" h="1089176">
                  <a:moveTo>
                    <a:pt x="0" y="0"/>
                  </a:moveTo>
                  <a:lnTo>
                    <a:pt x="1870104" y="0"/>
                  </a:lnTo>
                  <a:lnTo>
                    <a:pt x="1870104" y="1089176"/>
                  </a:lnTo>
                  <a:lnTo>
                    <a:pt x="0" y="1089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kern="1200" dirty="0"/>
                <a:t>ЦКС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kern="1200" dirty="0"/>
                <a:t>ЦБС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dirty="0"/>
                <a:t>Музеи, театры</a:t>
              </a:r>
              <a:endParaRPr lang="ru-RU" sz="2000" kern="1200" dirty="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7"/>
            <a:ext cx="4333875" cy="31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6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923108"/>
          </a:xfrm>
        </p:spPr>
        <p:txBody>
          <a:bodyPr>
            <a:noAutofit/>
          </a:bodyPr>
          <a:lstStyle/>
          <a:p>
            <a:r>
              <a:rPr lang="ru-RU" sz="2400" b="1" dirty="0"/>
              <a:t>Основные характеристики системы образования Боготольского района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132" y="1393371"/>
            <a:ext cx="7323908" cy="5164183"/>
          </a:xfrm>
        </p:spPr>
        <p:txBody>
          <a:bodyPr>
            <a:normAutofit/>
          </a:bodyPr>
          <a:lstStyle/>
          <a:p>
            <a:r>
              <a:rPr lang="ru-RU" sz="1400" b="1" dirty="0"/>
              <a:t>МКОУ </a:t>
            </a:r>
            <a:r>
              <a:rPr lang="ru-RU" sz="1400" b="1" dirty="0" err="1"/>
              <a:t>Вагинская</a:t>
            </a:r>
            <a:r>
              <a:rPr lang="ru-RU" sz="1400" b="1" dirty="0"/>
              <a:t> СОШ + дошкольная группа (</a:t>
            </a:r>
            <a:r>
              <a:rPr lang="ru-RU" sz="1400" b="1" dirty="0" err="1"/>
              <a:t>Вагинский</a:t>
            </a:r>
            <a:r>
              <a:rPr lang="ru-RU" sz="1400" b="1" dirty="0"/>
              <a:t> д/с)</a:t>
            </a:r>
          </a:p>
          <a:p>
            <a:r>
              <a:rPr lang="ru-RU" sz="1400" b="1" dirty="0"/>
              <a:t>МКОУ Владимировская СОШ +дошкольная группа (</a:t>
            </a:r>
            <a:r>
              <a:rPr lang="ru-RU" sz="1400" b="1" dirty="0" err="1"/>
              <a:t>Владимировский</a:t>
            </a:r>
            <a:r>
              <a:rPr lang="ru-RU" sz="1400" b="1" dirty="0"/>
              <a:t> д/с)</a:t>
            </a:r>
          </a:p>
          <a:p>
            <a:r>
              <a:rPr lang="ru-RU" sz="1400" b="1" dirty="0"/>
              <a:t>МКОУ Чайковская СОШ + дошкольная группа (Чайковский д/с)</a:t>
            </a:r>
          </a:p>
          <a:p>
            <a:r>
              <a:rPr lang="ru-RU" sz="1400" b="1" dirty="0"/>
              <a:t>МБОУ Юрьевская СОШ + 2 дошкольные группы (Юрьевский д/с)</a:t>
            </a:r>
          </a:p>
          <a:p>
            <a:r>
              <a:rPr lang="ru-RU" sz="1400" b="1" dirty="0"/>
              <a:t>МКОУ </a:t>
            </a:r>
            <a:r>
              <a:rPr lang="ru-RU" sz="1400" b="1" dirty="0" err="1"/>
              <a:t>Краснозаводская</a:t>
            </a:r>
            <a:r>
              <a:rPr lang="ru-RU" sz="1400" b="1" dirty="0"/>
              <a:t> СОШ + дошкольная группа</a:t>
            </a:r>
          </a:p>
          <a:p>
            <a:r>
              <a:rPr lang="ru-RU" sz="1400" b="1" dirty="0"/>
              <a:t>МКОУ Александровская СОШ</a:t>
            </a:r>
          </a:p>
          <a:p>
            <a:r>
              <a:rPr lang="ru-RU" sz="1400" b="1" dirty="0"/>
              <a:t>МБОУ Боготольская СОШ</a:t>
            </a:r>
          </a:p>
          <a:p>
            <a:r>
              <a:rPr lang="ru-RU" sz="1400" b="1" dirty="0"/>
              <a:t>МБОУ </a:t>
            </a:r>
            <a:r>
              <a:rPr lang="ru-RU" sz="1400" b="1" dirty="0" err="1"/>
              <a:t>Большекосульская</a:t>
            </a:r>
            <a:r>
              <a:rPr lang="ru-RU" sz="1400" b="1" dirty="0"/>
              <a:t> СОШ</a:t>
            </a:r>
          </a:p>
          <a:p>
            <a:r>
              <a:rPr lang="ru-RU" sz="1400" b="1" dirty="0"/>
              <a:t>МКОУ </a:t>
            </a:r>
            <a:r>
              <a:rPr lang="ru-RU" sz="1400" b="1" dirty="0" err="1"/>
              <a:t>Булатовская</a:t>
            </a:r>
            <a:r>
              <a:rPr lang="ru-RU" sz="1400" b="1" dirty="0"/>
              <a:t> СОШ</a:t>
            </a:r>
          </a:p>
          <a:p>
            <a:r>
              <a:rPr lang="ru-RU" sz="1400" b="1" dirty="0"/>
              <a:t>МБОУ </a:t>
            </a:r>
            <a:r>
              <a:rPr lang="ru-RU" sz="1400" b="1" dirty="0" err="1"/>
              <a:t>Критовская</a:t>
            </a:r>
            <a:r>
              <a:rPr lang="ru-RU" sz="1400" b="1" dirty="0"/>
              <a:t> СОШ</a:t>
            </a:r>
          </a:p>
          <a:p>
            <a:r>
              <a:rPr lang="ru-RU" sz="1400" b="1" dirty="0"/>
              <a:t>МБДОУ Боготольский детский сад «Теремок»</a:t>
            </a:r>
          </a:p>
          <a:p>
            <a:r>
              <a:rPr lang="ru-RU" sz="1400" b="1" dirty="0"/>
              <a:t>МБДОУ Б-</a:t>
            </a:r>
            <a:r>
              <a:rPr lang="ru-RU" sz="1400" b="1" dirty="0" err="1"/>
              <a:t>Косульский</a:t>
            </a:r>
            <a:r>
              <a:rPr lang="ru-RU" sz="1400" b="1" dirty="0"/>
              <a:t> детский сад</a:t>
            </a:r>
          </a:p>
          <a:p>
            <a:r>
              <a:rPr lang="ru-RU" sz="1400" b="1" dirty="0"/>
              <a:t>МБДОУ </a:t>
            </a:r>
            <a:r>
              <a:rPr lang="ru-RU" sz="1400" b="1" dirty="0" err="1"/>
              <a:t>Критовский</a:t>
            </a:r>
            <a:r>
              <a:rPr lang="ru-RU" sz="1400" b="1" dirty="0"/>
              <a:t> детский сад</a:t>
            </a:r>
          </a:p>
          <a:p>
            <a:r>
              <a:rPr lang="ru-RU" sz="1400" b="1" dirty="0"/>
              <a:t>МКДОУ Краснореченский детский сад</a:t>
            </a:r>
          </a:p>
          <a:p>
            <a:pPr marL="0" indent="0">
              <a:buNone/>
            </a:pPr>
            <a:endParaRPr lang="ru-RU" sz="1600" b="1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1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70" y="606693"/>
            <a:ext cx="7056173" cy="908598"/>
          </a:xfrm>
        </p:spPr>
        <p:txBody>
          <a:bodyPr>
            <a:normAutofit/>
          </a:bodyPr>
          <a:lstStyle/>
          <a:p>
            <a:r>
              <a:rPr lang="ru-RU" sz="2400" b="1" dirty="0"/>
              <a:t>Основные характеристики системы образования Боготольского района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0AE89E-E915-4992-9E32-1D7DDAB74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599"/>
            <a:ext cx="4313864" cy="434557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2021-2022 учебный год</a:t>
            </a:r>
          </a:p>
          <a:p>
            <a:pPr marL="0" indent="0">
              <a:buNone/>
            </a:pPr>
            <a:r>
              <a:rPr lang="ru-RU" b="1" dirty="0"/>
              <a:t>Кол-во классов-комплектов - 120</a:t>
            </a:r>
          </a:p>
          <a:p>
            <a:pPr marL="0" indent="0">
              <a:buNone/>
            </a:pPr>
            <a:r>
              <a:rPr lang="ru-RU" b="1" dirty="0"/>
              <a:t>Кол-во школьников – 1062</a:t>
            </a:r>
          </a:p>
          <a:p>
            <a:pPr marL="0" indent="0">
              <a:buNone/>
            </a:pPr>
            <a:r>
              <a:rPr lang="ru-RU" b="1" dirty="0"/>
              <a:t>	1-ков -121</a:t>
            </a:r>
          </a:p>
          <a:p>
            <a:pPr marL="0" indent="0">
              <a:buNone/>
            </a:pPr>
            <a:r>
              <a:rPr lang="ru-RU" b="1" dirty="0"/>
              <a:t>	9-ков – 110</a:t>
            </a:r>
          </a:p>
          <a:p>
            <a:pPr marL="0" indent="0">
              <a:buNone/>
            </a:pPr>
            <a:r>
              <a:rPr lang="ru-RU" b="1" dirty="0"/>
              <a:t>	10-ков - 35</a:t>
            </a:r>
          </a:p>
          <a:p>
            <a:pPr marL="0" indent="0">
              <a:buNone/>
            </a:pPr>
            <a:r>
              <a:rPr lang="ru-RU" b="1" dirty="0"/>
              <a:t>	11-ков - 36</a:t>
            </a:r>
          </a:p>
          <a:p>
            <a:pPr marL="0" indent="0">
              <a:buNone/>
            </a:pPr>
            <a:r>
              <a:rPr lang="ru-RU" b="1" dirty="0"/>
              <a:t>Кол-во воспитанников – 222</a:t>
            </a:r>
          </a:p>
          <a:p>
            <a:pPr marL="0" indent="0">
              <a:buNone/>
            </a:pPr>
            <a:endParaRPr lang="ru-RU" b="1" dirty="0"/>
          </a:p>
          <a:p>
            <a:pPr marL="0" indent="0" algn="r">
              <a:buNone/>
            </a:pPr>
            <a:r>
              <a:rPr lang="ru-RU" b="1" dirty="0"/>
              <a:t>На начало 2023-2024</a:t>
            </a:r>
          </a:p>
          <a:p>
            <a:pPr marL="0" indent="0" algn="r">
              <a:buNone/>
            </a:pPr>
            <a:r>
              <a:rPr lang="ru-RU" b="1" dirty="0"/>
              <a:t>учебного года ожидается: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224A66B-55FB-44F1-BA85-5FB499BD9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126221"/>
            <a:ext cx="4313864" cy="434557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2022 – 2023 учебный год</a:t>
            </a:r>
          </a:p>
          <a:p>
            <a:pPr marL="0" indent="0">
              <a:buNone/>
            </a:pPr>
            <a:r>
              <a:rPr lang="ru-RU" b="1" dirty="0"/>
              <a:t>Кол-во классов-комплектов - 120</a:t>
            </a:r>
          </a:p>
          <a:p>
            <a:pPr marL="0" indent="0">
              <a:buNone/>
            </a:pPr>
            <a:r>
              <a:rPr lang="ru-RU" b="1" dirty="0"/>
              <a:t>Кол-во школьников – 1004</a:t>
            </a:r>
          </a:p>
          <a:p>
            <a:pPr marL="0" indent="0">
              <a:buNone/>
            </a:pPr>
            <a:r>
              <a:rPr lang="ru-RU" b="1" dirty="0"/>
              <a:t>	1-ков -83</a:t>
            </a:r>
          </a:p>
          <a:p>
            <a:pPr marL="0" indent="0">
              <a:buNone/>
            </a:pPr>
            <a:r>
              <a:rPr lang="ru-RU" b="1" dirty="0"/>
              <a:t>	9-ков – 111</a:t>
            </a:r>
          </a:p>
          <a:p>
            <a:pPr marL="0" indent="0">
              <a:buNone/>
            </a:pPr>
            <a:r>
              <a:rPr lang="ru-RU" b="1" dirty="0"/>
              <a:t>	10 –ков - 40</a:t>
            </a:r>
          </a:p>
          <a:p>
            <a:pPr marL="0" indent="0">
              <a:buNone/>
            </a:pPr>
            <a:r>
              <a:rPr lang="ru-RU" b="1" dirty="0"/>
              <a:t>	11-ков - 31</a:t>
            </a:r>
          </a:p>
          <a:p>
            <a:pPr marL="0" indent="0">
              <a:buNone/>
            </a:pPr>
            <a:r>
              <a:rPr lang="ru-RU" b="1" dirty="0"/>
              <a:t>Кол-во воспитанников - 204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Кол-во школьников - , </a:t>
            </a:r>
            <a:r>
              <a:rPr lang="ru-RU" b="1" dirty="0" err="1"/>
              <a:t>в.ч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/>
              <a:t>1-ков – 72, 10-ков – </a:t>
            </a:r>
          </a:p>
          <a:p>
            <a:pPr marL="0" indent="0">
              <a:buNone/>
            </a:pPr>
            <a:r>
              <a:rPr lang="ru-RU" b="1" dirty="0"/>
              <a:t>Кол-во воспитанников -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1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624110"/>
            <a:ext cx="7053943" cy="1256941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Направления, обеспечивающие формирование единого воспитательного пространства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E08DD098-A641-4558-BB9A-4286FA482FB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2926869"/>
              </p:ext>
            </p:extLst>
          </p:nvPr>
        </p:nvGraphicFramePr>
        <p:xfrm>
          <a:off x="2589212" y="2133600"/>
          <a:ext cx="4313864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965E1F15-7297-4317-8E87-8F664CB714A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423461"/>
              </p:ext>
            </p:extLst>
          </p:nvPr>
        </p:nvGraphicFramePr>
        <p:xfrm>
          <a:off x="7190747" y="2126222"/>
          <a:ext cx="4313864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7"/>
            <a:ext cx="4333875" cy="32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37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7A79-B97A-4D2F-B24D-F5D35DA7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470263"/>
            <a:ext cx="6862354" cy="1402080"/>
          </a:xfrm>
        </p:spPr>
        <p:txBody>
          <a:bodyPr/>
          <a:lstStyle/>
          <a:p>
            <a:r>
              <a:rPr lang="ru-RU" b="1" dirty="0"/>
              <a:t>Патриотическое и гражданское воспитание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D2F47-F6CA-419C-B3F0-8DA806C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1" y="2133599"/>
            <a:ext cx="9806441" cy="4254137"/>
          </a:xfrm>
        </p:spPr>
        <p:txBody>
          <a:bodyPr>
            <a:normAutofit fontScale="92500" lnSpcReduction="10000"/>
          </a:bodyPr>
          <a:lstStyle/>
          <a:p>
            <a:pPr lvl="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государственной символики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календарный план воспитательной работы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регионального уровня к 200-летию Енисейской губернии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Причастность к историческим событиям, происходящим в России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этап краевых игр «Зарница», «Победа»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музеи и музейная педагогика</a:t>
            </a:r>
          </a:p>
          <a:p>
            <a:pPr lvl="8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сборы в рамках изучения модуля ОВС учебного предмета ОБЖ</a:t>
            </a:r>
          </a:p>
          <a:p>
            <a:pPr marL="0" indent="0" algn="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C0A33-CEDF-4608-9E8F-FA6207A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-527478"/>
            <a:ext cx="4333875" cy="33383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9D99C3-8BE9-4A67-ABD7-1E895DAB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3047999"/>
            <a:ext cx="3492807" cy="26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3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42453-CCB9-4274-A881-45A3600A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Учебные сборы юношей 10 </a:t>
            </a:r>
            <a:r>
              <a:rPr lang="ru-RU" b="1" dirty="0" err="1"/>
              <a:t>кл</a:t>
            </a:r>
            <a:r>
              <a:rPr lang="ru-RU" b="1" dirty="0"/>
              <a:t>. района</a:t>
            </a:r>
            <a:br>
              <a:rPr lang="ru-RU" b="1" dirty="0"/>
            </a:br>
            <a:r>
              <a:rPr lang="ru-RU" b="1" dirty="0"/>
              <a:t>(5-9 июня 2023 г. МБОУ </a:t>
            </a:r>
            <a:r>
              <a:rPr lang="ru-RU" b="1" dirty="0" err="1"/>
              <a:t>Критовская</a:t>
            </a:r>
            <a:r>
              <a:rPr lang="ru-RU" b="1" dirty="0"/>
              <a:t> СОШ)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41CAC-31E3-437A-AD0B-1B1857095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34" name="Рисунок 197">
            <a:hlinkClick r:id="rId2"/>
            <a:extLst>
              <a:ext uri="{FF2B5EF4-FFF2-40B4-BE49-F238E27FC236}">
                <a16:creationId xmlns:a16="http://schemas.microsoft.com/office/drawing/2014/main" id="{1D2DB809-EEC1-4BFF-BABB-7D064522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64" y="2153827"/>
            <a:ext cx="1881005" cy="15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196">
            <a:hlinkClick r:id="rId4"/>
            <a:extLst>
              <a:ext uri="{FF2B5EF4-FFF2-40B4-BE49-F238E27FC236}">
                <a16:creationId xmlns:a16="http://schemas.microsoft.com/office/drawing/2014/main" id="{8C3B39B3-C847-43B4-82D6-7575C28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18" y="3898950"/>
            <a:ext cx="1708074" cy="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195">
            <a:hlinkClick r:id="rId6"/>
            <a:extLst>
              <a:ext uri="{FF2B5EF4-FFF2-40B4-BE49-F238E27FC236}">
                <a16:creationId xmlns:a16="http://schemas.microsoft.com/office/drawing/2014/main" id="{2FFD495E-4643-48BB-970A-30F92E8B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9" y="2237524"/>
            <a:ext cx="1881006" cy="14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194">
            <a:hlinkClick r:id="rId8"/>
            <a:extLst>
              <a:ext uri="{FF2B5EF4-FFF2-40B4-BE49-F238E27FC236}">
                <a16:creationId xmlns:a16="http://schemas.microsoft.com/office/drawing/2014/main" id="{FC54C547-C956-4366-81F2-648C4CA5A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09" y="4932287"/>
            <a:ext cx="1791953" cy="96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193">
            <a:hlinkClick r:id="rId10"/>
            <a:extLst>
              <a:ext uri="{FF2B5EF4-FFF2-40B4-BE49-F238E27FC236}">
                <a16:creationId xmlns:a16="http://schemas.microsoft.com/office/drawing/2014/main" id="{CAF70C85-951A-4BA8-B00A-4317490F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17" y="3797696"/>
            <a:ext cx="1524000" cy="9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192">
            <a:hlinkClick r:id="rId12"/>
            <a:extLst>
              <a:ext uri="{FF2B5EF4-FFF2-40B4-BE49-F238E27FC236}">
                <a16:creationId xmlns:a16="http://schemas.microsoft.com/office/drawing/2014/main" id="{3E84F087-23D1-4267-82DB-57A1C1A7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82" y="3807076"/>
            <a:ext cx="1524000" cy="9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191">
            <a:hlinkClick r:id="rId14"/>
            <a:extLst>
              <a:ext uri="{FF2B5EF4-FFF2-40B4-BE49-F238E27FC236}">
                <a16:creationId xmlns:a16="http://schemas.microsoft.com/office/drawing/2014/main" id="{737B537A-CF42-48FF-BF1C-015EF6D0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203978"/>
            <a:ext cx="2059505" cy="14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90">
            <a:hlinkClick r:id="rId16"/>
            <a:extLst>
              <a:ext uri="{FF2B5EF4-FFF2-40B4-BE49-F238E27FC236}">
                <a16:creationId xmlns:a16="http://schemas.microsoft.com/office/drawing/2014/main" id="{8600D4AC-FAAF-409F-9BB2-CA412BFA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186" y="4936986"/>
            <a:ext cx="1723320" cy="92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89">
            <a:hlinkClick r:id="rId18"/>
            <a:extLst>
              <a:ext uri="{FF2B5EF4-FFF2-40B4-BE49-F238E27FC236}">
                <a16:creationId xmlns:a16="http://schemas.microsoft.com/office/drawing/2014/main" id="{7B7A1329-EEA6-4B13-AEF9-25497517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13" y="5056069"/>
            <a:ext cx="1775927" cy="8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88">
            <a:hlinkClick r:id="rId20"/>
            <a:extLst>
              <a:ext uri="{FF2B5EF4-FFF2-40B4-BE49-F238E27FC236}">
                <a16:creationId xmlns:a16="http://schemas.microsoft.com/office/drawing/2014/main" id="{516FAD4F-FC3D-4C5E-9259-76047D14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6700"/>
            <a:ext cx="1524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5F433FE-469F-40C5-98CC-A35BCB708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8F71A97-ED72-45E9-B3C5-A6095F505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1003466-5EEE-4256-964E-C8C1E5176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69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CF1224E-6729-4798-B6A8-32EA37D81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99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766084AB-3EB9-488B-AE81-C376716AE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7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06E8C7D7-55AD-4FB0-870B-3058796D1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43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19329AAC-AFA6-4933-B698-115201A19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AD7E6429-1DC6-41D0-A5D0-2B1B8F6E2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3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097CEE31-864B-4E27-9F96-4F52FFB03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199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0936044E-BDE0-416A-AA53-C175D968A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8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E7A65DA-CD57-486A-82AE-172E9E7AB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53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8280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797</Words>
  <Application>Microsoft Office PowerPoint</Application>
  <PresentationFormat>Широкоэкранный</PresentationFormat>
  <Paragraphs>190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Arial-BoldMT</vt:lpstr>
      <vt:lpstr>Calibri</vt:lpstr>
      <vt:lpstr>Century Gothic</vt:lpstr>
      <vt:lpstr>Times New Roman</vt:lpstr>
      <vt:lpstr>Wingdings 3</vt:lpstr>
      <vt:lpstr>Легкий дым</vt:lpstr>
      <vt:lpstr>«Развитие образования Боготольского района в условиях формирования единого образовательного пространства» </vt:lpstr>
      <vt:lpstr>Федеральный проект</vt:lpstr>
      <vt:lpstr>МЕХАНИЗМЫ ПОСТРОЕНИЯ ЕДИНОГО ОБРАЗОВАТЕЛЬНОГО ПРОСТРАНСТВА</vt:lpstr>
      <vt:lpstr>ВЕКТОР  ИЗМЕНЕНИЙ</vt:lpstr>
      <vt:lpstr>Основные характеристики системы образования Боготольского района</vt:lpstr>
      <vt:lpstr>Основные характеристики системы образования Боготольского района</vt:lpstr>
      <vt:lpstr>Направления, обеспечивающие формирование единого воспитательного пространства</vt:lpstr>
      <vt:lpstr>Патриотическое и гражданское воспитание</vt:lpstr>
      <vt:lpstr>Учебные сборы юношей 10 кл. района (5-9 июня 2023 г. МБОУ Критовская СОШ)</vt:lpstr>
      <vt:lpstr>Общественные организации и движения, социально-полезная деятельность</vt:lpstr>
      <vt:lpstr>ТВОРЧЕСТВО</vt:lpstr>
      <vt:lpstr>ПРОФОРИЕНТАЦИЯ</vt:lpstr>
      <vt:lpstr>ЗДОРОВЬЕ</vt:lpstr>
      <vt:lpstr>Школьные зарисовки</vt:lpstr>
      <vt:lpstr>Задачи на 2023 – 2024 учебный год</vt:lpstr>
      <vt:lpstr>Конкурс «Учитель года – 2023»</vt:lpstr>
      <vt:lpstr>Конкурс «Воспитатель года – 2023»</vt:lpstr>
      <vt:lpstr>«От теоретических знаний к реальным жизненным ситуациям»</vt:lpstr>
      <vt:lpstr>«Перекресток учительских талантов»</vt:lpstr>
      <vt:lpstr>«Спартакиада работников образования»</vt:lpstr>
      <vt:lpstr>«Педагогический дебют»</vt:lpstr>
      <vt:lpstr>Межмуниципальный туристический слет «Вместе мы сила!»</vt:lpstr>
      <vt:lpstr>«Время выбирать»</vt:lpstr>
      <vt:lpstr>Самодиагностика школ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образования Боготольского района в условиях формирования единого образовательного пространства» </dc:title>
  <dc:creator>Костя</dc:creator>
  <cp:lastModifiedBy>PK</cp:lastModifiedBy>
  <cp:revision>21</cp:revision>
  <dcterms:created xsi:type="dcterms:W3CDTF">2023-08-27T21:40:45Z</dcterms:created>
  <dcterms:modified xsi:type="dcterms:W3CDTF">2023-08-28T23:59:25Z</dcterms:modified>
</cp:coreProperties>
</file>