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9" r:id="rId4"/>
    <p:sldId id="258" r:id="rId5"/>
    <p:sldId id="260" r:id="rId6"/>
    <p:sldId id="261" r:id="rId7"/>
    <p:sldId id="262" r:id="rId8"/>
    <p:sldId id="268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11/29/2024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3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0" Type="http://schemas.openxmlformats.org/officeDocument/2006/relationships/image" Target="../media/image8.pn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1D6E6A6-CEF2-4573-818A-2A69A6CD22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4730" y="896983"/>
            <a:ext cx="8786949" cy="3153853"/>
          </a:xfrm>
        </p:spPr>
        <p:txBody>
          <a:bodyPr/>
          <a:lstStyle/>
          <a:p>
            <a:pPr algn="ctr"/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Единое краевое образовательное пространство: </a:t>
            </a:r>
            <a:br>
              <a:rPr lang="ru-RU" sz="36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приоритетные задачи развития системы образования Боготольского района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289A3BEE-BC3A-43BA-8147-DDA67E0B65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5147732"/>
            <a:ext cx="7766936" cy="1409822"/>
          </a:xfrm>
        </p:spPr>
        <p:txBody>
          <a:bodyPr>
            <a:normAutofit/>
          </a:bodyPr>
          <a:lstStyle/>
          <a:p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Васькина Елена Всеволодовна</a:t>
            </a:r>
          </a:p>
          <a:p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Руководитель МКУ «Управление образования Боготольского района»</a:t>
            </a:r>
          </a:p>
          <a:p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28.08.2024 г.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D8761C31-2ADD-4D3A-8D1C-145575B47D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70482" y="82236"/>
            <a:ext cx="1810669" cy="1225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9736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F956CF6-5CA3-43C5-9BF9-A9A09517D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СОТРУДНИЧЕСТВО</a:t>
            </a:r>
            <a:b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(ученик, учитель, родитель, общество, государство, коллективизм)</a:t>
            </a:r>
            <a:b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endParaRPr lang="ru-RU" sz="2400" dirty="0">
              <a:solidFill>
                <a:srgbClr val="0070C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828A874-C269-44E9-B4F7-B254955876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/>
              <a:t>Когда мы вместе – семья и школа, мы создаем будущее наших детей, совместно работаем на достижение общих целей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D90AF12B-DB37-4C54-B7E2-CEFB7E1F94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96608" y="113593"/>
            <a:ext cx="1810669" cy="1231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7143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F956CF6-5CA3-43C5-9BF9-A9A09517D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СЧАСТЬЕ РЕБЕНКА И СЕМЬИ</a:t>
            </a:r>
            <a:b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(развитие, здоровье, безопасность, благодарность, воспитание)</a:t>
            </a:r>
            <a:b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828A874-C269-44E9-B4F7-B254955876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/>
              <a:t>Увеличение охвата дополнительным образованием</a:t>
            </a:r>
          </a:p>
          <a:p>
            <a:r>
              <a:rPr lang="ru-RU" sz="2000" dirty="0"/>
              <a:t>Систематическая работа по выявлению и поддержке высокомотивированных детей</a:t>
            </a:r>
          </a:p>
          <a:p>
            <a:r>
              <a:rPr lang="ru-RU" sz="2000" dirty="0"/>
              <a:t>«Умные каникулы»</a:t>
            </a:r>
          </a:p>
          <a:p>
            <a:r>
              <a:rPr lang="ru-RU" sz="2000" dirty="0" err="1"/>
              <a:t>Здоровьесбережение</a:t>
            </a:r>
            <a:endParaRPr lang="ru-RU" sz="2000" dirty="0"/>
          </a:p>
          <a:p>
            <a:r>
              <a:rPr lang="ru-RU" sz="2000" dirty="0"/>
              <a:t>Создание комфортной безопасной среды</a:t>
            </a: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D90AF12B-DB37-4C54-B7E2-CEFB7E1F94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96608" y="113593"/>
            <a:ext cx="1810669" cy="1231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703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F956CF6-5CA3-43C5-9BF9-A9A09517D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САМОРЕАЛИЗАЦИЯ ГРАЖДАНИНА</a:t>
            </a:r>
            <a:b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(социальная ответственность, созидание, востребованность, полезность обществу)</a:t>
            </a:r>
            <a:b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828A874-C269-44E9-B4F7-B254955876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/>
              <a:t>Дальнейшее развитие детского движения</a:t>
            </a:r>
          </a:p>
          <a:p>
            <a:r>
              <a:rPr lang="ru-RU" sz="2400" dirty="0"/>
              <a:t>Создание Центров детских инициатив</a:t>
            </a:r>
          </a:p>
          <a:p>
            <a:r>
              <a:rPr lang="ru-RU" sz="2400" dirty="0"/>
              <a:t>Развитие волонтерского движения</a:t>
            </a:r>
          </a:p>
          <a:p>
            <a:r>
              <a:rPr lang="ru-RU" sz="2400" dirty="0"/>
              <a:t>Разнообразие летнего отдыха</a:t>
            </a:r>
          </a:p>
          <a:p>
            <a:r>
              <a:rPr lang="ru-RU" sz="2400" dirty="0"/>
              <a:t>Ранняя профориентация</a:t>
            </a:r>
          </a:p>
          <a:p>
            <a:r>
              <a:rPr lang="ru-RU" sz="2400" dirty="0"/>
              <a:t>Развитие системы педагогических классов</a:t>
            </a:r>
          </a:p>
          <a:p>
            <a:endParaRPr lang="ru-RU" sz="2400" dirty="0"/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D90AF12B-DB37-4C54-B7E2-CEFB7E1F94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96608" y="113593"/>
            <a:ext cx="1810669" cy="1231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7067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F956CF6-5CA3-43C5-9BF9-A9A09517D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828A874-C269-44E9-B4F7-B254955876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pPr algn="ctr"/>
            <a:r>
              <a:rPr lang="ru-RU" sz="4000" dirty="0"/>
              <a:t>СПАСИБО за внимание!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D90AF12B-DB37-4C54-B7E2-CEFB7E1F94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96608" y="113593"/>
            <a:ext cx="1810669" cy="1231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8750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F956CF6-5CA3-43C5-9BF9-A9A09517D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0070C0"/>
                </a:solidFill>
              </a:rPr>
              <a:t>2023 – 2024 учебный год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828A874-C269-44E9-B4F7-B254955876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	</a:t>
            </a:r>
            <a:r>
              <a:rPr lang="ru-RU" sz="2000" dirty="0"/>
              <a:t>1 полугодие - 2023							2 полугодие – 2024</a:t>
            </a:r>
          </a:p>
          <a:p>
            <a:pPr marL="0" indent="0">
              <a:buNone/>
            </a:pPr>
            <a:r>
              <a:rPr lang="ru-RU" sz="2000" dirty="0"/>
              <a:t>Год педагога и наставника							Год Семьи</a:t>
            </a:r>
          </a:p>
          <a:p>
            <a:pPr marL="0" indent="0">
              <a:buNone/>
            </a:pPr>
            <a:r>
              <a:rPr lang="ru-RU" sz="2000" dirty="0"/>
              <a:t>								Завершение НП «Образование»</a:t>
            </a:r>
          </a:p>
          <a:p>
            <a:pPr marL="0" indent="0">
              <a:buNone/>
            </a:pPr>
            <a:r>
              <a:rPr lang="ru-RU" sz="2000" dirty="0"/>
              <a:t>								Юбилей Красноярского края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D90AF12B-DB37-4C54-B7E2-CEFB7E1F94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96608" y="113593"/>
            <a:ext cx="1810669" cy="1231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0382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F956CF6-5CA3-43C5-9BF9-A9A09517D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0070C0"/>
                </a:solidFill>
              </a:rPr>
              <a:t>Реализация федеральных проектов национального проекта «Образование»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828A874-C269-44E9-B4F7-B254955876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«Точка Роста» – 7 школ</a:t>
            </a:r>
          </a:p>
          <a:p>
            <a:r>
              <a:rPr lang="ru-RU" sz="2400" dirty="0"/>
              <a:t>«Цифровая образовательная среда» – 2 школы</a:t>
            </a:r>
          </a:p>
          <a:p>
            <a:r>
              <a:rPr lang="ru-RU" sz="2400" dirty="0"/>
              <a:t>«Цифровая экономика Российской Федерации» - 10 школ</a:t>
            </a:r>
          </a:p>
          <a:p>
            <a:r>
              <a:rPr lang="ru-RU" sz="2400" dirty="0"/>
              <a:t>Информационная открытость</a:t>
            </a:r>
          </a:p>
          <a:p>
            <a:pPr marL="0" indent="0" algn="ctr">
              <a:buNone/>
            </a:pPr>
            <a:r>
              <a:rPr lang="ru-RU" sz="2400" dirty="0"/>
              <a:t>Задачи до конца 2024 года:</a:t>
            </a:r>
          </a:p>
          <a:p>
            <a:pPr marL="0" indent="0" algn="ctr">
              <a:buNone/>
            </a:pPr>
            <a:r>
              <a:rPr lang="ru-RU" sz="2400" dirty="0"/>
              <a:t>Перевод всех коммуникаций на ИКОП «</a:t>
            </a:r>
            <a:r>
              <a:rPr lang="ru-RU" sz="2400" dirty="0" err="1"/>
              <a:t>Сферум</a:t>
            </a:r>
            <a:r>
              <a:rPr lang="ru-RU" sz="2400" dirty="0"/>
              <a:t>»</a:t>
            </a:r>
          </a:p>
          <a:p>
            <a:pPr marL="0" indent="0" algn="ctr">
              <a:buNone/>
            </a:pPr>
            <a:r>
              <a:rPr lang="ru-RU" sz="2400" dirty="0"/>
              <a:t>Еженедельное достижение целевых показателей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D90AF12B-DB37-4C54-B7E2-CEFB7E1F94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96608" y="113593"/>
            <a:ext cx="1810669" cy="1231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112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F956CF6-5CA3-43C5-9BF9-A9A09517D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 lvl="0" indent="0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rPr>
              <a:t>УКАЗ ПРЕЗИДЕНТА РОССИЙСКОЙ ФЕДЕРАЦИИ ОТ 7 МАЯ 2024 Г. № 309 </a:t>
            </a:r>
            <a:b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rPr>
            </a:b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rPr>
              <a:t>«О НАЦИОНАЛЬНЫХ ЦЕЛЯХ РАЗВИТИЯ РОССИЙСКОЙ ФЕДЕРАЦИИ НА ПЕРИОД ДО 2030 ГОДА И НА ПЕРСПЕКТИВУ ДО 2036 ГОДА»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rPr>
              <a:t/>
            </a:r>
            <a:b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rPr>
            </a:b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9E00441E-2FF1-FB72-363F-9CFC83C088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90189" y="1930400"/>
            <a:ext cx="1201016" cy="1201016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D90AF12B-DB37-4C54-B7E2-CEFB7E1F94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96608" y="113593"/>
            <a:ext cx="1810669" cy="1231499"/>
          </a:xfrm>
          <a:prstGeom prst="rect">
            <a:avLst/>
          </a:prstGeom>
        </p:spPr>
      </p:pic>
      <p:pic>
        <p:nvPicPr>
          <p:cNvPr id="6" name="Рисунок 5" descr="Расширение бизнеса">
            <a:extLst>
              <a:ext uri="{FF2B5EF4-FFF2-40B4-BE49-F238E27FC236}">
                <a16:creationId xmlns:a16="http://schemas.microsoft.com/office/drawing/2014/main" xmlns="" id="{35C37FF2-09DE-3482-4915-749586B78CB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4482274" y="1826242"/>
            <a:ext cx="1200329" cy="120032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3F408312-FF96-A008-E93A-A31F4D3E582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72986" y="1861413"/>
            <a:ext cx="1201016" cy="120101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3141987-8405-9D62-DD67-6ED8F21E658E}"/>
              </a:ext>
            </a:extLst>
          </p:cNvPr>
          <p:cNvSpPr txBox="1"/>
          <p:nvPr/>
        </p:nvSpPr>
        <p:spPr>
          <a:xfrm>
            <a:off x="331304" y="2906033"/>
            <a:ext cx="249140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Сохранение населения, укрепление здоровья и повышение благополучия людей, поддержка семьи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07DDB1AA-55A6-F4FE-B58A-1E1DD4ABD18A}"/>
              </a:ext>
            </a:extLst>
          </p:cNvPr>
          <p:cNvSpPr txBox="1"/>
          <p:nvPr/>
        </p:nvSpPr>
        <p:spPr>
          <a:xfrm>
            <a:off x="3051313" y="2970648"/>
            <a:ext cx="37338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3B6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Реализация потенциала каждого человека, развитие его талантов, воспитание патриотичной </a:t>
            </a:r>
            <a:b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3B6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3B6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 социально ответственной личности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92AD807C-11BA-A202-F8CE-EF82F1C052D9}"/>
              </a:ext>
            </a:extLst>
          </p:cNvPr>
          <p:cNvSpPr txBox="1"/>
          <p:nvPr/>
        </p:nvSpPr>
        <p:spPr>
          <a:xfrm>
            <a:off x="7500730" y="3247647"/>
            <a:ext cx="255766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Комфортная и безопасная среда для жизни</a:t>
            </a: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16055FEA-F236-153B-7AA4-899442DE034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15173" y="4656540"/>
            <a:ext cx="1201016" cy="1201016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E299414C-9C4F-FA1A-7F05-B8FA999F81A4}"/>
              </a:ext>
            </a:extLst>
          </p:cNvPr>
          <p:cNvSpPr txBox="1"/>
          <p:nvPr/>
        </p:nvSpPr>
        <p:spPr>
          <a:xfrm>
            <a:off x="543340" y="5632173"/>
            <a:ext cx="181554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Экологическое </a:t>
            </a:r>
            <a:b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благополучие</a:t>
            </a:r>
          </a:p>
        </p:txBody>
      </p:sp>
      <p:pic>
        <p:nvPicPr>
          <p:cNvPr id="17" name="Рисунок 16" descr="Линейчатая диаграмма с тенденцией к повышению">
            <a:extLst>
              <a:ext uri="{FF2B5EF4-FFF2-40B4-BE49-F238E27FC236}">
                <a16:creationId xmlns:a16="http://schemas.microsoft.com/office/drawing/2014/main" xmlns="" id="{F06BA42C-CAAD-DBEF-6EEF-BB99FE03AE1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3472375" y="4806245"/>
            <a:ext cx="1051311" cy="1051311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3DC50792-3B3F-4614-8CFD-4B2F21E910CA}"/>
              </a:ext>
            </a:extLst>
          </p:cNvPr>
          <p:cNvSpPr txBox="1"/>
          <p:nvPr/>
        </p:nvSpPr>
        <p:spPr>
          <a:xfrm>
            <a:off x="2822713" y="5723641"/>
            <a:ext cx="238539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Устойчивая и динамичная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экономика</a:t>
            </a:r>
          </a:p>
        </p:txBody>
      </p:sp>
      <p:pic>
        <p:nvPicPr>
          <p:cNvPr id="20" name="Рисунок 19" descr="Робот">
            <a:extLst>
              <a:ext uri="{FF2B5EF4-FFF2-40B4-BE49-F238E27FC236}">
                <a16:creationId xmlns:a16="http://schemas.microsoft.com/office/drawing/2014/main" xmlns="" id="{091C0D4B-87FA-5935-E52E-0BA761CA8AE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5584784" y="4755009"/>
            <a:ext cx="1200329" cy="1200329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C23C071A-E901-BA27-9B24-9108C05F0C1C}"/>
              </a:ext>
            </a:extLst>
          </p:cNvPr>
          <p:cNvSpPr txBox="1"/>
          <p:nvPr/>
        </p:nvSpPr>
        <p:spPr>
          <a:xfrm>
            <a:off x="5173348" y="5857556"/>
            <a:ext cx="232738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Технологическое </a:t>
            </a:r>
            <a:b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лидерство</a:t>
            </a:r>
          </a:p>
        </p:txBody>
      </p:sp>
      <p:pic>
        <p:nvPicPr>
          <p:cNvPr id="23" name="Рисунок 22" descr="Интернет">
            <a:extLst>
              <a:ext uri="{FF2B5EF4-FFF2-40B4-BE49-F238E27FC236}">
                <a16:creationId xmlns:a16="http://schemas.microsoft.com/office/drawing/2014/main" xmlns="" id="{DFC75A87-1EC4-9845-93D5-7AD6B5486B5E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8338425" y="4613176"/>
            <a:ext cx="1200329" cy="1200329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254977A3-45CD-E50C-1B0A-A8FF995E03F2}"/>
              </a:ext>
            </a:extLst>
          </p:cNvPr>
          <p:cNvSpPr txBox="1"/>
          <p:nvPr/>
        </p:nvSpPr>
        <p:spPr>
          <a:xfrm>
            <a:off x="7161793" y="5632173"/>
            <a:ext cx="424832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Цифровая трансформация государственного </a:t>
            </a:r>
            <a:b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 муниципального управления, экономики и социальной сферы</a:t>
            </a:r>
          </a:p>
        </p:txBody>
      </p:sp>
    </p:spTree>
    <p:extLst>
      <p:ext uri="{BB962C8B-B14F-4D97-AF65-F5344CB8AC3E}">
        <p14:creationId xmlns:p14="http://schemas.microsoft.com/office/powerpoint/2010/main" val="2008526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F956CF6-5CA3-43C5-9BF9-A9A09517D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 lvl="0" indent="0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rPr>
              <a:t>НАЦИОНАЛЬНАЯ ЦЕЛЬ</a:t>
            </a:r>
            <a:b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rPr>
            </a:b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rPr>
              <a:t>«РЕАЛИЗАЦИЯ ПОТЕНЦИАЛА КАЖДОГО ЧЕЛОВЕКА, РАЗВИТИЕ ЕГО ТАЛАНТОВ, ВОСПИТАНИЕ ПАТРИОТИЧНОЙ И СОЦИАЛЬНО ОТВЕТСТВЕННОЙ ЛИЧНОСТИ»</a:t>
            </a:r>
            <a:b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rPr>
            </a:b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4F48F287-A552-481B-A526-A70FB3B6A7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334" y="1702478"/>
            <a:ext cx="1201016" cy="1201016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D90AF12B-DB37-4C54-B7E2-CEFB7E1F94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96608" y="113593"/>
            <a:ext cx="1810669" cy="123149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40F2CB0-D5BC-9779-C09C-25A1BE95DABB}"/>
              </a:ext>
            </a:extLst>
          </p:cNvPr>
          <p:cNvSpPr txBox="1"/>
          <p:nvPr/>
        </p:nvSpPr>
        <p:spPr>
          <a:xfrm>
            <a:off x="2331720" y="1930400"/>
            <a:ext cx="682371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24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3B6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rPr>
              <a:t>ЦЕЛЕВЫЕ ПОКАЗАТЕЛИ К 2030 г.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4EF0F77B-0E06-FEFA-B6FE-B061C89D8921}"/>
              </a:ext>
            </a:extLst>
          </p:cNvPr>
          <p:cNvSpPr txBox="1"/>
          <p:nvPr/>
        </p:nvSpPr>
        <p:spPr>
          <a:xfrm>
            <a:off x="677334" y="2854484"/>
            <a:ext cx="930486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Создание условий для воспитания гармонично развитой, патриотичной </a:t>
            </a:r>
            <a:br>
              <a:rPr lang="ru-RU" dirty="0"/>
            </a:br>
            <a:r>
              <a:rPr lang="ru-RU" dirty="0"/>
              <a:t>и социально ответственной личности на основе традиционных российских духовно-нравственных и культурно-исторических ценностей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9FBE032B-10AE-3CFE-1C63-ACFAC4B0180A}"/>
              </a:ext>
            </a:extLst>
          </p:cNvPr>
          <p:cNvSpPr txBox="1"/>
          <p:nvPr/>
        </p:nvSpPr>
        <p:spPr>
          <a:xfrm>
            <a:off x="677334" y="3827578"/>
            <a:ext cx="999066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246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rPr>
              <a:t>Обеспечение функционирования эффективной системы выявления, поддержки и развития способностей и талантов детей и молодежи, основанной на принципах ответственности, справедливости, всеобщности и направленной на самоопределение и профессиональную ориентацию 100 % обучающихся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812B6DC8-3202-1866-E754-E69636A1A89F}"/>
              </a:ext>
            </a:extLst>
          </p:cNvPr>
          <p:cNvSpPr txBox="1"/>
          <p:nvPr/>
        </p:nvSpPr>
        <p:spPr>
          <a:xfrm>
            <a:off x="677334" y="5155522"/>
            <a:ext cx="907626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246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rPr>
              <a:t>Формирование современной системы профессионального развития педагогических работников для всех уровней образования, предусматривающей ежегодное ДПО на основе актуализированных профессиональных стандартов не менее чем 10 % педагогических работников на базе ведущих образовательных организаций ВО и научных организаций</a:t>
            </a:r>
          </a:p>
        </p:txBody>
      </p:sp>
    </p:spTree>
    <p:extLst>
      <p:ext uri="{BB962C8B-B14F-4D97-AF65-F5344CB8AC3E}">
        <p14:creationId xmlns:p14="http://schemas.microsoft.com/office/powerpoint/2010/main" val="13838317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F956CF6-5CA3-43C5-9BF9-A9A09517D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7680" y="609600"/>
            <a:ext cx="8786322" cy="735492"/>
          </a:xfrm>
        </p:spPr>
        <p:txBody>
          <a:bodyPr/>
          <a:lstStyle/>
          <a:p>
            <a:r>
              <a:rPr lang="ru-RU" dirty="0">
                <a:solidFill>
                  <a:srgbClr val="0070C0"/>
                </a:solidFill>
              </a:rPr>
              <a:t>Российская система образования: 5 С</a:t>
            </a: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xmlns="" id="{380873EB-5A9B-F6E2-3D48-F793C85386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478981"/>
              </p:ext>
            </p:extLst>
          </p:nvPr>
        </p:nvGraphicFramePr>
        <p:xfrm>
          <a:off x="677863" y="1615440"/>
          <a:ext cx="8596312" cy="49926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96312">
                  <a:extLst>
                    <a:ext uri="{9D8B030D-6E8A-4147-A177-3AD203B41FA5}">
                      <a16:colId xmlns:a16="http://schemas.microsoft.com/office/drawing/2014/main" xmlns="" val="292402364"/>
                    </a:ext>
                  </a:extLst>
                </a:gridCol>
              </a:tblGrid>
              <a:tr h="950976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СУВЕРЕНИТЕТ</a:t>
                      </a:r>
                    </a:p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(единство образовательного пространства, ценности, независимость, конкурентность, вертикально-интегрированное управление, интеграция обучения и воспитания)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50741984"/>
                  </a:ext>
                </a:extLst>
              </a:tr>
              <a:tr h="950976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САМОРАЗВИТИЕ И ПОДДЕРЖКА УЧИТЕЛЯ</a:t>
                      </a:r>
                    </a:p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(в коллективе – механизмы мотивации учителей, методическая поддержка)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982379"/>
                  </a:ext>
                </a:extLst>
              </a:tr>
              <a:tr h="950976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СОТРУДНИЧЕСТВО</a:t>
                      </a:r>
                    </a:p>
                    <a:p>
                      <a:r>
                        <a:rPr lang="ru-RU" dirty="0"/>
                        <a:t>(ученик, учитель, родитель, общество, государство, коллективизм)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16770271"/>
                  </a:ext>
                </a:extLst>
              </a:tr>
              <a:tr h="950976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СЧАСТЬЕ РЕБЕНКА И СЕМЬИ</a:t>
                      </a:r>
                    </a:p>
                    <a:p>
                      <a:r>
                        <a:rPr lang="ru-RU" dirty="0"/>
                        <a:t>(развитие, здоровье, безопасность, благодарность, воспитание)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54438396"/>
                  </a:ext>
                </a:extLst>
              </a:tr>
              <a:tr h="950976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САМОРЕАЛИЗАЦИЯ ГРАЖДАНИНА</a:t>
                      </a:r>
                    </a:p>
                    <a:p>
                      <a:r>
                        <a:rPr lang="ru-RU" dirty="0"/>
                        <a:t>(социальная ответственность, созидание, востребованность, полезность обществу)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34819534"/>
                  </a:ext>
                </a:extLst>
              </a:tr>
            </a:tbl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D90AF12B-DB37-4C54-B7E2-CEFB7E1F94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96608" y="113593"/>
            <a:ext cx="1810669" cy="1231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247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F956CF6-5CA3-43C5-9BF9-A9A09517D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СУВЕРЕНИТЕТ.</a:t>
            </a:r>
            <a:b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Построение единого воспитательного пространства и опора на традиционные духовно-нравственные ценности</a:t>
            </a: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828A874-C269-44E9-B4F7-B254955876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«Любовь к родному краю, родной культуре, родной речи начинается с малого – с любви к своей семье, к своему жилищу, к своему детскому саду. Постепенно расширяясь, эта любовь переходит в любовь к Родине, её истории, прошлому и настоящему, ко всему человечеству» (Д.С. Лихачев)</a:t>
            </a:r>
          </a:p>
          <a:p>
            <a:pPr marL="0" indent="0">
              <a:buNone/>
            </a:pPr>
            <a:r>
              <a:rPr lang="ru-RU" dirty="0"/>
              <a:t>	Задачи:</a:t>
            </a:r>
          </a:p>
          <a:p>
            <a:r>
              <a:rPr lang="ru-RU" dirty="0"/>
              <a:t>создание единого пространства развития ребенка в детском саду и семье;</a:t>
            </a:r>
          </a:p>
          <a:p>
            <a:r>
              <a:rPr lang="ru-RU" dirty="0"/>
              <a:t>Реализация мероприятий, направленных на профилактику деструктивного поведения;</a:t>
            </a:r>
          </a:p>
          <a:p>
            <a:r>
              <a:rPr lang="ru-RU" dirty="0"/>
              <a:t>Воспитание ПАТРИОТА и ГРАЖДАНИНА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D90AF12B-DB37-4C54-B7E2-CEFB7E1F94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96608" y="113593"/>
            <a:ext cx="1810669" cy="1231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752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F956CF6-5CA3-43C5-9BF9-A9A09517D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СУВЕРЕНИТЕТ.</a:t>
            </a:r>
            <a:b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Федеральный проект «Школа </a:t>
            </a:r>
            <a:r>
              <a:rPr kumimoji="0" lang="ru-RU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Минпросвещения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России»</a:t>
            </a:r>
            <a:endParaRPr lang="ru-RU" sz="2400" dirty="0">
              <a:solidFill>
                <a:srgbClr val="0070C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828A874-C269-44E9-B4F7-B254955876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Единое образовательное пространство по 5 магистральным направлениям через единство 3 ключевых условий</a:t>
            </a:r>
          </a:p>
          <a:p>
            <a:r>
              <a:rPr lang="ru-RU" sz="2000" dirty="0"/>
              <a:t>Самодиагностика школ</a:t>
            </a:r>
          </a:p>
          <a:p>
            <a:pPr marL="0" indent="0" algn="ctr">
              <a:buNone/>
            </a:pPr>
            <a:r>
              <a:rPr lang="ru-RU" sz="2000" dirty="0"/>
              <a:t>Задача на 2024-2025 учебный год</a:t>
            </a:r>
          </a:p>
          <a:p>
            <a:pPr marL="0" indent="0" algn="ctr">
              <a:buNone/>
            </a:pPr>
            <a:r>
              <a:rPr lang="ru-RU" sz="2000" dirty="0"/>
              <a:t>Разработка программ развития школ на основе выявленных дефицитов</a:t>
            </a:r>
          </a:p>
          <a:p>
            <a:pPr marL="0" indent="0" algn="ctr">
              <a:buNone/>
            </a:pPr>
            <a:r>
              <a:rPr lang="ru-RU" sz="2000" dirty="0"/>
              <a:t>Пути устранения этих дефицитов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D90AF12B-DB37-4C54-B7E2-CEFB7E1F94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96608" y="113593"/>
            <a:ext cx="1810669" cy="1231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9014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F956CF6-5CA3-43C5-9BF9-A9A09517D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САМОРАЗВИТИЕ И ПОДДЕРЖКА УЧИТЕЛЯ</a:t>
            </a:r>
            <a:b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(в коллективе – механизмы мотивации учителей, методическая поддержка)</a:t>
            </a:r>
            <a:b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endParaRPr lang="ru-RU" sz="2400" dirty="0">
              <a:solidFill>
                <a:srgbClr val="0070C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828A874-C269-44E9-B4F7-B254955876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Разработка ИОМ педагога</a:t>
            </a:r>
          </a:p>
          <a:p>
            <a:r>
              <a:rPr lang="ru-RU" sz="2800" dirty="0" err="1"/>
              <a:t>Посткурсовое</a:t>
            </a:r>
            <a:r>
              <a:rPr lang="ru-RU" sz="2800" dirty="0"/>
              <a:t> сопровождение</a:t>
            </a:r>
          </a:p>
          <a:p>
            <a:r>
              <a:rPr lang="ru-RU" sz="2800" dirty="0"/>
              <a:t>Заключение договоров на целевое обучение с ВУЗами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D90AF12B-DB37-4C54-B7E2-CEFB7E1F94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96608" y="113593"/>
            <a:ext cx="1810669" cy="1231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458297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484</TotalTime>
  <Words>475</Words>
  <Application>Microsoft Office PowerPoint</Application>
  <PresentationFormat>Широкоэкранный</PresentationFormat>
  <Paragraphs>77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Trebuchet MS</vt:lpstr>
      <vt:lpstr>Wingdings 3</vt:lpstr>
      <vt:lpstr>Аспект</vt:lpstr>
      <vt:lpstr>Единое краевое образовательное пространство:  приоритетные задачи развития системы образования Боготольского района</vt:lpstr>
      <vt:lpstr>2023 – 2024 учебный год</vt:lpstr>
      <vt:lpstr>Реализация федеральных проектов национального проекта «Образование»</vt:lpstr>
      <vt:lpstr>УКАЗ ПРЕЗИДЕНТА РОССИЙСКОЙ ФЕДЕРАЦИИ ОТ 7 МАЯ 2024 Г. № 309  «О НАЦИОНАЛЬНЫХ ЦЕЛЯХ РАЗВИТИЯ РОССИЙСКОЙ ФЕДЕРАЦИИ НА ПЕРИОД ДО 2030 ГОДА И НА ПЕРСПЕКТИВУ ДО 2036 ГОДА» </vt:lpstr>
      <vt:lpstr>НАЦИОНАЛЬНАЯ ЦЕЛЬ «РЕАЛИЗАЦИЯ ПОТЕНЦИАЛА КАЖДОГО ЧЕЛОВЕКА, РАЗВИТИЕ ЕГО ТАЛАНТОВ, ВОСПИТАНИЕ ПАТРИОТИЧНОЙ И СОЦИАЛЬНО ОТВЕТСТВЕННОЙ ЛИЧНОСТИ» </vt:lpstr>
      <vt:lpstr>Российская система образования: 5 С</vt:lpstr>
      <vt:lpstr>СУВЕРЕНИТЕТ. Построение единого воспитательного пространства и опора на традиционные духовно-нравственные ценности</vt:lpstr>
      <vt:lpstr>СУВЕРЕНИТЕТ. Федеральный проект «Школа Минпросвещения России»</vt:lpstr>
      <vt:lpstr>САМОРАЗВИТИЕ И ПОДДЕРЖКА УЧИТЕЛЯ (в коллективе – механизмы мотивации учителей, методическая поддержка) </vt:lpstr>
      <vt:lpstr>СОТРУДНИЧЕСТВО (ученик, учитель, родитель, общество, государство, коллективизм) </vt:lpstr>
      <vt:lpstr>СЧАСТЬЕ РЕБЕНКА И СЕМЬИ (развитие, здоровье, безопасность, благодарность, воспитание) </vt:lpstr>
      <vt:lpstr>САМОРЕАЛИЗАЦИЯ ГРАЖДАНИНА (социальная ответственность, созидание, востребованность, полезность обществу) 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PK</dc:creator>
  <cp:lastModifiedBy>Admin</cp:lastModifiedBy>
  <cp:revision>19</cp:revision>
  <dcterms:created xsi:type="dcterms:W3CDTF">2024-08-27T10:55:09Z</dcterms:created>
  <dcterms:modified xsi:type="dcterms:W3CDTF">2024-11-29T08:12:31Z</dcterms:modified>
</cp:coreProperties>
</file>