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4" r:id="rId2"/>
    <p:sldId id="306" r:id="rId3"/>
    <p:sldId id="824" r:id="rId4"/>
    <p:sldId id="304" r:id="rId5"/>
    <p:sldId id="303" r:id="rId6"/>
    <p:sldId id="825" r:id="rId7"/>
    <p:sldId id="275" r:id="rId8"/>
    <p:sldId id="845" r:id="rId9"/>
    <p:sldId id="841" r:id="rId10"/>
    <p:sldId id="847" r:id="rId11"/>
    <p:sldId id="848" r:id="rId12"/>
    <p:sldId id="843" r:id="rId13"/>
    <p:sldId id="839" r:id="rId14"/>
    <p:sldId id="844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текущее состояние</c:v>
                </c:pt>
                <c:pt idx="1">
                  <c:v>итоговое состояние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94-4CFE-B2E6-164A66271E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35470064"/>
        <c:axId val="1335472144"/>
      </c:barChart>
      <c:catAx>
        <c:axId val="133547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5472144"/>
        <c:crosses val="autoZero"/>
        <c:auto val="1"/>
        <c:lblAlgn val="ctr"/>
        <c:lblOffset val="100"/>
        <c:noMultiLvlLbl val="0"/>
      </c:catAx>
      <c:valAx>
        <c:axId val="13354721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547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 smtClean="0">
              <a:solidFill>
                <a:schemeClr val="bg1"/>
              </a:solidFill>
            </a:rPr>
            <a:t>Уровень </a:t>
          </a:r>
        </a:p>
        <a:p>
          <a:r>
            <a:rPr lang="ru-RU" sz="1200" b="1" dirty="0" smtClean="0">
              <a:solidFill>
                <a:schemeClr val="bg1"/>
              </a:solidFill>
            </a:rPr>
            <a:t>системы</a:t>
          </a:r>
          <a:endParaRPr lang="ru-RU" sz="1200" b="1" dirty="0">
            <a:solidFill>
              <a:schemeClr val="bg1"/>
            </a:solidFill>
          </a:endParaRP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/>
            <a:t>Уровень структурного подразделения</a:t>
          </a:r>
          <a:endParaRPr lang="ru-RU" sz="1200" b="1" dirty="0"/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 smtClean="0"/>
            <a:t>Уровень</a:t>
          </a:r>
        </a:p>
        <a:p>
          <a:r>
            <a:rPr lang="ru-RU" sz="1200" b="1" dirty="0" smtClean="0"/>
            <a:t>отдельного процесса</a:t>
          </a:r>
          <a:endParaRPr lang="ru-RU" sz="1200" b="1" dirty="0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Y="4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EE5F0-45C5-4CFF-BA2D-8A60B5871492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BD7538-E1B7-4A14-9649-1C582DF5D4FE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классного часа с демонстрацией портфолио с предыдущих лет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6846E-9354-4D37-9D29-9412891BCA3C}" type="parTrans" cxnId="{C4C80438-EAA9-4321-BFD7-B17FD2CDF6C5}">
      <dgm:prSet/>
      <dgm:spPr/>
      <dgm:t>
        <a:bodyPr/>
        <a:lstStyle/>
        <a:p>
          <a:endParaRPr lang="ru-RU"/>
        </a:p>
      </dgm:t>
    </dgm:pt>
    <dgm:pt modelId="{98F1C1C8-A9C5-40A9-916F-5131661F376A}" type="sibTrans" cxnId="{C4C80438-EAA9-4321-BFD7-B17FD2CDF6C5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B8E528B-B59C-46A5-8EBC-B248E02C47B1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рекомендаций по созданию, наполнению портфолио и презентации портфолио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109F1-5714-4AB0-B497-0BB2290288C0}" type="parTrans" cxnId="{E1011D21-2F5C-4B7B-A197-65E7014AC0EB}">
      <dgm:prSet/>
      <dgm:spPr/>
      <dgm:t>
        <a:bodyPr/>
        <a:lstStyle/>
        <a:p>
          <a:endParaRPr lang="ru-RU"/>
        </a:p>
      </dgm:t>
    </dgm:pt>
    <dgm:pt modelId="{EB8C6CE8-C0DC-4EDC-9F28-F1A973E801DD}" type="sibTrans" cxnId="{E1011D21-2F5C-4B7B-A197-65E7014AC0EB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68A3DDF-6DB4-4987-B53D-BCDBCA10BAEB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Разработка образца портфолио и презентации портфолио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FDE97-27ED-4BEE-94F2-E44BC495E713}" type="parTrans" cxnId="{0FF18272-5323-40BD-820A-BCA1928EF8F0}">
      <dgm:prSet/>
      <dgm:spPr/>
      <dgm:t>
        <a:bodyPr/>
        <a:lstStyle/>
        <a:p>
          <a:endParaRPr lang="ru-RU"/>
        </a:p>
      </dgm:t>
    </dgm:pt>
    <dgm:pt modelId="{E7C70EB0-ACEC-4279-BCCC-DF6F633D54FD}" type="sibTrans" cxnId="{0FF18272-5323-40BD-820A-BCA1928EF8F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C5BD7F4-96B4-47C9-998E-6FC57FDD5E06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4.Размещение методических рекомендаций, образцов портфолио и презентации на сайте техникума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5644D-8A28-46C9-BF4D-930A9544BCBC}" type="parTrans" cxnId="{D299D945-5B06-4459-93D5-DC15415E57A0}">
      <dgm:prSet/>
      <dgm:spPr/>
      <dgm:t>
        <a:bodyPr/>
        <a:lstStyle/>
        <a:p>
          <a:endParaRPr lang="ru-RU"/>
        </a:p>
      </dgm:t>
    </dgm:pt>
    <dgm:pt modelId="{CA06A359-1AEE-4640-8FE2-7A447B44B5F4}" type="sibTrans" cxnId="{D299D945-5B06-4459-93D5-DC15415E57A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750584B0-8F72-4FC1-8F04-083026C179E3}" type="pres">
      <dgm:prSet presAssocID="{6BFEE5F0-45C5-4CFF-BA2D-8A60B58714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C6604F-7771-4662-8AA0-396AE1A5BE3F}" type="pres">
      <dgm:prSet presAssocID="{6BFEE5F0-45C5-4CFF-BA2D-8A60B5871492}" presName="dummyMaxCanvas" presStyleCnt="0">
        <dgm:presLayoutVars/>
      </dgm:prSet>
      <dgm:spPr/>
    </dgm:pt>
    <dgm:pt modelId="{8D3EA2A1-ECED-4440-A026-6699CBBC311D}" type="pres">
      <dgm:prSet presAssocID="{6BFEE5F0-45C5-4CFF-BA2D-8A60B587149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ED16B-9612-4710-AE82-3F34F3DDF1B7}" type="pres">
      <dgm:prSet presAssocID="{6BFEE5F0-45C5-4CFF-BA2D-8A60B587149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41A0C-E2F3-40C4-9ADB-2C6C8630AD84}" type="pres">
      <dgm:prSet presAssocID="{6BFEE5F0-45C5-4CFF-BA2D-8A60B587149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CC5D0-F0E1-4363-A3C9-66747BE5840F}" type="pres">
      <dgm:prSet presAssocID="{6BFEE5F0-45C5-4CFF-BA2D-8A60B587149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ADB4B-8272-415F-BCB2-B88D546A02F3}" type="pres">
      <dgm:prSet presAssocID="{6BFEE5F0-45C5-4CFF-BA2D-8A60B587149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3F2F6-E15E-4BD1-8795-4CE092482843}" type="pres">
      <dgm:prSet presAssocID="{6BFEE5F0-45C5-4CFF-BA2D-8A60B587149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E8952-26B1-44FB-A541-DE2D7FD2C50E}" type="pres">
      <dgm:prSet presAssocID="{6BFEE5F0-45C5-4CFF-BA2D-8A60B587149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906D1-994B-45F2-9CC1-2C184B3ED208}" type="pres">
      <dgm:prSet presAssocID="{6BFEE5F0-45C5-4CFF-BA2D-8A60B587149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83E33-7FF5-4C54-B3C0-51B45C195649}" type="pres">
      <dgm:prSet presAssocID="{6BFEE5F0-45C5-4CFF-BA2D-8A60B587149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D2DA0-F35C-4FBD-999A-40053CC2DA4D}" type="pres">
      <dgm:prSet presAssocID="{6BFEE5F0-45C5-4CFF-BA2D-8A60B587149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5B21D-B51D-4305-BB31-F8F186C108B4}" type="pres">
      <dgm:prSet presAssocID="{6BFEE5F0-45C5-4CFF-BA2D-8A60B587149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C2B31F-DA8B-4137-9F0D-B6E6BB6391B5}" type="presOf" srcId="{2B8E528B-B59C-46A5-8EBC-B248E02C47B1}" destId="{C0083E33-7FF5-4C54-B3C0-51B45C195649}" srcOrd="1" destOrd="0" presId="urn:microsoft.com/office/officeart/2005/8/layout/vProcess5"/>
    <dgm:cxn modelId="{7D0BC746-1604-4E61-8FE4-7DE9294795B6}" type="presOf" srcId="{DABD7538-E1B7-4A14-9649-1C582DF5D4FE}" destId="{644906D1-994B-45F2-9CC1-2C184B3ED208}" srcOrd="1" destOrd="0" presId="urn:microsoft.com/office/officeart/2005/8/layout/vProcess5"/>
    <dgm:cxn modelId="{0FF18272-5323-40BD-820A-BCA1928EF8F0}" srcId="{6BFEE5F0-45C5-4CFF-BA2D-8A60B5871492}" destId="{F68A3DDF-6DB4-4987-B53D-BCDBCA10BAEB}" srcOrd="2" destOrd="0" parTransId="{8EFFDE97-27ED-4BEE-94F2-E44BC495E713}" sibTransId="{E7C70EB0-ACEC-4279-BCCC-DF6F633D54FD}"/>
    <dgm:cxn modelId="{C4C80438-EAA9-4321-BFD7-B17FD2CDF6C5}" srcId="{6BFEE5F0-45C5-4CFF-BA2D-8A60B5871492}" destId="{DABD7538-E1B7-4A14-9649-1C582DF5D4FE}" srcOrd="0" destOrd="0" parTransId="{B406846E-9354-4D37-9D29-9412891BCA3C}" sibTransId="{98F1C1C8-A9C5-40A9-916F-5131661F376A}"/>
    <dgm:cxn modelId="{6F767CA4-E0DE-4751-8882-3084BF65C6CC}" type="presOf" srcId="{DABD7538-E1B7-4A14-9649-1C582DF5D4FE}" destId="{8D3EA2A1-ECED-4440-A026-6699CBBC311D}" srcOrd="0" destOrd="0" presId="urn:microsoft.com/office/officeart/2005/8/layout/vProcess5"/>
    <dgm:cxn modelId="{330BC2D3-4FC9-4F5E-B4FC-6C7A0B07D9F2}" type="presOf" srcId="{E7C70EB0-ACEC-4279-BCCC-DF6F633D54FD}" destId="{0B6E8952-26B1-44FB-A541-DE2D7FD2C50E}" srcOrd="0" destOrd="0" presId="urn:microsoft.com/office/officeart/2005/8/layout/vProcess5"/>
    <dgm:cxn modelId="{AEBDCA72-F3DB-4CFA-839D-805B8B412B3E}" type="presOf" srcId="{EB8C6CE8-C0DC-4EDC-9F28-F1A973E801DD}" destId="{5BA3F2F6-E15E-4BD1-8795-4CE092482843}" srcOrd="0" destOrd="0" presId="urn:microsoft.com/office/officeart/2005/8/layout/vProcess5"/>
    <dgm:cxn modelId="{6A7F4115-A8B0-4331-B81C-CA1EC15BB97E}" type="presOf" srcId="{2B8E528B-B59C-46A5-8EBC-B248E02C47B1}" destId="{4BBED16B-9612-4710-AE82-3F34F3DDF1B7}" srcOrd="0" destOrd="0" presId="urn:microsoft.com/office/officeart/2005/8/layout/vProcess5"/>
    <dgm:cxn modelId="{97D32016-91F5-4848-8F66-BB1CBE9CB06C}" type="presOf" srcId="{F68A3DDF-6DB4-4987-B53D-BCDBCA10BAEB}" destId="{4CAD2DA0-F35C-4FBD-999A-40053CC2DA4D}" srcOrd="1" destOrd="0" presId="urn:microsoft.com/office/officeart/2005/8/layout/vProcess5"/>
    <dgm:cxn modelId="{A901B007-BB03-485B-A1DE-2E4CBADDF065}" type="presOf" srcId="{F68A3DDF-6DB4-4987-B53D-BCDBCA10BAEB}" destId="{40F41A0C-E2F3-40C4-9ADB-2C6C8630AD84}" srcOrd="0" destOrd="0" presId="urn:microsoft.com/office/officeart/2005/8/layout/vProcess5"/>
    <dgm:cxn modelId="{3B54BCEE-889B-4A41-A7EC-E34DAE7A52B1}" type="presOf" srcId="{FC5BD7F4-96B4-47C9-998E-6FC57FDD5E06}" destId="{4915B21D-B51D-4305-BB31-F8F186C108B4}" srcOrd="1" destOrd="0" presId="urn:microsoft.com/office/officeart/2005/8/layout/vProcess5"/>
    <dgm:cxn modelId="{E1011D21-2F5C-4B7B-A197-65E7014AC0EB}" srcId="{6BFEE5F0-45C5-4CFF-BA2D-8A60B5871492}" destId="{2B8E528B-B59C-46A5-8EBC-B248E02C47B1}" srcOrd="1" destOrd="0" parTransId="{5A2109F1-5714-4AB0-B497-0BB2290288C0}" sibTransId="{EB8C6CE8-C0DC-4EDC-9F28-F1A973E801DD}"/>
    <dgm:cxn modelId="{D299D945-5B06-4459-93D5-DC15415E57A0}" srcId="{6BFEE5F0-45C5-4CFF-BA2D-8A60B5871492}" destId="{FC5BD7F4-96B4-47C9-998E-6FC57FDD5E06}" srcOrd="3" destOrd="0" parTransId="{B255644D-8A28-46C9-BF4D-930A9544BCBC}" sibTransId="{CA06A359-1AEE-4640-8FE2-7A447B44B5F4}"/>
    <dgm:cxn modelId="{DF3A725C-117B-4BA3-8C5F-0097ECD451AB}" type="presOf" srcId="{6BFEE5F0-45C5-4CFF-BA2D-8A60B5871492}" destId="{750584B0-8F72-4FC1-8F04-083026C179E3}" srcOrd="0" destOrd="0" presId="urn:microsoft.com/office/officeart/2005/8/layout/vProcess5"/>
    <dgm:cxn modelId="{9D10C6D1-B7BF-41F6-9AEE-F1D636AF0E88}" type="presOf" srcId="{FC5BD7F4-96B4-47C9-998E-6FC57FDD5E06}" destId="{650CC5D0-F0E1-4363-A3C9-66747BE5840F}" srcOrd="0" destOrd="0" presId="urn:microsoft.com/office/officeart/2005/8/layout/vProcess5"/>
    <dgm:cxn modelId="{69ADFA02-7763-45ED-9203-4FD20126223F}" type="presOf" srcId="{98F1C1C8-A9C5-40A9-916F-5131661F376A}" destId="{859ADB4B-8272-415F-BCB2-B88D546A02F3}" srcOrd="0" destOrd="0" presId="urn:microsoft.com/office/officeart/2005/8/layout/vProcess5"/>
    <dgm:cxn modelId="{D356F34A-5BBF-4E1C-A6A1-863F5F7497D7}" type="presParOf" srcId="{750584B0-8F72-4FC1-8F04-083026C179E3}" destId="{75C6604F-7771-4662-8AA0-396AE1A5BE3F}" srcOrd="0" destOrd="0" presId="urn:microsoft.com/office/officeart/2005/8/layout/vProcess5"/>
    <dgm:cxn modelId="{D444F97E-7455-4B60-9104-8288E102FCFB}" type="presParOf" srcId="{750584B0-8F72-4FC1-8F04-083026C179E3}" destId="{8D3EA2A1-ECED-4440-A026-6699CBBC311D}" srcOrd="1" destOrd="0" presId="urn:microsoft.com/office/officeart/2005/8/layout/vProcess5"/>
    <dgm:cxn modelId="{F4B46D9A-7AB0-4999-8333-449D04A77CDF}" type="presParOf" srcId="{750584B0-8F72-4FC1-8F04-083026C179E3}" destId="{4BBED16B-9612-4710-AE82-3F34F3DDF1B7}" srcOrd="2" destOrd="0" presId="urn:microsoft.com/office/officeart/2005/8/layout/vProcess5"/>
    <dgm:cxn modelId="{C4198F2D-FE30-4295-B0D9-A5016D40D23C}" type="presParOf" srcId="{750584B0-8F72-4FC1-8F04-083026C179E3}" destId="{40F41A0C-E2F3-40C4-9ADB-2C6C8630AD84}" srcOrd="3" destOrd="0" presId="urn:microsoft.com/office/officeart/2005/8/layout/vProcess5"/>
    <dgm:cxn modelId="{D874C0DE-BC78-4368-A253-9BA3C3C79068}" type="presParOf" srcId="{750584B0-8F72-4FC1-8F04-083026C179E3}" destId="{650CC5D0-F0E1-4363-A3C9-66747BE5840F}" srcOrd="4" destOrd="0" presId="urn:microsoft.com/office/officeart/2005/8/layout/vProcess5"/>
    <dgm:cxn modelId="{8317A543-1AA5-43FC-87BC-BDE409252D5A}" type="presParOf" srcId="{750584B0-8F72-4FC1-8F04-083026C179E3}" destId="{859ADB4B-8272-415F-BCB2-B88D546A02F3}" srcOrd="5" destOrd="0" presId="urn:microsoft.com/office/officeart/2005/8/layout/vProcess5"/>
    <dgm:cxn modelId="{5C110970-2855-4647-9ED9-F92C2B691127}" type="presParOf" srcId="{750584B0-8F72-4FC1-8F04-083026C179E3}" destId="{5BA3F2F6-E15E-4BD1-8795-4CE092482843}" srcOrd="6" destOrd="0" presId="urn:microsoft.com/office/officeart/2005/8/layout/vProcess5"/>
    <dgm:cxn modelId="{14015829-EC7F-486E-BB56-526C250D0C53}" type="presParOf" srcId="{750584B0-8F72-4FC1-8F04-083026C179E3}" destId="{0B6E8952-26B1-44FB-A541-DE2D7FD2C50E}" srcOrd="7" destOrd="0" presId="urn:microsoft.com/office/officeart/2005/8/layout/vProcess5"/>
    <dgm:cxn modelId="{A52CFC66-9587-459D-AA1B-AFD31E2332DA}" type="presParOf" srcId="{750584B0-8F72-4FC1-8F04-083026C179E3}" destId="{644906D1-994B-45F2-9CC1-2C184B3ED208}" srcOrd="8" destOrd="0" presId="urn:microsoft.com/office/officeart/2005/8/layout/vProcess5"/>
    <dgm:cxn modelId="{C9EA8484-F414-436A-BB53-7F00866C8F2F}" type="presParOf" srcId="{750584B0-8F72-4FC1-8F04-083026C179E3}" destId="{C0083E33-7FF5-4C54-B3C0-51B45C195649}" srcOrd="9" destOrd="0" presId="urn:microsoft.com/office/officeart/2005/8/layout/vProcess5"/>
    <dgm:cxn modelId="{BECED4DE-36D7-41B5-A91D-F013A17735BF}" type="presParOf" srcId="{750584B0-8F72-4FC1-8F04-083026C179E3}" destId="{4CAD2DA0-F35C-4FBD-999A-40053CC2DA4D}" srcOrd="10" destOrd="0" presId="urn:microsoft.com/office/officeart/2005/8/layout/vProcess5"/>
    <dgm:cxn modelId="{D85DD99F-B724-47F7-A2CF-EEDEC75C159C}" type="presParOf" srcId="{750584B0-8F72-4FC1-8F04-083026C179E3}" destId="{4915B21D-B51D-4305-BB31-F8F186C108B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54726" y="0"/>
          <a:ext cx="1554726" cy="183111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Уровень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системы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1554726" y="0"/>
        <a:ext cx="1554726" cy="1831119"/>
      </dsp:txXfrm>
    </dsp:sp>
    <dsp:sp modelId="{7099C5AD-A666-455F-9144-31509FAE35FB}">
      <dsp:nvSpPr>
        <dsp:cNvPr id="0" name=""/>
        <dsp:cNvSpPr/>
      </dsp:nvSpPr>
      <dsp:spPr>
        <a:xfrm>
          <a:off x="771797" y="1848862"/>
          <a:ext cx="3109453" cy="1831119"/>
        </a:xfrm>
        <a:prstGeom prst="trapezoid">
          <a:avLst>
            <a:gd name="adj" fmla="val 42453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Уровень структурного подразделения</a:t>
          </a:r>
          <a:endParaRPr lang="ru-RU" sz="1200" b="1" kern="1200" dirty="0"/>
        </a:p>
      </dsp:txBody>
      <dsp:txXfrm>
        <a:off x="1315951" y="1848862"/>
        <a:ext cx="2021144" cy="1831119"/>
      </dsp:txXfrm>
    </dsp:sp>
    <dsp:sp modelId="{3405B94A-B110-4EB0-B99D-680A85764021}">
      <dsp:nvSpPr>
        <dsp:cNvPr id="0" name=""/>
        <dsp:cNvSpPr/>
      </dsp:nvSpPr>
      <dsp:spPr>
        <a:xfrm>
          <a:off x="0" y="3662238"/>
          <a:ext cx="4664180" cy="1831119"/>
        </a:xfrm>
        <a:prstGeom prst="trapezoid">
          <a:avLst>
            <a:gd name="adj" fmla="val 42453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Уровень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отдельного процесса</a:t>
          </a:r>
          <a:endParaRPr lang="ru-RU" sz="1200" b="1" kern="1200" dirty="0"/>
        </a:p>
      </dsp:txBody>
      <dsp:txXfrm>
        <a:off x="816231" y="3662238"/>
        <a:ext cx="3031717" cy="1831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EA2A1-ECED-4440-A026-6699CBBC311D}">
      <dsp:nvSpPr>
        <dsp:cNvPr id="0" name=""/>
        <dsp:cNvSpPr/>
      </dsp:nvSpPr>
      <dsp:spPr>
        <a:xfrm>
          <a:off x="0" y="0"/>
          <a:ext cx="6468110" cy="922577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классного часа с демонстрацией портфолио с предыдущих лет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21" y="27021"/>
        <a:ext cx="5394620" cy="868535"/>
      </dsp:txXfrm>
    </dsp:sp>
    <dsp:sp modelId="{4BBED16B-9612-4710-AE82-3F34F3DDF1B7}">
      <dsp:nvSpPr>
        <dsp:cNvPr id="0" name=""/>
        <dsp:cNvSpPr/>
      </dsp:nvSpPr>
      <dsp:spPr>
        <a:xfrm>
          <a:off x="541704" y="1090318"/>
          <a:ext cx="6468110" cy="922577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рекомендаций по созданию, наполнению портфолио и презентации портфолио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725" y="1117339"/>
        <a:ext cx="5272688" cy="868535"/>
      </dsp:txXfrm>
    </dsp:sp>
    <dsp:sp modelId="{40F41A0C-E2F3-40C4-9ADB-2C6C8630AD84}">
      <dsp:nvSpPr>
        <dsp:cNvPr id="0" name=""/>
        <dsp:cNvSpPr/>
      </dsp:nvSpPr>
      <dsp:spPr>
        <a:xfrm>
          <a:off x="1075323" y="2180637"/>
          <a:ext cx="6468110" cy="922577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Разработка образца портфолио и презентации портфолио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2344" y="2207658"/>
        <a:ext cx="5280773" cy="868535"/>
      </dsp:txXfrm>
    </dsp:sp>
    <dsp:sp modelId="{650CC5D0-F0E1-4363-A3C9-66747BE5840F}">
      <dsp:nvSpPr>
        <dsp:cNvPr id="0" name=""/>
        <dsp:cNvSpPr/>
      </dsp:nvSpPr>
      <dsp:spPr>
        <a:xfrm>
          <a:off x="1617027" y="3270956"/>
          <a:ext cx="6468110" cy="922577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4.Размещение методических рекомендаций, образцов портфолио и презентации на сайте техникума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4048" y="3297977"/>
        <a:ext cx="5272688" cy="868535"/>
      </dsp:txXfrm>
    </dsp:sp>
    <dsp:sp modelId="{859ADB4B-8272-415F-BCB2-B88D546A02F3}">
      <dsp:nvSpPr>
        <dsp:cNvPr id="0" name=""/>
        <dsp:cNvSpPr/>
      </dsp:nvSpPr>
      <dsp:spPr>
        <a:xfrm>
          <a:off x="5868435" y="706610"/>
          <a:ext cx="599675" cy="599675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solidFill>
              <a:srgbClr val="002060"/>
            </a:solidFill>
          </a:endParaRPr>
        </a:p>
      </dsp:txBody>
      <dsp:txXfrm>
        <a:off x="6003362" y="706610"/>
        <a:ext cx="329821" cy="451255"/>
      </dsp:txXfrm>
    </dsp:sp>
    <dsp:sp modelId="{5BA3F2F6-E15E-4BD1-8795-4CE092482843}">
      <dsp:nvSpPr>
        <dsp:cNvPr id="0" name=""/>
        <dsp:cNvSpPr/>
      </dsp:nvSpPr>
      <dsp:spPr>
        <a:xfrm>
          <a:off x="6410139" y="1796929"/>
          <a:ext cx="599675" cy="599675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545066" y="1796929"/>
        <a:ext cx="329821" cy="451255"/>
      </dsp:txXfrm>
    </dsp:sp>
    <dsp:sp modelId="{0B6E8952-26B1-44FB-A541-DE2D7FD2C50E}">
      <dsp:nvSpPr>
        <dsp:cNvPr id="0" name=""/>
        <dsp:cNvSpPr/>
      </dsp:nvSpPr>
      <dsp:spPr>
        <a:xfrm>
          <a:off x="6943758" y="2887248"/>
          <a:ext cx="599675" cy="599675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7078685" y="2887248"/>
        <a:ext cx="329821" cy="451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image" Target="../media/image10.e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«Катав-Ивановский индустриальный техникум»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техникума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Болотникова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Владимировна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формирования портфолио студентов ГБПОУ «Катав-Ивановский индустриальный техникум»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10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реализации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03546" y="1397642"/>
          <a:ext cx="8280921" cy="5059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500">
                  <a:extLst>
                    <a:ext uri="{9D8B030D-6E8A-4147-A177-3AD203B41FA5}">
                      <a16:colId xmlns:a16="http://schemas.microsoft.com/office/drawing/2014/main" val="2678867514"/>
                    </a:ext>
                  </a:extLst>
                </a:gridCol>
                <a:gridCol w="4530423">
                  <a:extLst>
                    <a:ext uri="{9D8B030D-6E8A-4147-A177-3AD203B41FA5}">
                      <a16:colId xmlns:a16="http://schemas.microsoft.com/office/drawing/2014/main" val="2277482299"/>
                    </a:ext>
                  </a:extLst>
                </a:gridCol>
                <a:gridCol w="3202998">
                  <a:extLst>
                    <a:ext uri="{9D8B030D-6E8A-4147-A177-3AD203B41FA5}">
                      <a16:colId xmlns:a16="http://schemas.microsoft.com/office/drawing/2014/main" val="1469477316"/>
                    </a:ext>
                  </a:extLst>
                </a:gridCol>
              </a:tblGrid>
              <a:tr h="52521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проблемы</a:t>
                      </a:r>
                      <a:endParaRPr lang="ru-RU" sz="10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840974"/>
                  </a:ext>
                </a:extLst>
              </a:tr>
              <a:tr h="44523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Неосознание необходимости оформления портфолио в большом потоке новой информации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классного часа с демонстрацией портфолио выпускников предыдущих лет.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8058"/>
                  </a:ext>
                </a:extLst>
              </a:tr>
              <a:tr h="35476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Временные потери на переоформление портфолио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383989"/>
                  </a:ext>
                </a:extLst>
              </a:tr>
              <a:tr h="39595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ошибок и неточностей в оформлении портфолио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Разработать рекомендации по созданию и наполнению портфолио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54567"/>
                  </a:ext>
                </a:extLst>
              </a:tr>
              <a:tr h="35014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Временные потери на переоформление портфолио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152909"/>
                  </a:ext>
                </a:extLst>
              </a:tr>
              <a:tr h="350141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Ошибки при оформлении титульного листа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78417"/>
                  </a:ext>
                </a:extLst>
              </a:tr>
              <a:tr h="35014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ошибок и неточностей в оформлении портфолио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Разработать образцы оформления портфолио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768262"/>
                  </a:ext>
                </a:extLst>
              </a:tr>
              <a:tr h="35014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Временные потери на переоформление портфолио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145659"/>
                  </a:ext>
                </a:extLst>
              </a:tr>
              <a:tr h="35014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ошибок и неточностей в оформлении портфолио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Разместить образцы оформления портфолио на сайте техникума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517540"/>
                  </a:ext>
                </a:extLst>
              </a:tr>
              <a:tr h="35014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Временные потери на переоформление портфолио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882282"/>
                  </a:ext>
                </a:extLst>
              </a:tr>
              <a:tr h="350141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Ошибки при оформлении титульного листа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104159"/>
                  </a:ext>
                </a:extLst>
              </a:tr>
              <a:tr h="350141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Неумение презентовать свою работу работодателю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Разработать образец представления портфолио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589823"/>
                  </a:ext>
                </a:extLst>
              </a:tr>
              <a:tr h="350141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Неумение логично и грамотно представить свои достижения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740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92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89" y="179609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251520" y="1485935"/>
            <a:ext cx="655272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методические рекомендации;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шаблоны портфолио и презентации;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9" y="4341204"/>
            <a:ext cx="2804720" cy="19581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52" y="2281689"/>
            <a:ext cx="2748896" cy="19255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33" y="4367307"/>
            <a:ext cx="2738638" cy="19320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96" y="4355402"/>
            <a:ext cx="2689167" cy="19011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7" r="18499"/>
          <a:stretch/>
        </p:blipFill>
        <p:spPr>
          <a:xfrm>
            <a:off x="282589" y="2281689"/>
            <a:ext cx="2764224" cy="198146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900150"/>
              </p:ext>
            </p:extLst>
          </p:nvPr>
        </p:nvGraphicFramePr>
        <p:xfrm>
          <a:off x="6588225" y="1386933"/>
          <a:ext cx="1945886" cy="277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Acrobat Document" r:id="rId10" imgW="5505139" imgH="7858086" progId="AcroExch.Document.11">
                  <p:embed/>
                </p:oleObj>
              </mc:Choice>
              <mc:Fallback>
                <p:oleObj name="Acrobat Document" r:id="rId10" imgW="5505139" imgH="785808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88225" y="1386933"/>
                        <a:ext cx="1945886" cy="277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77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1583" y="796211"/>
            <a:ext cx="52044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285" marR="5080" indent="-236220">
              <a:lnSpc>
                <a:spcPct val="100000"/>
              </a:lnSpc>
              <a:spcBef>
                <a:spcPts val="100"/>
              </a:spcBef>
            </a:pPr>
            <a:r>
              <a:rPr sz="1800" b="1" kern="0" dirty="0">
                <a:latin typeface="Arial Narrow" panose="020B0606020202030204" pitchFamily="34" charset="0"/>
                <a:cs typeface="Arial"/>
              </a:rPr>
              <a:t>УДОВЛЕТВОРЁННОСТЬ ПРОЦЕССОМ СОЗДАНИЯ И НАПОЛНЕНИЯ ПОРТФОЛИО СТУДЕНТА (%)</a:t>
            </a:r>
            <a:endParaRPr sz="1800" kern="0" dirty="0"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71444" y="170478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323528" y="1556792"/>
          <a:ext cx="3637313" cy="5225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Документ" r:id="rId5" imgW="5745933" imgH="8255706" progId="Word.Document.12">
                  <p:embed/>
                </p:oleObj>
              </mc:Choice>
              <mc:Fallback>
                <p:oleObj name="Документ" r:id="rId5" imgW="5745933" imgH="8255706" progId="Word.Document.12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1556792"/>
                        <a:ext cx="3637313" cy="5225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Диаграмма 15"/>
          <p:cNvGraphicFramePr/>
          <p:nvPr>
            <p:extLst/>
          </p:nvPr>
        </p:nvGraphicFramePr>
        <p:xfrm>
          <a:off x="4572000" y="1831234"/>
          <a:ext cx="388843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176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844" y="767535"/>
            <a:ext cx="8219256" cy="113175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реализации процесса (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алгоритм)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формирования портфолио студентов ГБПОУ «КИИТ»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917367"/>
              </p:ext>
            </p:extLst>
          </p:nvPr>
        </p:nvGraphicFramePr>
        <p:xfrm>
          <a:off x="539750" y="1899291"/>
          <a:ext cx="8085138" cy="419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18945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949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FDB8E0C-BD3E-44F6-8E70-117F0B963AF4}"/>
              </a:ext>
            </a:extLst>
          </p:cNvPr>
          <p:cNvSpPr/>
          <p:nvPr/>
        </p:nvSpPr>
        <p:spPr>
          <a:xfrm>
            <a:off x="2737514" y="1153259"/>
            <a:ext cx="331853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https://k-iit74.ru/deyat/6745/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54828"/>
            <a:ext cx="6375845" cy="472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2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7" y="864858"/>
            <a:ext cx="7856023" cy="575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/>
          <a:srcRect l="5660" t="17015" r="8805" b="12508"/>
          <a:stretch/>
        </p:blipFill>
        <p:spPr>
          <a:xfrm>
            <a:off x="131067" y="1036178"/>
            <a:ext cx="6583208" cy="30511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/>
          <a:srcRect t="20569" r="3279" b="27949"/>
          <a:stretch/>
        </p:blipFill>
        <p:spPr>
          <a:xfrm>
            <a:off x="323528" y="4293096"/>
            <a:ext cx="8566520" cy="2564904"/>
          </a:xfrm>
          <a:prstGeom prst="rect">
            <a:avLst/>
          </a:prstGeom>
        </p:spPr>
      </p:pic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5"/>
          <p:cNvSpPr>
            <a:spLocks noChangeArrowheads="1"/>
          </p:cNvSpPr>
          <p:nvPr/>
        </p:nvSpPr>
        <p:spPr bwMode="auto">
          <a:xfrm>
            <a:off x="971599" y="519437"/>
            <a:ext cx="79208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текущего состояния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процесса «Оптимизация процесса формирования портфолио студентов ГБПОУ «КИИТ»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4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88547"/>
              </p:ext>
            </p:extLst>
          </p:nvPr>
        </p:nvGraphicFramePr>
        <p:xfrm>
          <a:off x="361949" y="1484782"/>
          <a:ext cx="7954467" cy="388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31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768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768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768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</a:t>
                      </a: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84784"/>
            <a:ext cx="8777005" cy="50344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60858804"/>
              </p:ext>
            </p:extLst>
          </p:nvPr>
        </p:nvGraphicFramePr>
        <p:xfrm>
          <a:off x="123844" y="959978"/>
          <a:ext cx="4664180" cy="549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427984" y="1556792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Неумение логично и грамотно предоставить свои достижения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27984" y="3861048"/>
            <a:ext cx="4176464" cy="2664296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Неосознание необходимости оформления портфолио в большом потоке новой информации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ошибок и неточностей в оформлении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Временные потери на переоформление портфолио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Ошибки при оформлении титульного листа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Неумение презентовать свою работу работодателю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47638" y="571440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859071" y="5791766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57266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707062" y="483630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2" name="16-конечная звезда 21">
            <a:extLst>
              <a:ext uri="{FF2B5EF4-FFF2-40B4-BE49-F238E27FC236}">
                <a16:creationId xmlns:a16="http://schemas.microsoft.com/office/drawing/2014/main" id="{E11607D0-FED5-4ACF-9772-AA44BB7A8E1E}"/>
              </a:ext>
            </a:extLst>
          </p:cNvPr>
          <p:cNvSpPr/>
          <p:nvPr/>
        </p:nvSpPr>
        <p:spPr>
          <a:xfrm>
            <a:off x="2108568" y="1395596"/>
            <a:ext cx="523876" cy="488156"/>
          </a:xfrm>
          <a:prstGeom prst="star16">
            <a:avLst>
              <a:gd name="adj" fmla="val 3586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5"/>
          <p:cNvSpPr>
            <a:spLocks noChangeArrowheads="1"/>
          </p:cNvSpPr>
          <p:nvPr/>
        </p:nvSpPr>
        <p:spPr bwMode="auto">
          <a:xfrm>
            <a:off x="899593" y="565765"/>
            <a:ext cx="8064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целевого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«Оптимизация процесса формирования портфолио студентов ГБПОУ «КИИТ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1935" t="19642" r="21963" b="10375"/>
          <a:stretch/>
        </p:blipFill>
        <p:spPr>
          <a:xfrm>
            <a:off x="179512" y="1196752"/>
            <a:ext cx="6066320" cy="31379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2040" y="3933056"/>
            <a:ext cx="1008112" cy="213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/>
          <a:srcRect l="29088" t="21175" r="15102" b="26606"/>
          <a:stretch/>
        </p:blipFill>
        <p:spPr>
          <a:xfrm>
            <a:off x="3671392" y="3645024"/>
            <a:ext cx="547260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3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716068"/>
              </p:ext>
            </p:extLst>
          </p:nvPr>
        </p:nvGraphicFramePr>
        <p:xfrm>
          <a:off x="323528" y="1196752"/>
          <a:ext cx="8640761" cy="506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itchFamily="34" charset="0"/>
                        </a:rPr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itchFamily="34" charset="0"/>
                        </a:rPr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itchFamily="34" charset="0"/>
                        </a:rPr>
                        <a:t>Ответственный</a:t>
                      </a:r>
                      <a:r>
                        <a:rPr lang="ru-RU" sz="1000" baseline="0" dirty="0">
                          <a:latin typeface="Arial Narrow" pitchFamily="34" charset="0"/>
                        </a:rPr>
                        <a:t> 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itchFamily="34" charset="0"/>
                        </a:rPr>
                        <a:t>срок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</a:rPr>
                        <a:t>Ожидаемый результат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Неосознание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необходимости оформления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большом потоке новой информации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1 Проведение классного часа с демонстрацией портфолио выпускников предыдущих лет.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 / специалист центра допрофессиональной, профессиональной подготовки и трудоустройства выпускников техникума Брусова А.А.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постоянно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Сокращение времени протекания процесса на 20%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ошибок и неточностей в оформлении портфолио</a:t>
                      </a: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15"/>
                        </a:lnSpc>
                        <a:spcBef>
                          <a:spcPts val="54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1 </a:t>
                      </a:r>
                      <a:r>
                        <a:rPr lang="ru-RU" sz="1050" b="0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Разработка рекомендаций </a:t>
                      </a: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по созданию и наполнению портфолио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2 </a:t>
                      </a:r>
                      <a:r>
                        <a:rPr lang="ru-RU" sz="1050" b="0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Размещение рекомендаций </a:t>
                      </a: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на сайте </a:t>
                      </a:r>
                      <a:r>
                        <a:rPr lang="ru-RU" sz="1050" b="0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техникума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проекта</a:t>
                      </a: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 2023</a:t>
                      </a: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Сокращение времени протекания процесса на 27% Сокращение доли некорректно подготовленных </a:t>
                      </a:r>
                      <a:r>
                        <a:rPr lang="ru-RU" sz="1050" b="0" i="0" u="none" strike="noStrike" spc="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портфолио</a:t>
                      </a: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 на 30%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Временные потери на переоформление портфолио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15"/>
                        </a:lnSpc>
                        <a:spcBef>
                          <a:spcPts val="5400"/>
                        </a:spcBef>
                        <a:spcAft>
                          <a:spcPts val="0"/>
                        </a:spcAft>
                        <a:tabLst>
                          <a:tab pos="137160" algn="l"/>
                        </a:tabLst>
                      </a:pP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1 </a:t>
                      </a:r>
                      <a:r>
                        <a:rPr lang="ru-RU" sz="1050" b="0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Разработка образцов </a:t>
                      </a: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оформления </a:t>
                      </a:r>
                      <a:r>
                        <a:rPr lang="ru-RU" sz="1050" b="0" i="0" u="none" strike="noStrike" spc="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портфолио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2 </a:t>
                      </a:r>
                      <a:r>
                        <a:rPr lang="ru-RU" sz="1050" b="0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Размещение образцов </a:t>
                      </a: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оформления </a:t>
                      </a:r>
                      <a:r>
                        <a:rPr lang="ru-RU" sz="1050" b="0" i="0" u="none" strike="noStrike" spc="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портфолио</a:t>
                      </a: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 на сайте колледжа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проекта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 2023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Сокращение брака на 31 %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Ошибки при оформлении титульного листа</a:t>
                      </a: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1 </a:t>
                      </a:r>
                      <a:r>
                        <a:rPr lang="ru-RU" sz="1050" b="0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Разработка  </a:t>
                      </a: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и </a:t>
                      </a:r>
                      <a:r>
                        <a:rPr lang="ru-RU" sz="1050" b="0" i="0" u="none" strike="noStrike" spc="0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визуализирование</a:t>
                      </a:r>
                      <a:r>
                        <a:rPr lang="ru-RU" sz="1050" b="0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 образца </a:t>
                      </a: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оформления титульного листа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проекта</a:t>
                      </a: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 2023</a:t>
                      </a: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Сокращение брака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Неумение презентовать свою работу работодателю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400"/>
                        </a:spcBef>
                        <a:spcAft>
                          <a:spcPts val="0"/>
                        </a:spcAft>
                        <a:tabLst>
                          <a:tab pos="137160" algn="l"/>
                        </a:tabLst>
                      </a:pP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1 </a:t>
                      </a:r>
                      <a:r>
                        <a:rPr lang="ru-RU" sz="1050" b="0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Разработка образца </a:t>
                      </a: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презентации </a:t>
                      </a:r>
                      <a:r>
                        <a:rPr lang="ru-RU" sz="1050" b="0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портфолио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" algn="l"/>
                        </a:tabLst>
                      </a:pPr>
                      <a:r>
                        <a:rPr lang="ru-RU" sz="1050" b="0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2 Включение образца презентации </a:t>
                      </a: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самостоятельной работы в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IT</a:t>
                      </a: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-структуру </a:t>
                      </a:r>
                      <a:r>
                        <a:rPr lang="ru-RU" sz="1050" b="0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техникума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проекта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 2023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Сокращение количества неудачных презентаций (брака) на 53%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anose="02020603050405020304" pitchFamily="18" charset="0"/>
                        </a:rPr>
                        <a:t>Неумение логично и грамотно представить свои достижения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15"/>
                        </a:lnSpc>
                        <a:spcBef>
                          <a:spcPts val="5400"/>
                        </a:spcBef>
                        <a:spcAft>
                          <a:spcPts val="0"/>
                        </a:spcAft>
                        <a:tabLst>
                          <a:tab pos="137160" algn="l"/>
                        </a:tabLst>
                      </a:pP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1 </a:t>
                      </a:r>
                      <a:r>
                        <a:rPr lang="ru-RU" sz="1050" b="0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Разработка образца </a:t>
                      </a: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представления портфолио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2 </a:t>
                      </a:r>
                      <a:r>
                        <a:rPr lang="ru-RU" sz="1050" b="0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Размещение образца </a:t>
                      </a: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оформления портфолио на сайте </a:t>
                      </a:r>
                      <a:r>
                        <a:rPr lang="ru-RU" sz="1050" b="0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техникума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проекта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 2023</a:t>
                      </a: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i="0" u="none" strike="noStrike" spc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</a:rPr>
                        <a:t>Сокращение ошибок при презентации портфолио на 53%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715820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75656" y="692696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результаты (было и стало) 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123843" y="1484784"/>
            <a:ext cx="8840633" cy="369332"/>
          </a:xfrm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1800" b="1" dirty="0">
                <a:solidFill>
                  <a:srgbClr val="00B0F0"/>
                </a:solidFill>
              </a:rPr>
              <a:t>1. Время </a:t>
            </a:r>
            <a:r>
              <a:rPr lang="ru-RU" altLang="ru-RU" sz="1800" b="1" dirty="0" smtClean="0">
                <a:solidFill>
                  <a:srgbClr val="00B0F0"/>
                </a:solidFill>
              </a:rPr>
              <a:t>сбора и внесения информации в электронное портфолио студента:</a:t>
            </a:r>
            <a:r>
              <a:rPr lang="en-US" altLang="ru-RU" sz="1800" b="1" dirty="0" smtClean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18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8956" y="3446551"/>
            <a:ext cx="28803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БЫЛО</a:t>
            </a:r>
            <a:r>
              <a:rPr lang="ru-RU" sz="16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600" dirty="0" smtClean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3 рабочих дня </a:t>
            </a:r>
            <a:endParaRPr lang="ru-RU" sz="1600" dirty="0">
              <a:solidFill>
                <a:srgbClr val="2992A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2943" y="1939120"/>
            <a:ext cx="3714750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cs typeface="Arial" panose="020B0604020202020204" pitchFamily="34" charset="0"/>
              </a:rPr>
              <a:t>СТАЛО: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15 </a:t>
            </a:r>
            <a:r>
              <a:rPr lang="ru-RU" b="1" dirty="0">
                <a:solidFill>
                  <a:srgbClr val="0070C0"/>
                </a:solidFill>
                <a:cs typeface="Arial" panose="020B0604020202020204" pitchFamily="34" charset="0"/>
              </a:rPr>
              <a:t>рабочих дней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96405" y="4568713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ВРЕМЕНИ или  других ресурсов:  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15 </a:t>
            </a:r>
            <a:r>
              <a:rPr lang="ru-RU" altLang="ru-RU" b="1" dirty="0">
                <a:solidFill>
                  <a:srgbClr val="002060"/>
                </a:solidFill>
              </a:rPr>
              <a:t>– дней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50 %</a:t>
            </a: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4275274" y="1930700"/>
            <a:ext cx="1" cy="96743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97483" y="3017273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92649" y="5447939"/>
            <a:ext cx="8208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ВРЕМЕННЫХ ПОТЕРЬ  ЗА СЧЕТ </a:t>
            </a:r>
          </a:p>
          <a:p>
            <a:pPr marL="342900" indent="-342900" algn="ctr">
              <a:buAutoNum type="arabicPeriod"/>
              <a:defRPr/>
            </a:pPr>
            <a:r>
              <a:rPr lang="ru-RU" sz="1400" b="1" dirty="0" smtClean="0">
                <a:solidFill>
                  <a:srgbClr val="2992A7"/>
                </a:solidFill>
                <a:latin typeface="Arial" panose="020B0604020202020204" pitchFamily="34" charset="0"/>
              </a:rPr>
              <a:t>Разработки стандарта формирования портфолио </a:t>
            </a:r>
            <a:r>
              <a:rPr lang="ru-RU" sz="1400" b="1" dirty="0" smtClean="0">
                <a:solidFill>
                  <a:srgbClr val="2992A7"/>
                </a:solidFill>
                <a:latin typeface="Arial" panose="020B0604020202020204" pitchFamily="34" charset="0"/>
              </a:rPr>
              <a:t>студента</a:t>
            </a:r>
            <a:endParaRPr lang="ru-RU" sz="1400" b="1" dirty="0">
              <a:solidFill>
                <a:srgbClr val="2992A7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одержимое 4">
            <a:extLst>
              <a:ext uri="{FF2B5EF4-FFF2-40B4-BE49-F238E27FC236}">
                <a16:creationId xmlns:a16="http://schemas.microsoft.com/office/drawing/2014/main" id="{72F3CD81-7841-45A4-B0B3-FB5AD2B0A481}"/>
              </a:ext>
            </a:extLst>
          </p:cNvPr>
          <p:cNvSpPr txBox="1">
            <a:spLocks/>
          </p:cNvSpPr>
          <p:nvPr/>
        </p:nvSpPr>
        <p:spPr>
          <a:xfrm>
            <a:off x="434033" y="3100676"/>
            <a:ext cx="8229600" cy="33855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1600" b="1" dirty="0">
                <a:solidFill>
                  <a:srgbClr val="00B0F0"/>
                </a:solidFill>
              </a:rPr>
              <a:t>2. </a:t>
            </a:r>
            <a:r>
              <a:rPr lang="ru-RU" altLang="ru-RU" sz="1600" b="1" dirty="0" smtClean="0">
                <a:solidFill>
                  <a:srgbClr val="00B0F0"/>
                </a:solidFill>
              </a:rPr>
              <a:t>Время предоставления информации по запросам:</a:t>
            </a:r>
            <a:r>
              <a:rPr lang="en-US" altLang="ru-RU" sz="1600" b="1" dirty="0" smtClean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1600" b="1" dirty="0">
              <a:solidFill>
                <a:srgbClr val="00B0F0"/>
              </a:solidFill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2DAE30B-8EBF-4136-9090-464D1AB7606B}"/>
              </a:ext>
            </a:extLst>
          </p:cNvPr>
          <p:cNvCxnSpPr>
            <a:cxnSpLocks/>
          </p:cNvCxnSpPr>
          <p:nvPr/>
        </p:nvCxnSpPr>
        <p:spPr>
          <a:xfrm>
            <a:off x="4306605" y="3389544"/>
            <a:ext cx="1" cy="9730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B64BB29-D7FC-456A-A588-4C6CF9C7190A}"/>
              </a:ext>
            </a:extLst>
          </p:cNvPr>
          <p:cNvCxnSpPr/>
          <p:nvPr/>
        </p:nvCxnSpPr>
        <p:spPr>
          <a:xfrm>
            <a:off x="1097483" y="4560201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E54955E-8B8C-49ED-A19E-5E68B35E1826}"/>
              </a:ext>
            </a:extLst>
          </p:cNvPr>
          <p:cNvSpPr txBox="1"/>
          <p:nvPr/>
        </p:nvSpPr>
        <p:spPr>
          <a:xfrm>
            <a:off x="1202642" y="2018630"/>
            <a:ext cx="28803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БЫЛО</a:t>
            </a:r>
            <a:r>
              <a:rPr lang="ru-RU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dirty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30 </a:t>
            </a:r>
            <a:r>
              <a:rPr lang="ru-RU" dirty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рабочих дней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235ECE-FA94-48BE-A467-4CEFE1FAA58A}"/>
              </a:ext>
            </a:extLst>
          </p:cNvPr>
          <p:cNvSpPr/>
          <p:nvPr/>
        </p:nvSpPr>
        <p:spPr>
          <a:xfrm>
            <a:off x="3723467" y="3412319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0070C0"/>
                </a:solidFill>
                <a:cs typeface="Arial" panose="020B0604020202020204" pitchFamily="34" charset="0"/>
              </a:rPr>
              <a:t>СТАЛО: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 течении дня </a:t>
            </a:r>
            <a:endParaRPr lang="ru-RU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77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8104"/>
            <a:ext cx="8229600" cy="616066"/>
          </a:xfrm>
          <a:prstGeom prst="rect">
            <a:avLst/>
          </a:prstGeom>
        </p:spPr>
        <p:txBody>
          <a:bodyPr vert="horz" wrap="square" lIns="0" tIns="244348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100"/>
              </a:spcBef>
            </a:pPr>
            <a:r>
              <a:rPr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</a:t>
            </a:r>
            <a:r>
              <a:rPr sz="24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sz="2400" b="1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sz="24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186" y="1343775"/>
            <a:ext cx="7237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375410" algn="l"/>
              </a:tabLst>
            </a:pP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  <a:r>
              <a:rPr lang="ru-RU" b="1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</a:t>
            </a:r>
            <a:r>
              <a:rPr lang="ru-RU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5375" y="1933575"/>
            <a:ext cx="0" cy="4808855"/>
          </a:xfrm>
          <a:custGeom>
            <a:avLst/>
            <a:gdLst/>
            <a:ahLst/>
            <a:cxnLst/>
            <a:rect l="l" t="t" r="r" b="b"/>
            <a:pathLst>
              <a:path h="4808855">
                <a:moveTo>
                  <a:pt x="0" y="0"/>
                </a:moveTo>
                <a:lnTo>
                  <a:pt x="0" y="4808537"/>
                </a:lnTo>
              </a:path>
            </a:pathLst>
          </a:custGeom>
          <a:ln w="2857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7217" y="2872486"/>
            <a:ext cx="245173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400" b="1" dirty="0" err="1" smtClean="0">
                <a:latin typeface="Arial Narrow" panose="020B0606020202030204" pitchFamily="34" charset="0"/>
                <a:cs typeface="Microsoft Sans Serif"/>
              </a:rPr>
              <a:t>Отсутствие</a:t>
            </a:r>
            <a:r>
              <a:rPr lang="ru-RU" sz="2400" b="1" dirty="0" smtClean="0">
                <a:latin typeface="Arial Narrow" panose="020B0606020202030204" pitchFamily="34" charset="0"/>
                <a:cs typeface="Microsoft Sans Serif"/>
              </a:rPr>
              <a:t> образца структуры </a:t>
            </a:r>
            <a:r>
              <a:rPr sz="2400" b="1" spc="-10" dirty="0" err="1" smtClean="0">
                <a:latin typeface="Arial Narrow" panose="020B0606020202030204" pitchFamily="34" charset="0"/>
                <a:cs typeface="Microsoft Sans Serif"/>
              </a:rPr>
              <a:t>портфолио</a:t>
            </a:r>
            <a:r>
              <a:rPr lang="ru-RU" sz="2400" b="1" spc="-10" dirty="0" smtClean="0">
                <a:latin typeface="Arial Narrow" panose="020B0606020202030204" pitchFamily="34" charset="0"/>
                <a:cs typeface="Microsoft Sans Serif"/>
              </a:rPr>
              <a:t> студента</a:t>
            </a:r>
            <a:endParaRPr sz="2400" b="1" dirty="0">
              <a:latin typeface="Arial Narrow" panose="020B0606020202030204" pitchFamily="34" charset="0"/>
              <a:cs typeface="Microsoft Sans Serif"/>
            </a:endParaRPr>
          </a:p>
        </p:txBody>
      </p:sp>
      <p:pic>
        <p:nvPicPr>
          <p:cNvPr id="9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1600" y="54641"/>
            <a:ext cx="2432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48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05856" y="4710072"/>
            <a:ext cx="900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 Narrow" panose="020B0606020202030204" pitchFamily="34" charset="0"/>
              </a:rPr>
              <a:t>Достижения в общественной и социальной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74672" y="2872486"/>
            <a:ext cx="93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 Narrow" panose="020B0606020202030204" pitchFamily="34" charset="0"/>
              </a:rPr>
              <a:t>Достижение в учебной деятельности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74672" y="410147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Arial Narrow" panose="020B0606020202030204" pitchFamily="34" charset="0"/>
              </a:rPr>
              <a:t>Титульный лист (резюме)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89969" y="4109249"/>
            <a:ext cx="97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dirty="0">
                <a:latin typeface="Arial Narrow" panose="020B0606020202030204" pitchFamily="34" charset="0"/>
              </a:rPr>
              <a:t>Достижения в научно-исследовательской и творческой деятельности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89969" y="287248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 Narrow" panose="020B0606020202030204" pitchFamily="34" charset="0"/>
              </a:rPr>
              <a:t>Достижение в системе дополнительного образования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46986" y="238336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Arial Narrow" panose="020B0606020202030204" pitchFamily="34" charset="0"/>
              </a:rPr>
              <a:t>Достижения в практической подготовке </a:t>
            </a:r>
          </a:p>
        </p:txBody>
      </p:sp>
      <p:sp>
        <p:nvSpPr>
          <p:cNvPr id="19" name="Овал 18"/>
          <p:cNvSpPr/>
          <p:nvPr/>
        </p:nvSpPr>
        <p:spPr>
          <a:xfrm>
            <a:off x="5589460" y="3552415"/>
            <a:ext cx="1132793" cy="907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Arial Narrow" panose="020B0606020202030204" pitchFamily="34" charset="0"/>
              </a:rPr>
              <a:t>Портфолио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895344">
            <a:off x="5331785" y="3506506"/>
            <a:ext cx="305746" cy="116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6041818" y="4579766"/>
            <a:ext cx="277382" cy="124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9334676">
            <a:off x="5348205" y="4340832"/>
            <a:ext cx="280736" cy="132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977450" y="3297669"/>
            <a:ext cx="280736" cy="132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7979304">
            <a:off x="6556262" y="3413981"/>
            <a:ext cx="331100" cy="151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2398399">
            <a:off x="6536843" y="4425632"/>
            <a:ext cx="305746" cy="116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bject 4"/>
          <p:cNvSpPr txBox="1"/>
          <p:nvPr/>
        </p:nvSpPr>
        <p:spPr>
          <a:xfrm>
            <a:off x="1403648" y="1850726"/>
            <a:ext cx="133656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БЫЛО</a:t>
            </a:r>
            <a:endParaRPr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bject 5"/>
          <p:cNvSpPr txBox="1"/>
          <p:nvPr/>
        </p:nvSpPr>
        <p:spPr>
          <a:xfrm>
            <a:off x="5323877" y="1808506"/>
            <a:ext cx="135357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b="1" spc="-155" dirty="0">
                <a:latin typeface="Arial Narrow" panose="020B0606020202030204" pitchFamily="34" charset="0"/>
                <a:cs typeface="Verdana"/>
              </a:rPr>
              <a:t>СТАЛО</a:t>
            </a:r>
            <a:endParaRPr sz="2000" dirty="0">
              <a:latin typeface="Arial Narrow" panose="020B060602020203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041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721</Words>
  <Application>Microsoft Office PowerPoint</Application>
  <PresentationFormat>Экран (4:3)</PresentationFormat>
  <Paragraphs>187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Arial Narrow</vt:lpstr>
      <vt:lpstr>Calibri</vt:lpstr>
      <vt:lpstr>Franklin Gothic Book</vt:lpstr>
      <vt:lpstr>Franklin Gothic Medium</vt:lpstr>
      <vt:lpstr>Microsoft Sans Serif</vt:lpstr>
      <vt:lpstr>Times New Roman</vt:lpstr>
      <vt:lpstr>Verdana</vt:lpstr>
      <vt:lpstr>Тема Office</vt:lpstr>
      <vt:lpstr>think-cell Slide</vt:lpstr>
      <vt:lpstr>Acrobat Document</vt:lpstr>
      <vt:lpstr>Документ</vt:lpstr>
      <vt:lpstr>Челябинская область</vt:lpstr>
      <vt:lpstr>Презентация PowerPoint</vt:lpstr>
      <vt:lpstr>Презентация PowerPoint</vt:lpstr>
      <vt:lpstr>Челябинская область</vt:lpstr>
      <vt:lpstr>Презентация PowerPoint</vt:lpstr>
      <vt:lpstr>Презентация PowerPoint</vt:lpstr>
      <vt:lpstr>Презентация PowerPoint</vt:lpstr>
      <vt:lpstr>Достигнутые результаты (было и стало) </vt:lpstr>
      <vt:lpstr>Достигнутые результаты (было и стало)</vt:lpstr>
      <vt:lpstr>Челябинская область</vt:lpstr>
      <vt:lpstr>Челябинская область</vt:lpstr>
      <vt:lpstr>УДОВЛЕТВОРЁННОСТЬ ПРОЦЕССОМ СОЗДАНИЯ И НАПОЛНЕНИЯ ПОРТФОЛИО СТУДЕНТА (%)</vt:lpstr>
      <vt:lpstr>Стандарт реализации процесса (алгоритм) «Оптимизация процесса формирования портфолио студентов ГБПОУ «КИИТ»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Брусова Анастасия</cp:lastModifiedBy>
  <cp:revision>173</cp:revision>
  <cp:lastPrinted>2023-11-23T06:28:10Z</cp:lastPrinted>
  <dcterms:created xsi:type="dcterms:W3CDTF">2018-08-20T14:01:12Z</dcterms:created>
  <dcterms:modified xsi:type="dcterms:W3CDTF">2023-12-21T06:09:59Z</dcterms:modified>
</cp:coreProperties>
</file>