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</p:sldIdLst>
  <p:sldSz cx="9144000" cy="6858000" type="screen4x3"/>
  <p:notesSz cx="6858000" cy="9144000"/>
  <p:embeddedFontLst>
    <p:embeddedFont>
      <p:font typeface="Cabin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 Николаевна" initials="ОН" lastIdx="1" clrIdx="0">
    <p:extLst>
      <p:ext uri="{19B8F6BF-5375-455C-9EA6-DF929625EA0E}">
        <p15:presenceInfo xmlns:p15="http://schemas.microsoft.com/office/powerpoint/2012/main" userId="Оксана Никола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17T11:03:26.36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08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08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Cabin"/>
              <a:buNone/>
              <a:defRPr sz="40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Cabin"/>
              <a:buNone/>
              <a:defRPr sz="45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Cabin"/>
              <a:buNone/>
              <a:defRPr sz="22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Cabin"/>
              <a:buNone/>
              <a:defRPr sz="21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Shape 79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2743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2" name="Shape 82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⚫"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tile tx="0" ty="0" sx="90000" sy="90000" flip="xy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Shap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ADA48C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" name="Shape 8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Shape 15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548882" y="0"/>
            <a:ext cx="7315200" cy="122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32000" algn="ctr" rtl="0">
              <a:spcBef>
                <a:spcPts val="0"/>
              </a:spcBef>
              <a:buClr>
                <a:srgbClr val="3B1D14"/>
              </a:buClr>
              <a:buSzPts val="2800"/>
              <a:buFont typeface="Times New Roman"/>
              <a:buNone/>
            </a:pPr>
            <a:r>
              <a:rPr lang="ru-RU" sz="1600" b="1" i="0" u="none" strike="noStrike" cap="none" dirty="0">
                <a:solidFill>
                  <a:srgbClr val="3B1D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НАПИСАНИИ И ОФОРМЛЕНИИ ДОКЛАДОВ, РЕФЕРАТОВ, ИНДИВИДУАЛЬНЫХ ПРОЕКТОВ, КУРСОВОЙ И  ДИПЛОМНОЙ РАБОТ НЕОБХОДИМО ПРИДЕРЖИВАТЬСЯ СЛЕДУЮЩИХ ПРАВИЛ:</a:t>
            </a:r>
            <a:br>
              <a:rPr lang="ru-RU" sz="1600" b="1" i="0" u="none" strike="noStrike" cap="none" dirty="0">
                <a:solidFill>
                  <a:srgbClr val="3B1D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600" b="1" i="0" u="none" strike="noStrike" cap="none" dirty="0">
              <a:solidFill>
                <a:srgbClr val="3B1D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52804" y="839755"/>
            <a:ext cx="7615335" cy="59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выполняемых работ:</a:t>
            </a:r>
          </a:p>
          <a:p>
            <a:pPr marL="82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ru-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Сообщение</a:t>
            </a:r>
            <a:r>
              <a:rPr lang="ru-RU" sz="1600" dirty="0">
                <a:latin typeface="Times New Roman"/>
                <a:ea typeface="Times New Roman"/>
                <a:cs typeface="Times New Roman"/>
                <a:sym typeface="Times New Roman"/>
              </a:rPr>
              <a:t> -3-5 стр. (титульный лист, сообщение, список используемых источников (3-5 наименований);</a:t>
            </a:r>
          </a:p>
          <a:p>
            <a:pPr marL="82296" lvl="0" indent="0">
              <a:spcBef>
                <a:spcPts val="0"/>
              </a:spcBef>
              <a:buSzPts val="2560"/>
              <a:buNone/>
            </a:pPr>
            <a:r>
              <a:rPr lang="ru-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Доклад</a:t>
            </a:r>
            <a:r>
              <a:rPr lang="ru-RU" sz="1600" dirty="0">
                <a:latin typeface="Times New Roman"/>
                <a:ea typeface="Times New Roman"/>
                <a:cs typeface="Times New Roman"/>
                <a:sym typeface="Times New Roman"/>
              </a:rPr>
              <a:t> – не более 5 стр.  (титульный лист, оглавление, доклад список используемых источников (5-7наименований);</a:t>
            </a:r>
          </a:p>
          <a:p>
            <a:pPr marL="82296" lvl="0" indent="0">
              <a:spcBef>
                <a:spcPts val="0"/>
              </a:spcBef>
              <a:buSzPts val="2560"/>
              <a:buNone/>
            </a:pPr>
            <a:r>
              <a:rPr lang="ru-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Реферат-</a:t>
            </a:r>
            <a:r>
              <a:rPr lang="ru-RU" sz="1600" dirty="0">
                <a:latin typeface="Times New Roman"/>
                <a:ea typeface="Times New Roman"/>
                <a:cs typeface="Times New Roman"/>
                <a:sym typeface="Times New Roman"/>
              </a:rPr>
              <a:t> не более 10 стр. (титульный лист, оглавление, введение, реферат. заключение список используемых источников (7-10 наименований);</a:t>
            </a:r>
          </a:p>
          <a:p>
            <a:pPr marL="82296" lvl="0" indent="0">
              <a:spcBef>
                <a:spcPts val="0"/>
              </a:spcBef>
              <a:buSzPts val="2560"/>
              <a:buNone/>
            </a:pPr>
            <a:r>
              <a:rPr lang="ru-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Индивидуальный проект </a:t>
            </a:r>
            <a:r>
              <a:rPr lang="ru-RU" sz="1600" dirty="0">
                <a:latin typeface="Times New Roman"/>
                <a:ea typeface="Times New Roman"/>
                <a:cs typeface="Times New Roman"/>
                <a:sym typeface="Times New Roman"/>
              </a:rPr>
              <a:t>не более 30 стр. (титульный лист, оглавление, введение, глава 1. глава 2.,  список используемых источников (7-10 наименований);</a:t>
            </a:r>
          </a:p>
          <a:p>
            <a:pPr marL="82296" lvl="0" indent="0">
              <a:spcBef>
                <a:spcPts val="0"/>
              </a:spcBef>
              <a:buSzPts val="2560"/>
              <a:buNone/>
            </a:pPr>
            <a:r>
              <a:rPr lang="ru-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Курсовая работа- </a:t>
            </a:r>
            <a:r>
              <a:rPr lang="ru-RU" sz="1600" dirty="0">
                <a:latin typeface="Times New Roman"/>
                <a:ea typeface="Times New Roman"/>
                <a:cs typeface="Times New Roman"/>
                <a:sym typeface="Times New Roman"/>
              </a:rPr>
              <a:t>не более 30 стр. (титульный лист, оглавление, введение, глава 1. глава 2.,  список используемых источников (15 наименований);</a:t>
            </a:r>
          </a:p>
          <a:p>
            <a:pPr marL="82296" lvl="0" indent="0">
              <a:spcBef>
                <a:spcPts val="0"/>
              </a:spcBef>
              <a:buSzPts val="2560"/>
              <a:buNone/>
            </a:pPr>
            <a:r>
              <a:rPr lang="ru-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Дипломная работа –</a:t>
            </a:r>
            <a:r>
              <a:rPr lang="ru-RU" sz="1600" dirty="0">
                <a:latin typeface="Times New Roman"/>
                <a:ea typeface="Times New Roman"/>
                <a:cs typeface="Times New Roman"/>
                <a:sym typeface="Times New Roman"/>
              </a:rPr>
              <a:t>не более 50 стр. (титульный лист, оглавление, введение, глава 1. глава 2.,  список используемых источников (25 наименований);</a:t>
            </a:r>
          </a:p>
          <a:p>
            <a:pPr marL="82296" lvl="0" indent="0">
              <a:spcBef>
                <a:spcPts val="0"/>
              </a:spcBef>
              <a:buSzPts val="2560"/>
              <a:buNone/>
            </a:pPr>
            <a:r>
              <a:rPr lang="ru-RU" sz="1600" dirty="0">
                <a:latin typeface="Times New Roman"/>
                <a:ea typeface="Times New Roman"/>
                <a:cs typeface="Times New Roman"/>
                <a:sym typeface="Times New Roman"/>
              </a:rPr>
              <a:t>Приложения в общий объем не входят.</a:t>
            </a:r>
          </a:p>
          <a:p>
            <a:pPr marL="365760" marR="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Поля: верхнее и нижнее – 2 см, левое – 3 см, правое – 1,5 см.</a:t>
            </a:r>
            <a:endParaRPr sz="1600" dirty="0"/>
          </a:p>
          <a:p>
            <a:pPr marL="365760" marR="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Ориентация страницы: книжная</a:t>
            </a:r>
            <a:endParaRPr sz="1600" dirty="0"/>
          </a:p>
          <a:p>
            <a:pPr marL="365760" marR="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Шрифт: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Times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Roman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marR="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Размер шрифта – 14</a:t>
            </a:r>
            <a:endParaRPr sz="1600" dirty="0"/>
          </a:p>
          <a:p>
            <a:pPr marL="365760" marR="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Междустрочный интервал – 1,15</a:t>
            </a:r>
            <a:endParaRPr sz="1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marR="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Выравнивание текста – по ширине.</a:t>
            </a:r>
            <a:endParaRPr sz="1600" dirty="0"/>
          </a:p>
          <a:p>
            <a:pPr marL="365760" marR="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Отступ     – 1,25 см.</a:t>
            </a:r>
            <a:endParaRPr sz="1600" dirty="0"/>
          </a:p>
          <a:p>
            <a:pPr marL="365760" marR="0" lvl="0" indent="-14122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 descr="Как писать заключение в курсовой работе приме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1746" y="5029200"/>
            <a:ext cx="2752253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3870"/>
              <a:buFont typeface="Times New Roman"/>
              <a:buNone/>
            </a:pPr>
            <a:r>
              <a:rPr lang="ru-RU" sz="3870" b="1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</a:t>
            </a:r>
            <a:endParaRPr sz="3870" b="1" i="0" u="none" strike="noStrike" cap="none">
              <a:solidFill>
                <a:srgbClr val="5622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066800" y="914400"/>
            <a:ext cx="7848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●"/>
            </a:pPr>
            <a:r>
              <a:rPr lang="ru-RU" sz="259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заключении подводятся итоги проделанной работы. Оно должно содержать ответы на сформулированные во введении задачи исследования. Поэтому заключение должно нести особую смысловую нагрузку. Студент в заключении обязан преподнести логические выводы, которые содержатся в отдельных параграфах исследования. Проведенное исследование и полученные результаты в заключении надо характеризовать комплексно, т.е. должны быть строго сформулированы итоговые выводы и практические рекомендации, показана новизна и оригинальность достигнутых результатов.</a:t>
            </a:r>
            <a:endParaRPr/>
          </a:p>
          <a:p>
            <a:pPr marL="365760" marR="0" lvl="0" indent="-28346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●"/>
            </a:pPr>
            <a:r>
              <a:rPr lang="ru-RU" sz="259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заключения – до 2-х страниц.</a:t>
            </a:r>
            <a:endParaRPr sz="259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500BB-4381-4A7D-944B-B0ED1F52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283" y="1073020"/>
            <a:ext cx="6560352" cy="5383763"/>
          </a:xfrm>
        </p:spPr>
        <p:txBody>
          <a:bodyPr/>
          <a:lstStyle/>
          <a:p>
            <a:pPr indent="457200">
              <a:lnSpc>
                <a:spcPct val="15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Ссылки в тексте на источники должны осуществляться путем приведения номера по списку использованных источников. При использовании сведений из монографий, обзорных статей, других источников с большим количеством страниц, иллюстраций, таблиц, необходимо написать номера источника, страницы, иллюстрации, таблицы, на которые дается ссылка. Ссылка заключается в квадратные скобки. Например, : [25, с. 93, таблица 4] (здесь 25 – номер источника в списке, 93 – номер страницы,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номер таблицы).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иллюстрации курсовой работы указываются порядковым номером иллюстрации, например: «На рисунок 2 …» или «(рисунок 2)»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 таблицы в курсовой работе должны быть ссылки в тексте, при этом слово «Таблица» в тексте пишется полностью, например: «… в таблице 1» или «(таблице 1)». Пример повторных ссылок на таблицы и иллюстрации: «см. таблицу 1».</a:t>
            </a:r>
            <a:b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09D66-5032-4D60-9DB0-A6E1CD20CE60}"/>
              </a:ext>
            </a:extLst>
          </p:cNvPr>
          <p:cNvSpPr txBox="1"/>
          <p:nvPr/>
        </p:nvSpPr>
        <p:spPr>
          <a:xfrm>
            <a:off x="3629609" y="657035"/>
            <a:ext cx="397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</a:t>
            </a:r>
          </a:p>
        </p:txBody>
      </p:sp>
    </p:spTree>
    <p:extLst>
      <p:ext uri="{BB962C8B-B14F-4D97-AF65-F5344CB8AC3E}">
        <p14:creationId xmlns:p14="http://schemas.microsoft.com/office/powerpoint/2010/main" val="327109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C:\Users\Гульназ\Desktop\Безымянны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905000"/>
            <a:ext cx="386771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C:\Users\Гульназ\Desktop\Безымянный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304800"/>
            <a:ext cx="6525536" cy="138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1905000"/>
            <a:ext cx="3733800" cy="452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66800" y="228600"/>
            <a:ext cx="8077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Нумерация страниц - на нижнем поле по центру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914400" y="3048000"/>
            <a:ext cx="7924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Титульный лист не нумеруется. Для этого необходимо  после выбора расположения номера страницы отметить «Особый колонтитул для первой страницы»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Shape 122" descr="C:\Users\Гульназ\Desktop\Безымянны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838200"/>
            <a:ext cx="7696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 descr="C:\Users\Гульназ\Desktop\Безымянный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5029200"/>
            <a:ext cx="7620000" cy="1571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990600" y="274638"/>
            <a:ext cx="746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Times New Roman"/>
              <a:buNone/>
            </a:pPr>
            <a:r>
              <a:rPr lang="ru-RU" sz="4000" b="1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Оглавление </a:t>
            </a:r>
            <a:endParaRPr sz="4000" b="1" i="0" u="none" strike="noStrike" cap="none">
              <a:solidFill>
                <a:srgbClr val="5622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90600" y="838200"/>
            <a:ext cx="7467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Оглавление должно включать наименования структурных элементов с указанием номеров страниц, на которых размещается начало материала соответствующих частей.</a:t>
            </a:r>
            <a:endParaRPr dirty="0"/>
          </a:p>
          <a:p>
            <a:pPr marL="365760" marR="0" lvl="0" indent="-15138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marR="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Оформляется в виде</a:t>
            </a:r>
            <a:endParaRPr dirty="0"/>
          </a:p>
          <a:p>
            <a:pPr marL="365760" marR="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таблицы!!! </a:t>
            </a:r>
            <a:endParaRPr dirty="0"/>
          </a:p>
          <a:p>
            <a:pPr marL="365760" marR="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43" name="Shape 143" descr="C:\Users\Гульназ\Desktop\Безымянны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0901" y="3429000"/>
            <a:ext cx="4449147" cy="285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67056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3600"/>
              <a:buFont typeface="Times New Roman"/>
              <a:buNone/>
            </a:pPr>
            <a:r>
              <a:rPr lang="ru-RU" sz="3600" b="1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Введение</a:t>
            </a:r>
            <a:r>
              <a:rPr lang="ru-RU" sz="36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3600" b="0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2136710" y="990601"/>
            <a:ext cx="6705600" cy="32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ru-RU" sz="221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введении необходимо:</a:t>
            </a:r>
            <a:endParaRPr dirty="0"/>
          </a:p>
          <a:p>
            <a:pPr marL="365760" marR="0" lvl="0" indent="-2834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None/>
            </a:pPr>
            <a:r>
              <a:rPr lang="ru-RU" sz="221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• раскрыть актуальность выбранной для исследования темы. </a:t>
            </a:r>
            <a:endParaRPr dirty="0"/>
          </a:p>
          <a:p>
            <a:pPr marL="365760" marR="0" lvl="0" indent="-2834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None/>
            </a:pPr>
            <a:r>
              <a:rPr lang="ru-RU" sz="221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•четко сформулировать цель и  определить задачи проводимого исследования. </a:t>
            </a:r>
            <a:endParaRPr dirty="0"/>
          </a:p>
          <a:p>
            <a:pPr marL="365760" marR="0" lvl="0" indent="-2834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None/>
            </a:pPr>
            <a:r>
              <a:rPr lang="ru-RU" sz="221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•  указать объект и предмет исследования.</a:t>
            </a:r>
            <a:endParaRPr dirty="0"/>
          </a:p>
          <a:p>
            <a:pPr marL="365760" marR="0" lvl="0" indent="-2834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None/>
            </a:pPr>
            <a:r>
              <a:rPr lang="ru-RU" sz="221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38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066800" y="274638"/>
            <a:ext cx="75438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3959"/>
              <a:buFont typeface="Times New Roman"/>
              <a:buNone/>
            </a:pPr>
            <a:r>
              <a:rPr lang="ru-RU" sz="3959" b="1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Основная</a:t>
            </a:r>
            <a:r>
              <a:rPr lang="ru-RU" sz="3870" b="1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959" b="1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</a:t>
            </a:r>
            <a:endParaRPr sz="3959" b="1" i="0" u="none" strike="noStrike" cap="none">
              <a:solidFill>
                <a:srgbClr val="5622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2514600"/>
            <a:ext cx="8001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●"/>
            </a:pPr>
            <a:r>
              <a:rPr lang="ru-RU" sz="238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Название главы пишется  </a:t>
            </a:r>
            <a:r>
              <a:rPr lang="ru-RU" sz="238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ПРОПИСНЫМИ ЖИРНЫМИ</a:t>
            </a:r>
            <a:endParaRPr dirty="0"/>
          </a:p>
          <a:p>
            <a:pPr marL="365760" marR="0" lvl="0" indent="-283464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rPr lang="ru-RU" sz="238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буквами 16 шрифтом</a:t>
            </a:r>
            <a:endParaRPr dirty="0"/>
          </a:p>
          <a:p>
            <a:pPr marL="365760" marR="0" lvl="0" indent="-16255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16255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16255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16255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16255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3464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162559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marR="0" lvl="0" indent="-283464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●"/>
            </a:pPr>
            <a:r>
              <a:rPr lang="ru-RU" sz="238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Подглавы</a:t>
            </a:r>
            <a:r>
              <a:rPr lang="ru-RU" sz="238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пишутся </a:t>
            </a:r>
            <a:r>
              <a:rPr lang="ru-RU" sz="238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жирными строчными </a:t>
            </a:r>
            <a:r>
              <a:rPr lang="ru-RU" sz="238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буквами 14 шрифтом</a:t>
            </a:r>
            <a:endParaRPr sz="238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762000" y="914400"/>
            <a:ext cx="78486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●"/>
            </a:pPr>
            <a:r>
              <a:rPr lang="ru-RU" sz="238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Основная часть разбивается на главы и </a:t>
            </a:r>
            <a:r>
              <a:rPr lang="ru-RU" sz="238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подглавы</a:t>
            </a:r>
            <a:r>
              <a:rPr lang="ru-RU" sz="238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</a:t>
            </a:r>
            <a:endParaRPr dirty="0"/>
          </a:p>
          <a:p>
            <a:pPr marL="365760" marR="0" lvl="0" indent="-283464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●"/>
            </a:pPr>
            <a:r>
              <a:rPr lang="ru-RU" sz="238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Расстояние между заголовком главы, </a:t>
            </a:r>
            <a:r>
              <a:rPr lang="ru-RU" sz="238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подглавы</a:t>
            </a:r>
            <a:r>
              <a:rPr lang="ru-RU" sz="238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текстом должно составлять одну строку (Шрифт 14 )</a:t>
            </a:r>
            <a:endParaRPr sz="238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886200"/>
            <a:ext cx="6781800" cy="2786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7620000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Times New Roman"/>
              <a:buNone/>
            </a:pPr>
            <a:r>
              <a:rPr lang="ru-RU" sz="4000" b="1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Каждая глава начинается с новой страницы!!!</a:t>
            </a:r>
            <a:endParaRPr sz="4000" b="1" i="0" u="none" strike="noStrike" cap="none">
              <a:solidFill>
                <a:srgbClr val="5622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295400" y="1600200"/>
            <a:ext cx="739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lang="ru-RU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этого необходимо в конце  каждой предыдущей главы ставить разрыв страницы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Shape 166" descr="C:\Users\Гульназ\Desktop\Безымянный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667000"/>
            <a:ext cx="5332212" cy="229581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219200" y="5334000"/>
            <a:ext cx="7391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ru-RU" sz="2800" b="1" i="0" u="none" strike="noStrike" cap="none" dirty="0">
                <a:solidFill>
                  <a:srgbClr val="92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Страницы должны быть заполнены на ¾ листа (75%)!!!</a:t>
            </a:r>
            <a:endParaRPr sz="2800" b="1" i="0" u="none" strike="noStrike" cap="none" dirty="0">
              <a:solidFill>
                <a:srgbClr val="9221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7848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Times New Roman"/>
              <a:buNone/>
            </a:pPr>
            <a:r>
              <a:rPr lang="ru-RU" sz="4000" b="1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Таблицы</a:t>
            </a:r>
            <a:endParaRPr sz="4000" b="1" i="0" u="none" strike="noStrike" cap="none">
              <a:solidFill>
                <a:srgbClr val="5622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219200" y="762000"/>
            <a:ext cx="76962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Каждая таблица должна иметь заголовок, который располагают над таблицей в верхнем левом углу. Точка в конце заголовка не ставится. (Шрифт 14)</a:t>
            </a:r>
            <a:endParaRPr sz="1800" dirty="0"/>
          </a:p>
          <a:p>
            <a:pPr marL="365760" lvl="0" indent="-283464">
              <a:lnSpc>
                <a:spcPct val="90000"/>
              </a:lnSpc>
              <a:buSzPts val="2072"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Таблицы нумеруются сквозной нумерацией арабскими цифрами. Если в курсовой работе одна таблица, она должна быть обозначена «Таблица 1».Таблица размещается после первого упоминания о ней в тексте таким образом, чтобы ее можно было читать без поворота работы или с поворотом по часовой стрелке.</a:t>
            </a:r>
          </a:p>
          <a:p>
            <a:pPr marL="365760" marR="0" lvl="0" indent="-2834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(Шрифт 14)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marR="0" lvl="0" indent="-28346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Char char="●"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 в таблице печатается 12 шрифтом!!!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1AF5C-D116-4100-8CB9-E59BCFEC3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735" y="3809491"/>
            <a:ext cx="6102220" cy="25913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066800" y="274638"/>
            <a:ext cx="80772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3870"/>
              <a:buFont typeface="Times New Roman"/>
              <a:buNone/>
            </a:pPr>
            <a:r>
              <a:rPr lang="ru-RU" sz="3870" b="1" i="0" u="none" strike="noStrike" cap="none">
                <a:solidFill>
                  <a:srgbClr val="5622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Иллюстрации (фотографии, рисунки, схемы, графики, карты)</a:t>
            </a:r>
            <a:endParaRPr sz="3870" b="1" i="0" u="none" strike="noStrike" cap="none">
              <a:solidFill>
                <a:srgbClr val="5622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●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располагаются непосредственно на странице с текстом после абзаца, в котором они упоминаются впервые.</a:t>
            </a:r>
            <a:endParaRPr sz="2000" dirty="0"/>
          </a:p>
          <a:p>
            <a:pPr marL="365760" lvl="0" indent="-283464">
              <a:lnSpc>
                <a:spcPct val="80000"/>
              </a:lnSpc>
              <a:buSzPts val="1904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Иллюстрации обозначают словом «Рисунок» и нумеруются арабскими цифрами сквозной нумерацией. </a:t>
            </a:r>
          </a:p>
          <a:p>
            <a:pPr marL="365760" lvl="0" indent="-283464">
              <a:lnSpc>
                <a:spcPct val="80000"/>
              </a:lnSpc>
              <a:buSzPts val="1904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Номер иллюстрации, ее название и поясняющие подписи помещают последовательно под иллюстрацией слева. Если в курсовой работе приведена одна иллюстрация, то он обозначается «Рисунок 1».14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шрифтом!!!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953000" y="15240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8346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●"/>
            </a:pPr>
            <a:r>
              <a:rPr lang="ru-RU" sz="238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Например:</a:t>
            </a:r>
            <a:endParaRPr dirty="0"/>
          </a:p>
          <a:p>
            <a:pPr marL="365760" marR="0" lvl="0" indent="-28346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3464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760" marR="0" lvl="0" indent="-283464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2" name="Shape 182" descr="micrometer compass ruler image search resul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590800"/>
            <a:ext cx="3363686" cy="23077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10D1FE-2538-4FBE-88F6-C75132E447FB}"/>
              </a:ext>
            </a:extLst>
          </p:cNvPr>
          <p:cNvSpPr/>
          <p:nvPr/>
        </p:nvSpPr>
        <p:spPr>
          <a:xfrm flipH="1">
            <a:off x="5150498" y="5152548"/>
            <a:ext cx="2285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Рисунок  1 Название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800</Words>
  <Application>Microsoft Office PowerPoint</Application>
  <PresentationFormat>Экран (4:3)</PresentationFormat>
  <Paragraphs>62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Noto Sans Symbols</vt:lpstr>
      <vt:lpstr>Verdana</vt:lpstr>
      <vt:lpstr>Times New Roman</vt:lpstr>
      <vt:lpstr>Cabin</vt:lpstr>
      <vt:lpstr>Arial</vt:lpstr>
      <vt:lpstr>Солнцестояние</vt:lpstr>
      <vt:lpstr>ПРИ НАПИСАНИИ И ОФОРМЛЕНИИ ДОКЛАДОВ, РЕФЕРАТОВ, ИНДИВИДУАЛЬНЫХ ПРОЕКТОВ, КУРСОВОЙ И  ДИПЛОМНОЙ РАБОТ НЕОБХОДИМО ПРИДЕРЖИВАТЬСЯ СЛЕДУЮЩИХ ПРАВИЛ: </vt:lpstr>
      <vt:lpstr>Презентация PowerPoint</vt:lpstr>
      <vt:lpstr>Презентация PowerPoint</vt:lpstr>
      <vt:lpstr>Оглавление </vt:lpstr>
      <vt:lpstr>Введение </vt:lpstr>
      <vt:lpstr>Основная часть</vt:lpstr>
      <vt:lpstr>Каждая глава начинается с новой страницы!!!</vt:lpstr>
      <vt:lpstr>Таблицы</vt:lpstr>
      <vt:lpstr>Иллюстрации (фотографии, рисунки, схемы, графики, карты)</vt:lpstr>
      <vt:lpstr>Заключение</vt:lpstr>
      <vt:lpstr>   Ссылки в тексте на источники должны осуществляться путем приведения номера по списку использованных источников. При использовании сведений из монографий, обзорных статей, других источников с большим количеством страниц, иллюстраций, таблиц, необходимо написать номера источника, страницы, иллюстрации, таблицы, на которые дается ссылка. Ссылка заключается в квадратные скобки. Например, : [25, с. 93, таблица 4] (здесь 25 – номер источника в списке, 93 – номер страницы,  4 – номер таблицы). Ссылки на иллюстрации курсовой работы указываются порядковым номером иллюстрации, например: «На рисунок 2 …» или «(рисунок 2)» На все таблицы в курсовой работе должны быть ссылки в тексте, при этом слово «Таблица» в тексте пишется полностью, например: «… в таблице 1» или «(таблице 1)». Пример повторных ссылок на таблицы и иллюстрации: «см. таблицу 1».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НАПИСАНИИ И ОФОРМЛЕНИИ САМОСТОЯТЕЛЬНЫХ РАБОТ(СООБЩЕНИЕ, ДОКЛАД, РЕФЕРАТ, КУРСОВАЯ, ДИПЛОМНАЯ РАБОТЫ НЕОБХОДИМО ПРИДЕРЖИВАТЬСЯ СЛЕДУЮЩИХ ПРАВИЛ:</dc:title>
  <cp:lastModifiedBy>Оксана Николаевна</cp:lastModifiedBy>
  <cp:revision>17</cp:revision>
  <dcterms:modified xsi:type="dcterms:W3CDTF">2023-02-06T04:25:20Z</dcterms:modified>
</cp:coreProperties>
</file>