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Default Extension="wav" ContentType="audio/wav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8" r:id="rId2"/>
    <p:sldId id="266" r:id="rId3"/>
    <p:sldId id="267" r:id="rId4"/>
    <p:sldId id="257" r:id="rId5"/>
    <p:sldId id="276" r:id="rId6"/>
    <p:sldId id="259" r:id="rId7"/>
    <p:sldId id="260" r:id="rId8"/>
    <p:sldId id="262" r:id="rId9"/>
    <p:sldId id="282" r:id="rId10"/>
    <p:sldId id="283" r:id="rId11"/>
    <p:sldId id="256" r:id="rId12"/>
    <p:sldId id="268" r:id="rId13"/>
    <p:sldId id="264" r:id="rId14"/>
    <p:sldId id="275" r:id="rId15"/>
    <p:sldId id="280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700" autoAdjust="0"/>
  </p:normalViewPr>
  <p:slideViewPr>
    <p:cSldViewPr>
      <p:cViewPr varScale="1">
        <p:scale>
          <a:sx n="92" d="100"/>
          <a:sy n="92" d="100"/>
        </p:scale>
        <p:origin x="-90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28.09.2020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28.09.2020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28.09.2020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28.09.2020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28.09.2020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28.09.2020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28.09.2020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wav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6.jpeg"/><Relationship Id="rId7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5" Type="http://schemas.microsoft.com/office/2007/relationships/media" Target="../media/media17.wav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5.xml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5" Type="http://schemas.microsoft.com/office/2007/relationships/media" Target="../media/media10.wav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7" Type="http://schemas.openxmlformats.org/officeDocument/2006/relationships/image" Target="../media/image23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22.jpeg"/><Relationship Id="rId5" Type="http://schemas.openxmlformats.org/officeDocument/2006/relationships/image" Target="../media/image3.png"/><Relationship Id="rId4" Type="http://schemas.microsoft.com/office/2007/relationships/media" Target="../media/media13.wav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media" Target="../media/media14.wav"/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2.bin"/><Relationship Id="rId12" Type="http://schemas.openxmlformats.org/officeDocument/2006/relationships/oleObject" Target="../embeddings/oleObject7.bin"/><Relationship Id="rId2" Type="http://schemas.openxmlformats.org/officeDocument/2006/relationships/video" Target="NULL" TargetMode="Externa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oleObject" Target="../embeddings/oleObject6.bin"/><Relationship Id="rId5" Type="http://schemas.openxmlformats.org/officeDocument/2006/relationships/image" Target="../media/image3.png"/><Relationship Id="rId10" Type="http://schemas.openxmlformats.org/officeDocument/2006/relationships/oleObject" Target="../embeddings/oleObject5.bin"/><Relationship Id="rId4" Type="http://schemas.microsoft.com/office/2007/relationships/media" Target="../media/media20.wav"/><Relationship Id="rId9" Type="http://schemas.openxmlformats.org/officeDocument/2006/relationships/oleObject" Target="../embeddings/oleObject4.bin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natalij.fedorova@yandex.ru" TargetMode="Externa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microsoft.com/office/2007/relationships/media" Target="../media/media2.wav"/><Relationship Id="rId5" Type="http://schemas.openxmlformats.org/officeDocument/2006/relationships/hyperlink" Target="http://holmogori.ru/" TargetMode="External"/><Relationship Id="rId4" Type="http://schemas.openxmlformats.org/officeDocument/2006/relationships/hyperlink" Target="mailto:Lomonosov300@yandex.ru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3.wav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5.xml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5" Type="http://schemas.microsoft.com/office/2007/relationships/media" Target="../media/media4.wav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5.wav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3.png"/><Relationship Id="rId4" Type="http://schemas.microsoft.com/office/2007/relationships/media" Target="../media/media6.wav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7.wav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media" Target="../media/media8.wav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2.jpeg"/><Relationship Id="rId7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5" Type="http://schemas.microsoft.com/office/2007/relationships/media" Target="../media/media16.wav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rot="19099419">
            <a:off x="623427" y="1195784"/>
            <a:ext cx="6063845" cy="2226729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</a:rPr>
              <a:t>Муниципальное бюджетное общеобразовательное учреждение «Ломоносовская средняя </a:t>
            </a:r>
            <a:r>
              <a:rPr lang="ru-RU" sz="2800" dirty="0" smtClean="0">
                <a:solidFill>
                  <a:srgbClr val="FF0000"/>
                </a:solidFill>
              </a:rPr>
              <a:t>школа имени </a:t>
            </a:r>
            <a:r>
              <a:rPr lang="ru-RU" sz="2800" dirty="0" err="1" smtClean="0">
                <a:solidFill>
                  <a:srgbClr val="FF0000"/>
                </a:solidFill>
              </a:rPr>
              <a:t>М.В.Ломоносова</a:t>
            </a:r>
            <a:r>
              <a:rPr lang="ru-RU" sz="2800" dirty="0" smtClean="0">
                <a:solidFill>
                  <a:srgbClr val="FF0000"/>
                </a:solidFill>
              </a:rPr>
              <a:t>» детский сад № 20 «</a:t>
            </a:r>
            <a:r>
              <a:rPr lang="ru-RU" sz="2800" dirty="0" err="1" smtClean="0">
                <a:solidFill>
                  <a:srgbClr val="FF0000"/>
                </a:solidFill>
              </a:rPr>
              <a:t>Рябинушка</a:t>
            </a:r>
            <a:r>
              <a:rPr lang="ru-RU" sz="2800" dirty="0" smtClean="0">
                <a:solidFill>
                  <a:srgbClr val="FF0000"/>
                </a:solidFill>
              </a:rPr>
              <a:t>»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491880" y="5733256"/>
            <a:ext cx="5503019" cy="833315"/>
          </a:xfrm>
        </p:spPr>
        <p:txBody>
          <a:bodyPr>
            <a:normAutofit/>
          </a:bodyPr>
          <a:lstStyle/>
          <a:p>
            <a:r>
              <a:rPr lang="ru-RU" dirty="0" smtClean="0"/>
              <a:t>Адрес: </a:t>
            </a:r>
            <a:r>
              <a:rPr lang="ru-RU" dirty="0"/>
              <a:t>164555 </a:t>
            </a:r>
            <a:r>
              <a:rPr lang="ru-RU" dirty="0" err="1"/>
              <a:t>с.Ломоносово</a:t>
            </a:r>
            <a:r>
              <a:rPr lang="ru-RU" dirty="0"/>
              <a:t>,  д.45А</a:t>
            </a:r>
          </a:p>
          <a:p>
            <a:r>
              <a:rPr lang="ru-RU" dirty="0"/>
              <a:t>Тел/факс </a:t>
            </a:r>
            <a:r>
              <a:rPr lang="ru-RU" dirty="0" smtClean="0"/>
              <a:t>: +7 (8-18-30</a:t>
            </a:r>
            <a:r>
              <a:rPr lang="ru-RU" dirty="0"/>
              <a:t>) 37-0-08</a:t>
            </a:r>
          </a:p>
          <a:p>
            <a:endParaRPr lang="ru-RU" dirty="0"/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7777868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100" advTm="3756">
        <p14:switch dir="r"/>
      </p:transition>
    </mc:Choice>
    <mc:Fallback>
      <p:transition spd="slow" advTm="375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3" y="260648"/>
            <a:ext cx="7517511" cy="692656"/>
          </a:xfrm>
        </p:spPr>
        <p:txBody>
          <a:bodyPr/>
          <a:lstStyle/>
          <a:p>
            <a:pPr algn="r"/>
            <a:r>
              <a:rPr lang="ru-RU" b="1" i="1" dirty="0">
                <a:latin typeface="Corbel Light" pitchFamily="34" charset="0"/>
              </a:rPr>
              <a:t>Физкультурно-оздоровительная </a:t>
            </a:r>
            <a:r>
              <a:rPr lang="ru-RU" b="1" dirty="0" smtClean="0">
                <a:latin typeface="Corbel Light" pitchFamily="34" charset="0"/>
              </a:rPr>
              <a:t>работа, Музыкальные  и спортивные праздники  </a:t>
            </a:r>
            <a:endParaRPr lang="ru-RU" dirty="0">
              <a:latin typeface="Corbel Light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3933056"/>
            <a:ext cx="2016224" cy="26949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1052736"/>
            <a:ext cx="3071612" cy="26731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7" name="Содержимое 7" descr="а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499992" y="3717032"/>
            <a:ext cx="4352483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8Vl38oqkJG8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39552" y="1052736"/>
            <a:ext cx="3840427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30140135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100" advTm="4830">
        <p14:switch dir="r"/>
      </p:transition>
    </mc:Choice>
    <mc:Fallback>
      <p:transition spd="slow" advTm="48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41" y="404664"/>
            <a:ext cx="4112947" cy="3084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152" y="476672"/>
            <a:ext cx="3959296" cy="4464496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ru-RU" sz="2800" dirty="0"/>
              <a:t>Мы являемся непосредственными земляками великого русского учёного Михаила Васильевича Ломоносова</a:t>
            </a:r>
          </a:p>
          <a:p>
            <a:pPr marL="0" indent="0" algn="just">
              <a:buNone/>
            </a:pPr>
            <a:r>
              <a:rPr lang="ru-RU" sz="2600" dirty="0" smtClean="0"/>
              <a:t>Любовь </a:t>
            </a:r>
            <a:r>
              <a:rPr lang="ru-RU" sz="2600" dirty="0"/>
              <a:t>и уважение к малой Родине в нашем детском саду прививается через экскурсии в историко - мемориальный музей </a:t>
            </a:r>
            <a:r>
              <a:rPr lang="ru-RU" sz="2600" dirty="0" err="1"/>
              <a:t>М.В.Ломоносова</a:t>
            </a:r>
            <a:r>
              <a:rPr lang="ru-RU" sz="2600" dirty="0"/>
              <a:t>, участие в малых Ломоносовских чтениях, конкурсах рисунков о малой Родине. Знакомим дошколят  с косторезным искусством, трудом мастеров косторезов, работы которых известны по всему миру</a:t>
            </a:r>
          </a:p>
          <a:p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573016"/>
            <a:ext cx="3899925" cy="2924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9190334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100" advTm="5434">
        <p14:switch dir="r"/>
      </p:transition>
    </mc:Choice>
    <mc:Fallback>
      <p:transition spd="slow" advTm="543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60" y="188640"/>
            <a:ext cx="7520940" cy="936104"/>
          </a:xfrm>
        </p:spPr>
        <p:txBody>
          <a:bodyPr/>
          <a:lstStyle/>
          <a:p>
            <a:r>
              <a:rPr lang="ru-RU" b="1" i="1" dirty="0">
                <a:latin typeface="Corbel Light" pitchFamily="34" charset="0"/>
              </a:rPr>
              <a:t>Посещали музей, косторезное </a:t>
            </a:r>
            <a:r>
              <a:rPr lang="ru-RU" b="1" i="1" dirty="0" smtClean="0">
                <a:latin typeface="Corbel Light" pitchFamily="34" charset="0"/>
              </a:rPr>
              <a:t>училище, Встреча с ветеранами войны</a:t>
            </a:r>
            <a:endParaRPr lang="ru-RU" i="1" dirty="0">
              <a:latin typeface="Corbel Light" pitchFamily="34" charset="0"/>
            </a:endParaRPr>
          </a:p>
        </p:txBody>
      </p:sp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9" name="Рисунок 8" descr="я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5536" y="1268760"/>
            <a:ext cx="3024336" cy="22682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052737"/>
            <a:ext cx="3096890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1907704" y="1100629"/>
            <a:ext cx="6436196" cy="1752307"/>
          </a:xfrm>
        </p:spPr>
        <p:txBody>
          <a:bodyPr>
            <a:normAutofit/>
          </a:bodyPr>
          <a:lstStyle/>
          <a:p>
            <a:endParaRPr lang="ru-RU" sz="1800" dirty="0"/>
          </a:p>
        </p:txBody>
      </p:sp>
      <p:pic>
        <p:nvPicPr>
          <p:cNvPr id="12" name="Объект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3789040"/>
            <a:ext cx="3717252" cy="244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405822606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3936"/>
    </mc:Choice>
    <mc:Fallback>
      <p:transition spd="slow" advTm="39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356992"/>
            <a:ext cx="3035829" cy="227687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745076" cy="1224136"/>
          </a:xfrm>
        </p:spPr>
        <p:txBody>
          <a:bodyPr/>
          <a:lstStyle/>
          <a:p>
            <a:r>
              <a:rPr lang="ru-RU" sz="1800" b="1" i="1" dirty="0">
                <a:latin typeface="Corbel Light" pitchFamily="34" charset="0"/>
              </a:rPr>
              <a:t>Экскурсии, встречи с работниками пожарной части и представителями ПДД, </a:t>
            </a:r>
            <a:r>
              <a:rPr lang="ru-RU" sz="1800" b="1" i="1" dirty="0" smtClean="0">
                <a:latin typeface="Corbel Light" pitchFamily="34" charset="0"/>
              </a:rPr>
              <a:t>консультации</a:t>
            </a:r>
            <a:r>
              <a:rPr lang="ru-RU" sz="1800" b="1" i="1" dirty="0">
                <a:latin typeface="Corbel Light" pitchFamily="34" charset="0"/>
              </a:rPr>
              <a:t>, инструктажи с  педагогами, тренировки по эвакуации</a:t>
            </a:r>
            <a:r>
              <a:rPr lang="ru-RU" sz="1800" b="1" i="1" dirty="0"/>
              <a:t>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988840"/>
            <a:ext cx="3611893" cy="2708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980728"/>
            <a:ext cx="3072342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Звук 1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sp>
        <p:nvSpPr>
          <p:cNvPr id="14" name="Содержимое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40914114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100" advTm="6921">
        <p14:switch dir="r"/>
      </p:transition>
    </mc:Choice>
    <mc:Fallback>
      <p:transition spd="slow" advTm="692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>
                <a:latin typeface="Corbel Light" pitchFamily="34" charset="0"/>
              </a:rPr>
              <a:t>Наши успехи </a:t>
            </a:r>
            <a:endParaRPr lang="ru-RU" i="1" dirty="0">
              <a:latin typeface="Corbel Light" pitchFamily="34" charset="0"/>
            </a:endParaRPr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323528" y="908720"/>
          <a:ext cx="2370908" cy="3351477"/>
        </p:xfrm>
        <a:graphic>
          <a:graphicData uri="http://schemas.openxmlformats.org/presentationml/2006/ole">
            <p:oleObj spid="_x0000_s1026" name="PDF" r:id="rId6" imgW="0" imgH="0" progId="FoxitReader.Document">
              <p:embed/>
            </p:oleObj>
          </a:graphicData>
        </a:graphic>
      </p:graphicFrame>
      <p:graphicFrame>
        <p:nvGraphicFramePr>
          <p:cNvPr id="1031" name="Object 7"/>
          <p:cNvGraphicFramePr>
            <a:graphicFrameLocks noChangeAspect="1"/>
          </p:cNvGraphicFramePr>
          <p:nvPr/>
        </p:nvGraphicFramePr>
        <p:xfrm>
          <a:off x="2267744" y="980728"/>
          <a:ext cx="2216834" cy="3133679"/>
        </p:xfrm>
        <a:graphic>
          <a:graphicData uri="http://schemas.openxmlformats.org/presentationml/2006/ole">
            <p:oleObj spid="_x0000_s1031" name="PDF" r:id="rId7" imgW="0" imgH="0" progId="FoxitReader.Document">
              <p:embed/>
            </p:oleObj>
          </a:graphicData>
        </a:graphic>
      </p:graphicFrame>
      <p:graphicFrame>
        <p:nvGraphicFramePr>
          <p:cNvPr id="1032" name="Object 8"/>
          <p:cNvGraphicFramePr>
            <a:graphicFrameLocks noChangeAspect="1"/>
          </p:cNvGraphicFramePr>
          <p:nvPr/>
        </p:nvGraphicFramePr>
        <p:xfrm>
          <a:off x="4355976" y="332656"/>
          <a:ext cx="2051750" cy="2900320"/>
        </p:xfrm>
        <a:graphic>
          <a:graphicData uri="http://schemas.openxmlformats.org/presentationml/2006/ole">
            <p:oleObj spid="_x0000_s1032" name="PDF" r:id="rId8" imgW="0" imgH="0" progId="FoxitReader.Document">
              <p:embed/>
            </p:oleObj>
          </a:graphicData>
        </a:graphic>
      </p:graphicFrame>
      <p:graphicFrame>
        <p:nvGraphicFramePr>
          <p:cNvPr id="1033" name="Object 9"/>
          <p:cNvGraphicFramePr>
            <a:graphicFrameLocks noChangeAspect="1"/>
          </p:cNvGraphicFramePr>
          <p:nvPr>
            <p:ph idx="1"/>
          </p:nvPr>
        </p:nvGraphicFramePr>
        <p:xfrm>
          <a:off x="6228184" y="476672"/>
          <a:ext cx="2172645" cy="3070915"/>
        </p:xfrm>
        <a:graphic>
          <a:graphicData uri="http://schemas.openxmlformats.org/presentationml/2006/ole">
            <p:oleObj spid="_x0000_s1033" name="PDF" r:id="rId9" imgW="0" imgH="0" progId="FoxitReader.Document">
              <p:embed/>
            </p:oleObj>
          </a:graphicData>
        </a:graphic>
      </p:graphicFrame>
      <p:graphicFrame>
        <p:nvGraphicFramePr>
          <p:cNvPr id="1034" name="Object 10"/>
          <p:cNvGraphicFramePr>
            <a:graphicFrameLocks noChangeAspect="1"/>
          </p:cNvGraphicFramePr>
          <p:nvPr/>
        </p:nvGraphicFramePr>
        <p:xfrm>
          <a:off x="539552" y="3933056"/>
          <a:ext cx="1794074" cy="2536697"/>
        </p:xfrm>
        <a:graphic>
          <a:graphicData uri="http://schemas.openxmlformats.org/presentationml/2006/ole">
            <p:oleObj spid="_x0000_s1034" name="PDF" r:id="rId10" imgW="0" imgH="0" progId="FoxitReader.Document">
              <p:embed/>
            </p:oleObj>
          </a:graphicData>
        </a:graphic>
      </p:graphicFrame>
      <p:graphicFrame>
        <p:nvGraphicFramePr>
          <p:cNvPr id="1035" name="Object 11"/>
          <p:cNvGraphicFramePr>
            <a:graphicFrameLocks noChangeAspect="1"/>
          </p:cNvGraphicFramePr>
          <p:nvPr/>
        </p:nvGraphicFramePr>
        <p:xfrm>
          <a:off x="6732240" y="3573016"/>
          <a:ext cx="2102000" cy="2969471"/>
        </p:xfrm>
        <a:graphic>
          <a:graphicData uri="http://schemas.openxmlformats.org/presentationml/2006/ole">
            <p:oleObj spid="_x0000_s1035" name="PDF" r:id="rId11" imgW="0" imgH="0" progId="FoxitReader.Document">
              <p:embed/>
            </p:oleObj>
          </a:graphicData>
        </a:graphic>
      </p:graphicFrame>
      <p:graphicFrame>
        <p:nvGraphicFramePr>
          <p:cNvPr id="1036" name="Object 12"/>
          <p:cNvGraphicFramePr>
            <a:graphicFrameLocks noChangeAspect="1"/>
          </p:cNvGraphicFramePr>
          <p:nvPr/>
        </p:nvGraphicFramePr>
        <p:xfrm>
          <a:off x="4283968" y="2852936"/>
          <a:ext cx="2239297" cy="3168352"/>
        </p:xfrm>
        <a:graphic>
          <a:graphicData uri="http://schemas.openxmlformats.org/presentationml/2006/ole">
            <p:oleObj spid="_x0000_s1036" name="PDF" r:id="rId12" imgW="0" imgH="0" progId="FoxitReader.Document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226926766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1154"/>
    </mc:Choice>
    <mc:Fallback>
      <p:transition spd="slow" advTm="11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 smtClean="0"/>
              <a:t>   СПАСИБО ЗА ВНИМАНИЕ !</a:t>
            </a:r>
            <a:br>
              <a:rPr lang="ru-RU" b="1" dirty="0" smtClean="0"/>
            </a:br>
            <a:r>
              <a:rPr lang="ru-RU" b="1" dirty="0" smtClean="0"/>
              <a:t>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260648"/>
            <a:ext cx="8496944" cy="6480720"/>
          </a:xfrm>
        </p:spPr>
        <p:txBody>
          <a:bodyPr>
            <a:normAutofit/>
          </a:bodyPr>
          <a:lstStyle/>
          <a:p>
            <a:r>
              <a:rPr lang="ru-RU" dirty="0">
                <a:latin typeface="Bahnschrift" pitchFamily="34" charset="0"/>
              </a:rPr>
              <a:t>Муниципальное бюджетное общеобразовательное учреждение  Детский сад №20 «</a:t>
            </a:r>
            <a:r>
              <a:rPr lang="ru-RU" dirty="0" err="1">
                <a:latin typeface="Bahnschrift" pitchFamily="34" charset="0"/>
              </a:rPr>
              <a:t>Рябинушка</a:t>
            </a:r>
            <a:r>
              <a:rPr lang="ru-RU" dirty="0">
                <a:latin typeface="Bahnschrift" pitchFamily="34" charset="0"/>
              </a:rPr>
              <a:t>» открыт в 1957 года и расположен</a:t>
            </a:r>
          </a:p>
          <a:p>
            <a:r>
              <a:rPr lang="ru-RU" dirty="0">
                <a:latin typeface="Bahnschrift" pitchFamily="34" charset="0"/>
              </a:rPr>
              <a:t>по адресу: 164555, Архангельская область, Холмогорский район, </a:t>
            </a:r>
            <a:r>
              <a:rPr lang="ru-RU" dirty="0" err="1">
                <a:latin typeface="Bahnschrift" pitchFamily="34" charset="0"/>
              </a:rPr>
              <a:t>с.Ломоносово</a:t>
            </a:r>
            <a:r>
              <a:rPr lang="ru-RU" dirty="0">
                <a:latin typeface="Bahnschrift" pitchFamily="34" charset="0"/>
              </a:rPr>
              <a:t>  д. 45 А </a:t>
            </a:r>
          </a:p>
          <a:p>
            <a:r>
              <a:rPr lang="ru-RU" dirty="0">
                <a:latin typeface="Bahnschrift" pitchFamily="34" charset="0"/>
              </a:rPr>
              <a:t>Адрес электронной почты: </a:t>
            </a:r>
            <a:r>
              <a:rPr lang="ru-RU" u="sng" dirty="0" err="1">
                <a:latin typeface="Bahnschrift" pitchFamily="34" charset="0"/>
                <a:hlinkClick r:id="rId3"/>
              </a:rPr>
              <a:t>natalij.fedorova@yandex.ru</a:t>
            </a:r>
            <a:r>
              <a:rPr lang="ru-RU" u="sng" dirty="0">
                <a:latin typeface="Bahnschrift" pitchFamily="34" charset="0"/>
              </a:rPr>
              <a:t> </a:t>
            </a:r>
            <a:endParaRPr lang="ru-RU" dirty="0">
              <a:latin typeface="Bahnschrift" pitchFamily="34" charset="0"/>
            </a:endParaRPr>
          </a:p>
          <a:p>
            <a:r>
              <a:rPr lang="ru-RU" dirty="0">
                <a:latin typeface="Bahnschrift" pitchFamily="34" charset="0"/>
              </a:rPr>
              <a:t>Муниципальное бюджетное общеобразовательное учреждение «Ломоносовская средняя школа имени </a:t>
            </a:r>
            <a:r>
              <a:rPr lang="ru-RU" dirty="0" err="1">
                <a:latin typeface="Bahnschrift" pitchFamily="34" charset="0"/>
              </a:rPr>
              <a:t>М.В.Ломоносова</a:t>
            </a:r>
            <a:r>
              <a:rPr lang="ru-RU" dirty="0">
                <a:latin typeface="Bahnschrift" pitchFamily="34" charset="0"/>
              </a:rPr>
              <a:t>» - является некоммерческой организацией, осуществляющая на основании лицензии образовательную деятельность в качестве основного вида деятельности в соответствии с целями, ради достижения которых такая организация создана.</a:t>
            </a:r>
          </a:p>
          <a:p>
            <a:r>
              <a:rPr lang="ru-RU" dirty="0">
                <a:latin typeface="Bahnschrift" pitchFamily="34" charset="0"/>
              </a:rPr>
              <a:t>Тип учреждения: Бюджетное</a:t>
            </a:r>
          </a:p>
          <a:p>
            <a:r>
              <a:rPr lang="ru-RU" dirty="0">
                <a:latin typeface="Bahnschrift" pitchFamily="34" charset="0"/>
              </a:rPr>
              <a:t>Тип образовательной организации: Общеобразовательная организация</a:t>
            </a:r>
          </a:p>
          <a:p>
            <a:r>
              <a:rPr lang="ru-RU" dirty="0">
                <a:latin typeface="Bahnschrift" pitchFamily="34" charset="0"/>
              </a:rPr>
              <a:t>Дата государственной регистрации 15.11.2001 г.</a:t>
            </a:r>
          </a:p>
          <a:p>
            <a:r>
              <a:rPr lang="ru-RU" dirty="0">
                <a:latin typeface="Bahnschrift" pitchFamily="34" charset="0"/>
              </a:rPr>
              <a:t>Директор школы: </a:t>
            </a:r>
            <a:r>
              <a:rPr lang="ru-RU" dirty="0" err="1">
                <a:latin typeface="Bahnschrift" pitchFamily="34" charset="0"/>
              </a:rPr>
              <a:t>Шеремет</a:t>
            </a:r>
            <a:r>
              <a:rPr lang="ru-RU" dirty="0">
                <a:latin typeface="Bahnschrift" pitchFamily="34" charset="0"/>
              </a:rPr>
              <a:t> Николай Сергеевич</a:t>
            </a:r>
          </a:p>
          <a:p>
            <a:r>
              <a:rPr lang="ru-RU" dirty="0">
                <a:latin typeface="Bahnschrift" pitchFamily="34" charset="0"/>
              </a:rPr>
              <a:t>Адрес электронной почты </a:t>
            </a:r>
            <a:r>
              <a:rPr lang="ru-RU" u="sng" dirty="0">
                <a:latin typeface="Bahnschrift" pitchFamily="34" charset="0"/>
                <a:hlinkClick r:id="rId4"/>
              </a:rPr>
              <a:t>Lomonosov300@yandex.ru</a:t>
            </a:r>
            <a:endParaRPr lang="ru-RU" dirty="0">
              <a:latin typeface="Bahnschrift" pitchFamily="34" charset="0"/>
            </a:endParaRPr>
          </a:p>
          <a:p>
            <a:r>
              <a:rPr lang="ru-RU" dirty="0">
                <a:latin typeface="Bahnschrift" pitchFamily="34" charset="0"/>
              </a:rPr>
              <a:t>Адрес сайта: </a:t>
            </a:r>
            <a:r>
              <a:rPr lang="ru-RU" u="sng" dirty="0">
                <a:latin typeface="Bahnschrift" pitchFamily="34" charset="0"/>
                <a:hlinkClick r:id="rId5"/>
              </a:rPr>
              <a:t>http://holmogori.ru/</a:t>
            </a:r>
            <a:endParaRPr lang="ru-RU" dirty="0">
              <a:latin typeface="Bahnschrift" pitchFamily="34" charset="0"/>
            </a:endParaRPr>
          </a:p>
          <a:p>
            <a:r>
              <a:rPr lang="ru-RU" dirty="0">
                <a:latin typeface="Bahnschrift" pitchFamily="34" charset="0"/>
              </a:rPr>
              <a:t>ИНН 2923003357</a:t>
            </a:r>
            <a:br>
              <a:rPr lang="ru-RU" dirty="0">
                <a:latin typeface="Bahnschrift" pitchFamily="34" charset="0"/>
              </a:rPr>
            </a:br>
            <a:r>
              <a:rPr lang="ru-RU" dirty="0">
                <a:latin typeface="Bahnschrift" pitchFamily="34" charset="0"/>
              </a:rPr>
              <a:t>КПП 292301001</a:t>
            </a:r>
            <a:br>
              <a:rPr lang="ru-RU" dirty="0">
                <a:latin typeface="Bahnschrift" pitchFamily="34" charset="0"/>
              </a:rPr>
            </a:br>
            <a:r>
              <a:rPr lang="ru-RU" dirty="0">
                <a:latin typeface="Bahnschrift" pitchFamily="34" charset="0"/>
              </a:rPr>
              <a:t>ОГРН 1022901564883</a:t>
            </a:r>
          </a:p>
          <a:p>
            <a:r>
              <a:rPr lang="ru-RU" dirty="0">
                <a:latin typeface="Bahnschrift" pitchFamily="34" charset="0"/>
              </a:rPr>
              <a:t>Лицензия на право ведения образовательной деятельности бессрочная</a:t>
            </a:r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4767114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100" advTm="10696">
        <p14:switch dir="r"/>
      </p:transition>
    </mc:Choice>
    <mc:Fallback>
      <p:transition spd="slow" advTm="1069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2960" y="404664"/>
            <a:ext cx="7520940" cy="4896544"/>
          </a:xfrm>
        </p:spPr>
        <p:txBody>
          <a:bodyPr/>
          <a:lstStyle/>
          <a:p>
            <a:pPr algn="just"/>
            <a:r>
              <a:rPr lang="ru-RU" sz="2000" dirty="0">
                <a:latin typeface="Bahnschrift" pitchFamily="34" charset="0"/>
              </a:rPr>
              <a:t>Сведения о контингенте воспитанников:</a:t>
            </a:r>
          </a:p>
          <a:p>
            <a:pPr algn="just"/>
            <a:r>
              <a:rPr lang="ru-RU" sz="2000" dirty="0">
                <a:latin typeface="Bahnschrift" pitchFamily="34" charset="0"/>
              </a:rPr>
              <a:t>ДОУ обеспечивает воспитание и обучение, присмотр и </a:t>
            </a:r>
            <a:r>
              <a:rPr lang="ru-RU" sz="2000" dirty="0" smtClean="0">
                <a:latin typeface="Bahnschrift" pitchFamily="34" charset="0"/>
              </a:rPr>
              <a:t>уход</a:t>
            </a:r>
          </a:p>
          <a:p>
            <a:pPr algn="just"/>
            <a:r>
              <a:rPr lang="ru-RU" sz="2000" dirty="0" smtClean="0">
                <a:latin typeface="Bahnschrift" pitchFamily="34" charset="0"/>
              </a:rPr>
              <a:t>за </a:t>
            </a:r>
            <a:r>
              <a:rPr lang="ru-RU" sz="2000" dirty="0">
                <a:latin typeface="Bahnschrift" pitchFamily="34" charset="0"/>
              </a:rPr>
              <a:t>детьми от 1.6 л  до 7 лет</a:t>
            </a:r>
            <a:r>
              <a:rPr lang="ru-RU" sz="2000" dirty="0" smtClean="0">
                <a:latin typeface="Bahnschrift" pitchFamily="34" charset="0"/>
              </a:rPr>
              <a:t>.</a:t>
            </a:r>
          </a:p>
          <a:p>
            <a:pPr algn="just"/>
            <a:r>
              <a:rPr lang="ru-RU" sz="2000" dirty="0" smtClean="0">
                <a:latin typeface="Bahnschrift" pitchFamily="34" charset="0"/>
              </a:rPr>
              <a:t> </a:t>
            </a:r>
            <a:r>
              <a:rPr lang="ru-RU" sz="2000" dirty="0">
                <a:latin typeface="Bahnschrift" pitchFamily="34" charset="0"/>
              </a:rPr>
              <a:t>В ДОУ </a:t>
            </a:r>
            <a:r>
              <a:rPr lang="ru-RU" sz="2000" dirty="0" smtClean="0">
                <a:latin typeface="Bahnschrift" pitchFamily="34" charset="0"/>
              </a:rPr>
              <a:t>функционирует 1 разновозрастная </a:t>
            </a:r>
            <a:r>
              <a:rPr lang="ru-RU" sz="2000" dirty="0">
                <a:latin typeface="Bahnschrift" pitchFamily="34" charset="0"/>
              </a:rPr>
              <a:t>группа.</a:t>
            </a:r>
          </a:p>
          <a:p>
            <a:pPr algn="just"/>
            <a:r>
              <a:rPr lang="ru-RU" sz="2000" dirty="0">
                <a:latin typeface="Bahnschrift" pitchFamily="34" charset="0"/>
              </a:rPr>
              <a:t>Форма обучения – очная.</a:t>
            </a:r>
          </a:p>
          <a:p>
            <a:pPr algn="just"/>
            <a:r>
              <a:rPr lang="ru-RU" sz="2000" dirty="0">
                <a:latin typeface="Bahnschrift" pitchFamily="34" charset="0"/>
              </a:rPr>
              <a:t>Проектная наполняемость 15 человек.</a:t>
            </a:r>
          </a:p>
          <a:p>
            <a:pPr algn="just"/>
            <a:r>
              <a:rPr lang="ru-RU" sz="2000" dirty="0">
                <a:latin typeface="Bahnschrift" pitchFamily="34" charset="0"/>
              </a:rPr>
              <a:t>Списочный состав - 13 воспитанника.</a:t>
            </a:r>
          </a:p>
          <a:p>
            <a:pPr algn="just"/>
            <a:r>
              <a:rPr lang="ru-RU" sz="2000" dirty="0">
                <a:latin typeface="Bahnschrift" pitchFamily="34" charset="0"/>
              </a:rPr>
              <a:t>Группа общеразвивающей направленности для детей 1.6 л -</a:t>
            </a:r>
            <a:r>
              <a:rPr lang="ru-RU" sz="2000" dirty="0" smtClean="0">
                <a:latin typeface="Bahnschrift" pitchFamily="34" charset="0"/>
              </a:rPr>
              <a:t>7</a:t>
            </a:r>
          </a:p>
          <a:p>
            <a:pPr algn="just"/>
            <a:r>
              <a:rPr lang="ru-RU" sz="2000" dirty="0" smtClean="0">
                <a:latin typeface="Bahnschrift" pitchFamily="34" charset="0"/>
              </a:rPr>
              <a:t>лет </a:t>
            </a:r>
            <a:r>
              <a:rPr lang="ru-RU" sz="2000" dirty="0">
                <a:latin typeface="Bahnschrift" pitchFamily="34" charset="0"/>
              </a:rPr>
              <a:t>- 13 воспитанников</a:t>
            </a:r>
          </a:p>
          <a:p>
            <a:endParaRPr lang="ru-RU" dirty="0"/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5627980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100" advTm="7172">
        <p14:switch dir="r"/>
      </p:transition>
    </mc:Choice>
    <mc:Fallback>
      <p:transition spd="slow" advTm="717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8130480" cy="1600200"/>
          </a:xfrm>
        </p:spPr>
        <p:txBody>
          <a:bodyPr/>
          <a:lstStyle/>
          <a:p>
            <a:pPr algn="r"/>
            <a:r>
              <a:rPr lang="ru-RU" dirty="0" smtClean="0"/>
              <a:t>    Из истории …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9512" y="476672"/>
            <a:ext cx="4237040" cy="1512168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2400" i="1" dirty="0" smtClean="0"/>
              <a:t>Детский </a:t>
            </a:r>
            <a:r>
              <a:rPr lang="ru-RU" sz="2400" i="1" dirty="0"/>
              <a:t>сад №20 «</a:t>
            </a:r>
            <a:r>
              <a:rPr lang="ru-RU" sz="2400" i="1" dirty="0" err="1"/>
              <a:t>Рябинушка</a:t>
            </a:r>
            <a:r>
              <a:rPr lang="ru-RU" sz="2400" i="1" dirty="0"/>
              <a:t>», </a:t>
            </a:r>
            <a:endParaRPr lang="ru-RU" sz="2400" i="1" dirty="0" smtClean="0"/>
          </a:p>
          <a:p>
            <a:pPr algn="ctr"/>
            <a:r>
              <a:rPr lang="ru-RU" sz="2400" i="1" dirty="0" smtClean="0"/>
              <a:t>был </a:t>
            </a:r>
            <a:r>
              <a:rPr lang="ru-RU" sz="2400" i="1" dirty="0"/>
              <a:t>открыт в декабре 1957 года</a:t>
            </a:r>
            <a:endParaRPr lang="ru-RU" sz="24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988840"/>
            <a:ext cx="4608514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32656"/>
            <a:ext cx="4089871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233597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100" advTm="6707">
        <p14:switch dir="r"/>
      </p:transition>
    </mc:Choice>
    <mc:Fallback>
      <p:transition spd="slow" advTm="670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124744"/>
            <a:ext cx="8200900" cy="5064676"/>
          </a:xfrm>
        </p:spPr>
        <p:txBody>
          <a:bodyPr>
            <a:normAutofit lnSpcReduction="10000"/>
          </a:bodyPr>
          <a:lstStyle/>
          <a:p>
            <a:r>
              <a:rPr lang="ru-RU" sz="2400" dirty="0" smtClean="0">
                <a:latin typeface="Corbel Light" pitchFamily="34" charset="0"/>
              </a:rPr>
              <a:t>	</a:t>
            </a:r>
            <a:r>
              <a:rPr lang="ru-RU" sz="2400" b="0" dirty="0" smtClean="0">
                <a:latin typeface="Corbel Light" pitchFamily="34" charset="0"/>
              </a:rPr>
              <a:t>В 1957 году открыли в нашем селе детский сад на 25 мест</a:t>
            </a:r>
            <a:r>
              <a:rPr lang="ru-RU" sz="2400" b="0" dirty="0" smtClean="0"/>
              <a:t>. </a:t>
            </a:r>
            <a:r>
              <a:rPr lang="ru-RU" sz="2400" dirty="0" smtClean="0">
                <a:latin typeface="Corbel Light" pitchFamily="34" charset="0"/>
              </a:rPr>
              <a:t>Посещали </a:t>
            </a:r>
            <a:r>
              <a:rPr lang="ru-RU" sz="2400" dirty="0">
                <a:latin typeface="Corbel Light" pitchFamily="34" charset="0"/>
              </a:rPr>
              <a:t>его только дети работников </a:t>
            </a:r>
            <a:r>
              <a:rPr lang="ru-RU" sz="2400" dirty="0" smtClean="0">
                <a:latin typeface="Corbel Light" pitchFamily="34" charset="0"/>
              </a:rPr>
              <a:t>Косторезной художественной фабрики. Это был детсад ведомственный на балансе фабрики. К обычному деревенскому дому была пристроена большая веранда, где  располагалась  спальная комната. В здании всё было приспособлено для содержания дошколят, тепло и уютно.</a:t>
            </a:r>
          </a:p>
          <a:p>
            <a:r>
              <a:rPr lang="ru-RU" sz="2400" dirty="0" smtClean="0">
                <a:latin typeface="Corbel Light" pitchFamily="34" charset="0"/>
              </a:rPr>
              <a:t>	В </a:t>
            </a:r>
            <a:r>
              <a:rPr lang="ru-RU" sz="2400" dirty="0">
                <a:latin typeface="Corbel Light" pitchFamily="34" charset="0"/>
              </a:rPr>
              <a:t>1980 году наш детский сад переехал в старое  здание школы. В помещении было  просторно. В детский сад  приобрели детские кроватки (ранее были топчаны, которые  расставлялись в групповых комнатах, а потом убирались). Количество детей увеличилось до 100 человек.</a:t>
            </a:r>
          </a:p>
          <a:p>
            <a:endParaRPr lang="ru-RU" dirty="0"/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7030845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100" advTm="6114">
        <p14:switch dir="r"/>
      </p:transition>
    </mc:Choice>
    <mc:Fallback>
      <p:transition spd="slow" advTm="611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27784" y="5157192"/>
            <a:ext cx="6368812" cy="1052736"/>
          </a:xfrm>
        </p:spPr>
        <p:txBody>
          <a:bodyPr>
            <a:noAutofit/>
          </a:bodyPr>
          <a:lstStyle/>
          <a:p>
            <a:r>
              <a:rPr lang="ru-RU" sz="2800" i="1" dirty="0">
                <a:latin typeface="Cambria" pitchFamily="18" charset="0"/>
                <a:ea typeface="Cambria" pitchFamily="18" charset="0"/>
              </a:rPr>
              <a:t>В январе 2011года</a:t>
            </a:r>
            <a:r>
              <a:rPr lang="ru-RU" sz="2800" b="1" i="1" dirty="0">
                <a:latin typeface="Cambria" pitchFamily="18" charset="0"/>
                <a:ea typeface="Cambria" pitchFamily="18" charset="0"/>
              </a:rPr>
              <a:t> </a:t>
            </a:r>
            <a:r>
              <a:rPr lang="ru-RU" sz="2800" i="1" dirty="0">
                <a:latin typeface="Cambria" pitchFamily="18" charset="0"/>
                <a:ea typeface="Cambria" pitchFamily="18" charset="0"/>
              </a:rPr>
              <a:t>сад переехал в здание  Ломоносовской  школы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60648"/>
            <a:ext cx="5976664" cy="44310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0201280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100" advTm="3861">
        <p14:switch dir="r"/>
      </p:transition>
    </mc:Choice>
    <mc:Fallback>
      <p:transition spd="slow" advTm="386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908720"/>
            <a:ext cx="8676580" cy="496855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i="1" dirty="0"/>
              <a:t>На данный момент у нас </a:t>
            </a:r>
            <a:r>
              <a:rPr lang="ru-RU" sz="2400" i="1" dirty="0" smtClean="0"/>
              <a:t>функционирует </a:t>
            </a:r>
            <a:r>
              <a:rPr lang="ru-RU" sz="2400" i="1" dirty="0"/>
              <a:t>1 разновозрастная  группа, </a:t>
            </a:r>
            <a:r>
              <a:rPr lang="ru-RU" sz="2400" i="1" dirty="0" smtClean="0"/>
              <a:t>которую </a:t>
            </a:r>
            <a:r>
              <a:rPr lang="ru-RU" sz="2400" i="1" dirty="0"/>
              <a:t>посещают 13 детей. В детском саду есть методический кабинет, спортивный и музыкальный </a:t>
            </a:r>
            <a:r>
              <a:rPr lang="ru-RU" sz="2400" i="1" dirty="0" smtClean="0"/>
              <a:t>залы, </a:t>
            </a:r>
            <a:r>
              <a:rPr lang="ru-RU" sz="2400" i="1" dirty="0"/>
              <a:t>оборудованные всем необходимым для полноценного и разностороннего развития ребенка. </a:t>
            </a:r>
            <a:endParaRPr lang="ru-RU" sz="2400" dirty="0"/>
          </a:p>
          <a:p>
            <a:pPr marL="0" indent="0" algn="just"/>
            <a:r>
              <a:rPr lang="ru-RU" sz="2400" i="1" dirty="0" err="1" smtClean="0"/>
              <a:t>Воспитательно</a:t>
            </a:r>
            <a:r>
              <a:rPr lang="ru-RU" sz="2400" i="1" dirty="0" smtClean="0"/>
              <a:t> - образовательный </a:t>
            </a:r>
            <a:r>
              <a:rPr lang="ru-RU" sz="2400" i="1" dirty="0"/>
              <a:t>процесс осуществляют 2 педагога.  </a:t>
            </a:r>
            <a:r>
              <a:rPr lang="ru-RU" sz="2400" i="1" dirty="0" smtClean="0"/>
              <a:t>Они имеют высшую и первую квалификационную категорию. Коллектив </a:t>
            </a:r>
            <a:r>
              <a:rPr lang="ru-RU" sz="2400" i="1" dirty="0"/>
              <a:t>у нас небольшой, но творческий и работоспособный</a:t>
            </a:r>
            <a:r>
              <a:rPr lang="ru-RU" sz="2400" i="1" dirty="0" smtClean="0"/>
              <a:t>.</a:t>
            </a:r>
            <a:r>
              <a:rPr lang="ru-RU" sz="2400" dirty="0" smtClean="0"/>
              <a:t> </a:t>
            </a:r>
          </a:p>
          <a:p>
            <a:pPr marL="0" indent="0" algn="just"/>
            <a:r>
              <a:rPr lang="ru-RU" sz="2400" dirty="0" smtClean="0"/>
              <a:t>В течение учебного года педагоги ДОУ сотрудничали с педагогическими коллективами ДОУ района, участвовали во </a:t>
            </a:r>
            <a:r>
              <a:rPr lang="ru-RU" sz="2400" dirty="0" err="1" smtClean="0"/>
              <a:t>взаимопосещениях</a:t>
            </a:r>
            <a:r>
              <a:rPr lang="ru-RU" sz="2400" dirty="0" smtClean="0"/>
              <a:t> различных районных мероприятиях.</a:t>
            </a:r>
          </a:p>
          <a:p>
            <a:pPr marL="0" indent="0" algn="just">
              <a:buNone/>
            </a:pPr>
            <a:endParaRPr lang="ru-RU" sz="2400" dirty="0"/>
          </a:p>
          <a:p>
            <a:pPr algn="just"/>
            <a:endParaRPr lang="ru-RU" sz="2400" dirty="0"/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4581899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100" advTm="10243">
        <p14:switch dir="r"/>
      </p:transition>
    </mc:Choice>
    <mc:Fallback>
      <p:transition spd="slow" advTm="102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467" y="2811930"/>
            <a:ext cx="4283064" cy="32022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2" y="4221088"/>
            <a:ext cx="3227851" cy="242088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13726"/>
            <a:ext cx="3608883" cy="26982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34" y="113726"/>
            <a:ext cx="4516376" cy="33872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2492896"/>
            <a:ext cx="3491880" cy="26189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6065619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100" advTm="3603">
        <p14:switch dir="r"/>
      </p:transition>
    </mc:Choice>
    <mc:Fallback>
      <p:transition spd="slow" advTm="360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758984"/>
          </a:xfrm>
        </p:spPr>
        <p:txBody>
          <a:bodyPr/>
          <a:lstStyle/>
          <a:p>
            <a:pPr algn="ctr"/>
            <a:r>
              <a:rPr lang="ru-RU" b="1" i="1" dirty="0">
                <a:latin typeface="Corbel Light" pitchFamily="34" charset="0"/>
              </a:rPr>
              <a:t>Непосредственная образовательная </a:t>
            </a:r>
            <a:r>
              <a:rPr lang="ru-RU" b="1" i="1" dirty="0" smtClean="0">
                <a:latin typeface="Corbel Light" pitchFamily="34" charset="0"/>
              </a:rPr>
              <a:t>деятельность, Веселые прогулки </a:t>
            </a:r>
            <a:endParaRPr lang="ru-RU" i="1" dirty="0">
              <a:latin typeface="Corbel Light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84784"/>
            <a:ext cx="3131860" cy="23415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077072"/>
            <a:ext cx="2267868" cy="22954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7" name="Объект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124744"/>
            <a:ext cx="2806311" cy="27527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005064"/>
            <a:ext cx="3334281" cy="2492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18587456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100" advTm="3763">
        <p14:switch dir="r"/>
      </p:transition>
    </mc:Choice>
    <mc:Fallback>
      <p:transition spd="slow" advTm="376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Углы">
  <a:themeElements>
    <a:clrScheme name="Углы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Углы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Углы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1831</TotalTime>
  <Words>347</Words>
  <Application>Microsoft Office PowerPoint</Application>
  <PresentationFormat>Экран (4:3)</PresentationFormat>
  <Paragraphs>41</Paragraphs>
  <Slides>15</Slides>
  <Notes>0</Notes>
  <HiddenSlides>0</HiddenSlides>
  <MMClips>14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7" baseType="lpstr">
      <vt:lpstr>Углы</vt:lpstr>
      <vt:lpstr>PDF</vt:lpstr>
      <vt:lpstr>Муниципальное бюджетное общеобразовательное учреждение «Ломоносовская средняя школа имени М.В.Ломоносова» детский сад № 20 «Рябинушка»</vt:lpstr>
      <vt:lpstr>Слайд 2</vt:lpstr>
      <vt:lpstr>Слайд 3</vt:lpstr>
      <vt:lpstr>    Из истории … </vt:lpstr>
      <vt:lpstr>Слайд 5</vt:lpstr>
      <vt:lpstr>В январе 2011года сад переехал в здание  Ломоносовской  школы </vt:lpstr>
      <vt:lpstr>Слайд 7</vt:lpstr>
      <vt:lpstr>Слайд 8</vt:lpstr>
      <vt:lpstr>Непосредственная образовательная деятельность, Веселые прогулки </vt:lpstr>
      <vt:lpstr>Физкультурно-оздоровительная работа, Музыкальные  и спортивные праздники  </vt:lpstr>
      <vt:lpstr>Слайд 11</vt:lpstr>
      <vt:lpstr>Посещали музей, косторезное училище, Встреча с ветеранами войны</vt:lpstr>
      <vt:lpstr>Экскурсии, встречи с работниками пожарной части и представителями ПДД, консультации, инструктажи с  педагогами, тренировки по эвакуации.</vt:lpstr>
      <vt:lpstr>Наши успехи </vt:lpstr>
      <vt:lpstr>   СПАСИБО ЗА ВНИМАНИЕ !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0</dc:creator>
  <cp:lastModifiedBy>Шеремет Николай</cp:lastModifiedBy>
  <cp:revision>42</cp:revision>
  <dcterms:created xsi:type="dcterms:W3CDTF">2020-09-25T20:17:28Z</dcterms:created>
  <dcterms:modified xsi:type="dcterms:W3CDTF">2020-09-28T11:28:33Z</dcterms:modified>
</cp:coreProperties>
</file>