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0" r:id="rId3"/>
    <p:sldId id="278" r:id="rId4"/>
    <p:sldId id="265" r:id="rId5"/>
    <p:sldId id="280" r:id="rId6"/>
    <p:sldId id="275" r:id="rId7"/>
    <p:sldId id="279" r:id="rId8"/>
    <p:sldId id="281" r:id="rId9"/>
    <p:sldId id="284" r:id="rId10"/>
    <p:sldId id="285" r:id="rId11"/>
    <p:sldId id="286" r:id="rId12"/>
    <p:sldId id="295" r:id="rId13"/>
    <p:sldId id="287" r:id="rId14"/>
    <p:sldId id="290" r:id="rId15"/>
    <p:sldId id="288" r:id="rId16"/>
    <p:sldId id="292" r:id="rId17"/>
    <p:sldId id="291" r:id="rId18"/>
    <p:sldId id="289" r:id="rId19"/>
    <p:sldId id="296" r:id="rId20"/>
    <p:sldId id="271" r:id="rId21"/>
    <p:sldId id="267" r:id="rId22"/>
    <p:sldId id="266" r:id="rId23"/>
    <p:sldId id="268" r:id="rId24"/>
    <p:sldId id="257" r:id="rId25"/>
    <p:sldId id="259" r:id="rId26"/>
    <p:sldId id="282" r:id="rId27"/>
    <p:sldId id="260" r:id="rId28"/>
    <p:sldId id="293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0B207-3C76-4F67-947B-F8AF4AA5D8D0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81F5-F2A9-4348-B9FA-0189BA44B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381F5-F2A9-4348-B9FA-0189BA44B3BC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82C19E-3D08-4E01-A1B7-9B1070C5B7E7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0A6AF9-8CD8-4B3D-8A9D-D2E6A12131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Zona%20Downloads\&#1055;&#1088;&#1080;&#1090;&#1095;&#1072;%20&#1086;%20&#1089;&#1084;&#1099;&#1089;&#1083;&#1077;%20&#1078;&#1080;&#1079;&#1085;&#1080;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ВОСПИТАТЕЛЬНЫЙ ЧАС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571900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endParaRPr lang="ru-RU" b="1" dirty="0" smtClean="0"/>
          </a:p>
          <a:p>
            <a:r>
              <a:rPr lang="ru-RU" b="1" dirty="0" smtClean="0"/>
              <a:t>       </a:t>
            </a:r>
            <a:r>
              <a:rPr lang="ru-RU" sz="1600" b="1" dirty="0" smtClean="0">
                <a:solidFill>
                  <a:srgbClr val="FF0000"/>
                </a:solidFill>
              </a:rPr>
              <a:t>Мои жизненные ценности</a:t>
            </a:r>
          </a:p>
          <a:p>
            <a:r>
              <a:rPr lang="ru-RU" b="1" i="1" u="sng" dirty="0" smtClean="0"/>
              <a:t>Образовательная</a:t>
            </a:r>
            <a:r>
              <a:rPr lang="ru-RU" i="1" u="sng" dirty="0" smtClean="0"/>
              <a:t>.</a:t>
            </a:r>
            <a:r>
              <a:rPr lang="ru-RU" dirty="0" smtClean="0"/>
              <a:t> Познакомить с понятием «жизненные ценности», их классификацией, закрепить данное понятие.</a:t>
            </a:r>
          </a:p>
          <a:p>
            <a:r>
              <a:rPr lang="ru-RU" b="1" i="1" u="sng" dirty="0" smtClean="0"/>
              <a:t>Развивающая.</a:t>
            </a:r>
            <a:r>
              <a:rPr lang="ru-RU" dirty="0" smtClean="0"/>
              <a:t> Активизировать и развить навыки самопознания, </a:t>
            </a:r>
            <a:r>
              <a:rPr lang="ru-RU" dirty="0" err="1" smtClean="0"/>
              <a:t>самопрезентации</a:t>
            </a:r>
            <a:r>
              <a:rPr lang="ru-RU" dirty="0" smtClean="0"/>
              <a:t> и самовыражения.</a:t>
            </a:r>
          </a:p>
          <a:p>
            <a:r>
              <a:rPr lang="ru-RU" b="1" i="1" u="sng" dirty="0" smtClean="0"/>
              <a:t>Воспитыват</a:t>
            </a:r>
            <a:r>
              <a:rPr lang="ru-RU" b="1" i="1" dirty="0" smtClean="0"/>
              <a:t>ь </a:t>
            </a:r>
            <a:r>
              <a:rPr lang="ru-RU" dirty="0" smtClean="0"/>
              <a:t>активную позицию к жизни, способствовать воспитанию ответственного отношения к своей жизни.</a:t>
            </a:r>
            <a:endParaRPr lang="ru-RU" b="1" i="1" u="sng" dirty="0" smtClean="0"/>
          </a:p>
          <a:p>
            <a:r>
              <a:rPr lang="ru-RU" b="1" i="1" u="sng" dirty="0" smtClean="0"/>
              <a:t>Форма проведения</a:t>
            </a:r>
            <a:r>
              <a:rPr lang="ru-RU" dirty="0" smtClean="0"/>
              <a:t>: проект-моделирование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ПОДГОТОВИЛА</a:t>
            </a:r>
          </a:p>
          <a:p>
            <a:r>
              <a:rPr lang="ru-RU" dirty="0" smtClean="0"/>
              <a:t>          классный руководитель 7-А</a:t>
            </a:r>
          </a:p>
          <a:p>
            <a:r>
              <a:rPr lang="ru-RU" dirty="0" smtClean="0"/>
              <a:t>                            КУЗНЕЦОВА С.С.</a:t>
            </a:r>
            <a:endParaRPr lang="ru-RU" dirty="0"/>
          </a:p>
        </p:txBody>
      </p:sp>
      <p:pic>
        <p:nvPicPr>
          <p:cNvPr id="8" name="Содержимое 7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1" y="714356"/>
            <a:ext cx="450059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08" y="642918"/>
            <a:ext cx="4786346" cy="10334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    Жизненные ценности – это фундамент, на котором базируется вся его жизнь.</a:t>
            </a:r>
            <a:b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А.Эйнштейн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1500174"/>
            <a:ext cx="3529010" cy="4748226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   </a:t>
            </a:r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Общечеловеческие ценности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представляют собой набор самых общих требований к поведению человека, принадлежащего к любой культуре. К таким ценностям относятся: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-истина,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-свобода,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-справедливость,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-красота,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-добро,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-любовь,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-польза,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-сохранение жизни человека,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-решительное осуждение всех форм человеконенавистничества,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-защита окружающей среды,</a:t>
            </a: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-утверждение ненасилия как основы жизни человеческого общества.</a:t>
            </a:r>
          </a:p>
          <a:p>
            <a:endParaRPr lang="ru-RU" sz="6400" b="1" dirty="0" smtClean="0"/>
          </a:p>
          <a:p>
            <a:endParaRPr lang="ru-RU" sz="6400" dirty="0"/>
          </a:p>
        </p:txBody>
      </p:sp>
      <p:pic>
        <p:nvPicPr>
          <p:cNvPr id="8" name="Содержимое 7" descr="http://2homa.ru/images/kladka-odin-na-dva-kirpicha.pn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1725" y="3357562"/>
            <a:ext cx="208916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Кузнецова\DSCN5760.jpg"/>
          <p:cNvPicPr>
            <a:picLocks noChangeAspect="1" noChangeArrowheads="1"/>
          </p:cNvPicPr>
          <p:nvPr/>
        </p:nvPicPr>
        <p:blipFill>
          <a:blip r:embed="rId3" cstate="print"/>
          <a:srcRect l="5942" r="5942"/>
          <a:stretch>
            <a:fillRect/>
          </a:stretch>
        </p:blipFill>
        <p:spPr bwMode="auto">
          <a:xfrm rot="420000">
            <a:off x="6132378" y="1829079"/>
            <a:ext cx="2000819" cy="196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/>
              <a:t>ПОВСЕДНЕВННЫЕ   </a:t>
            </a:r>
            <a:br>
              <a:rPr lang="ru-RU" sz="1800" b="1" dirty="0" smtClean="0"/>
            </a:br>
            <a:r>
              <a:rPr lang="ru-RU" sz="1800" b="1" dirty="0" smtClean="0"/>
              <a:t>         ценности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43258" cy="45720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    </a:t>
            </a:r>
            <a:r>
              <a:rPr lang="ru-RU" sz="2400" b="1" dirty="0" smtClean="0"/>
              <a:t>Заложив фундамент,  строим ступеньки, </a:t>
            </a:r>
          </a:p>
          <a:p>
            <a:r>
              <a:rPr lang="ru-RU" sz="2400" b="1" dirty="0" smtClean="0"/>
              <a:t>каждая из них – это маленькая цель.</a:t>
            </a:r>
          </a:p>
          <a:p>
            <a:r>
              <a:rPr lang="ru-RU" sz="2400" b="1" dirty="0" smtClean="0"/>
              <a:t>    Эти ступеньки ведут к ценностям повседневной жизни.</a:t>
            </a:r>
          </a:p>
          <a:p>
            <a:endParaRPr lang="ru-RU" dirty="0"/>
          </a:p>
        </p:txBody>
      </p:sp>
      <p:pic>
        <p:nvPicPr>
          <p:cNvPr id="5" name="Содержимое 4" descr="http://makeladder.com/wp-content/uploads/2015/01/klinker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71612"/>
            <a:ext cx="1941022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0" y="3571876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1. Трудолюбие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2. Пунктуальность.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3. Бережливость.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4. Ответственность.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5. Любовь к порядку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6. Прилежание</a:t>
            </a:r>
            <a:endParaRPr lang="ru-RU" sz="20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ydba.ru/content/vspomnit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1543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357166"/>
            <a:ext cx="642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Прежде чем забраться вверх по лестнице, нужно убедиться, что эта лестница приставлена именно к той стене. Убедится в том, что жизненная цель выбрана верно. </a:t>
            </a:r>
          </a:p>
          <a:p>
            <a:r>
              <a:rPr lang="ru-RU" sz="2000" b="1" dirty="0" smtClean="0"/>
              <a:t>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Дмитрий </a:t>
            </a:r>
            <a:r>
              <a:rPr lang="ru-RU" dirty="0" err="1" smtClean="0">
                <a:solidFill>
                  <a:srgbClr val="FF0000"/>
                </a:solidFill>
              </a:rPr>
              <a:t>Нагиев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071546"/>
            <a:ext cx="3000396" cy="5176854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 smtClean="0"/>
              <a:t>Стены возведем из блоков, при этом рассмотрим семейные ценности.</a:t>
            </a:r>
          </a:p>
          <a:p>
            <a:r>
              <a:rPr lang="ru-RU" sz="2400" b="1" dirty="0" smtClean="0"/>
              <a:t>     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Семейные      ценности </a:t>
            </a:r>
            <a:r>
              <a:rPr lang="ru-RU" sz="2400" dirty="0" smtClean="0"/>
              <a:t>– </a:t>
            </a:r>
            <a:r>
              <a:rPr lang="ru-RU" sz="1800" b="1" dirty="0" smtClean="0"/>
              <a:t>это то, что важно для семьи, тот необходимый «цемент», который группу людей с похожим генетическим кодом объединяет в дружное сообщество.</a:t>
            </a:r>
          </a:p>
          <a:p>
            <a:r>
              <a:rPr lang="ru-RU" sz="1800" b="1" i="1" dirty="0" smtClean="0"/>
              <a:t>   Распространенные семейные ценности:</a:t>
            </a:r>
          </a:p>
          <a:p>
            <a:r>
              <a:rPr lang="ru-RU" sz="1600" b="1" i="1" dirty="0" smtClean="0"/>
              <a:t>-общение, </a:t>
            </a:r>
          </a:p>
          <a:p>
            <a:r>
              <a:rPr lang="ru-RU" sz="1600" b="1" i="1" dirty="0" smtClean="0"/>
              <a:t>-уважение,</a:t>
            </a:r>
          </a:p>
          <a:p>
            <a:r>
              <a:rPr lang="ru-RU" sz="1600" b="1" i="1" dirty="0" smtClean="0"/>
              <a:t>-чувство значимости для семьи,</a:t>
            </a:r>
          </a:p>
          <a:p>
            <a:r>
              <a:rPr lang="ru-RU" sz="1600" b="1" i="1" dirty="0" smtClean="0"/>
              <a:t>-умение прощать,</a:t>
            </a:r>
          </a:p>
          <a:p>
            <a:r>
              <a:rPr lang="ru-RU" sz="1600" b="1" i="1" dirty="0" smtClean="0"/>
              <a:t>- гибкость,</a:t>
            </a:r>
          </a:p>
          <a:p>
            <a:r>
              <a:rPr lang="ru-RU" sz="1600" b="1" i="1" dirty="0" smtClean="0"/>
              <a:t>-традиции,</a:t>
            </a:r>
          </a:p>
          <a:p>
            <a:r>
              <a:rPr lang="ru-RU" sz="1600" b="1" i="1" dirty="0" smtClean="0"/>
              <a:t>-ответственность,</a:t>
            </a:r>
          </a:p>
          <a:p>
            <a:r>
              <a:rPr lang="ru-RU" sz="1600" b="1" i="1" dirty="0" smtClean="0"/>
              <a:t>-щедрость…</a:t>
            </a:r>
          </a:p>
          <a:p>
            <a:endParaRPr lang="ru-RU" sz="2400" b="1" dirty="0"/>
          </a:p>
        </p:txBody>
      </p:sp>
      <p:pic>
        <p:nvPicPr>
          <p:cNvPr id="5" name="Содержимое 4" descr="Кладка стен из блоков 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71546"/>
            <a:ext cx="23574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D:\123\108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357718" cy="3183978"/>
          </a:xfrm>
          <a:prstGeom prst="rect">
            <a:avLst/>
          </a:prstGeom>
          <a:noFill/>
        </p:spPr>
      </p:pic>
      <p:pic>
        <p:nvPicPr>
          <p:cNvPr id="7" name="Picture 3" descr="E:\Кузнецова\DSCN5763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 rot="420000">
            <a:off x="6255001" y="918261"/>
            <a:ext cx="2294288" cy="196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428604"/>
            <a:ext cx="9001156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Духовные ценности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800" b="1" dirty="0" smtClean="0"/>
              <a:t>Духовные ценности — одобряемые или разделяемые большинством людей представления о том, что такое добро, справедливость, патриотизм, любовь, дружба, милосердие, сопереживание, порядочность, чуткость…</a:t>
            </a:r>
          </a:p>
          <a:p>
            <a:endParaRPr lang="ru-RU" sz="1800" b="1" dirty="0" smtClean="0"/>
          </a:p>
          <a:p>
            <a:endParaRPr lang="ru-RU" sz="1800" b="1" dirty="0"/>
          </a:p>
        </p:txBody>
      </p:sp>
      <p:pic>
        <p:nvPicPr>
          <p:cNvPr id="5" name="Содержимое 4" descr="http://trikky.ru/wp-content/blogs.dir/1/files/2014/06/zdj--cia-drzwi-nb893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000108"/>
            <a:ext cx="2411241" cy="32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10800000" flipV="1">
            <a:off x="6357948" y="4362416"/>
            <a:ext cx="15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Доверие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D:\123\images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496"/>
            <a:ext cx="2857520" cy="3071834"/>
          </a:xfrm>
          <a:prstGeom prst="rect">
            <a:avLst/>
          </a:prstGeom>
          <a:noFill/>
        </p:spPr>
      </p:pic>
      <p:pic>
        <p:nvPicPr>
          <p:cNvPr id="8" name="Picture 4" descr="E:\Кузнецова\DSCN5767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 rot="420000">
            <a:off x="4315391" y="977870"/>
            <a:ext cx="2088570" cy="1778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ultura-i-duhovnaya-zhizn-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8786874" cy="61436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ravstvennost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0085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Культурные ценности - 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sz="1600" b="1" dirty="0" smtClean="0">
                <a:latin typeface="Arial Black" pitchFamily="34" charset="0"/>
              </a:rPr>
              <a:t>имущественные ценности религиозного или светского характера, имеющие историческое, художественное, научное или иное культурное значение: </a:t>
            </a:r>
            <a:r>
              <a:rPr lang="ru-RU" sz="1500" b="1" dirty="0" smtClean="0"/>
              <a:t>произведения искусства, книги, рукописи, инкунабулы, архивные материалы, составные части и фрагменты архитектурных, исторических, художественных памятников, а также памятников монументального искусства и другие категории предметов.</a:t>
            </a:r>
            <a:endParaRPr lang="ru-RU" sz="1500" b="1" dirty="0"/>
          </a:p>
        </p:txBody>
      </p:sp>
      <p:pic>
        <p:nvPicPr>
          <p:cNvPr id="5" name="Содержимое 4" descr="9801484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4000504"/>
            <a:ext cx="2086266" cy="1743187"/>
          </a:xfrm>
        </p:spPr>
      </p:pic>
      <p:pic>
        <p:nvPicPr>
          <p:cNvPr id="3074" name="Picture 2" descr="D:\123\Snezhnoye_Memorial_WOW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929066"/>
            <a:ext cx="3133726" cy="2315364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85860"/>
            <a:ext cx="2857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123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8604"/>
            <a:ext cx="2609850" cy="1752600"/>
          </a:xfrm>
          <a:prstGeom prst="rect">
            <a:avLst/>
          </a:prstGeom>
          <a:noFill/>
        </p:spPr>
      </p:pic>
      <p:pic>
        <p:nvPicPr>
          <p:cNvPr id="8" name="Рисунок 7" descr="http://images.ru.prom.st/71573624_w640_h640_kaskad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357430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E:\Кузнецова\DSCN5773.jpg"/>
          <p:cNvPicPr>
            <a:picLocks noChangeAspect="1" noChangeArrowheads="1"/>
          </p:cNvPicPr>
          <p:nvPr/>
        </p:nvPicPr>
        <p:blipFill>
          <a:blip r:embed="rId7" cstate="print"/>
          <a:srcRect l="5942" r="5942"/>
          <a:stretch>
            <a:fillRect/>
          </a:stretch>
        </p:blipFill>
        <p:spPr bwMode="auto">
          <a:xfrm rot="420000">
            <a:off x="4912166" y="2008311"/>
            <a:ext cx="2613300" cy="2225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Кузнецова\DSCN5772.jpg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1339786" y="2007735"/>
            <a:ext cx="2603337" cy="2216703"/>
          </a:xfrm>
          <a:prstGeom prst="rect">
            <a:avLst/>
          </a:prstGeom>
          <a:noFill/>
        </p:spPr>
      </p:pic>
      <p:pic>
        <p:nvPicPr>
          <p:cNvPr id="6" name="Picture 3" descr="E:\Кузнецова\DSCN5771.jpg"/>
          <p:cNvPicPr>
            <a:picLocks noChangeAspect="1" noChangeArrowheads="1"/>
          </p:cNvPicPr>
          <p:nvPr/>
        </p:nvPicPr>
        <p:blipFill>
          <a:blip r:embed="rId3" cstate="print"/>
          <a:srcRect l="5942" r="5942"/>
          <a:stretch>
            <a:fillRect/>
          </a:stretch>
        </p:blipFill>
        <p:spPr bwMode="auto">
          <a:xfrm rot="420000">
            <a:off x="5416621" y="3058497"/>
            <a:ext cx="2573191" cy="2191034"/>
          </a:xfrm>
          <a:prstGeom prst="rect">
            <a:avLst/>
          </a:prstGeom>
          <a:noFill/>
        </p:spPr>
      </p:pic>
      <p:pic>
        <p:nvPicPr>
          <p:cNvPr id="7" name="Picture 4" descr="E:\Кузнецова\DSCN5761.jpg"/>
          <p:cNvPicPr>
            <a:picLocks noChangeAspect="1" noChangeArrowheads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 bwMode="auto">
          <a:xfrm rot="420000">
            <a:off x="3676352" y="1005355"/>
            <a:ext cx="2545268" cy="1870349"/>
          </a:xfrm>
          <a:prstGeom prst="rect">
            <a:avLst/>
          </a:prstGeom>
          <a:noFill/>
        </p:spPr>
      </p:pic>
      <p:pic>
        <p:nvPicPr>
          <p:cNvPr id="8" name="Picture 6" descr="E:\Кузнецова\DSCN5754.jpg"/>
          <p:cNvPicPr>
            <a:picLocks noChangeAspect="1" noChangeArrowheads="1"/>
          </p:cNvPicPr>
          <p:nvPr/>
        </p:nvPicPr>
        <p:blipFill>
          <a:blip r:embed="rId5" cstate="print"/>
          <a:srcRect l="5942" r="5942"/>
          <a:stretch>
            <a:fillRect/>
          </a:stretch>
        </p:blipFill>
        <p:spPr bwMode="auto">
          <a:xfrm rot="420000">
            <a:off x="3251826" y="4278468"/>
            <a:ext cx="2334669" cy="1924823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14184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    ПИРАМИДА </a:t>
            </a:r>
            <a:b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ЦЕННОСТЕЙ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44" y="1357298"/>
            <a:ext cx="4429156" cy="478634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85800" y="928670"/>
            <a:ext cx="2743200" cy="5319730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dirty="0" smtClean="0"/>
              <a:t>РАБОТА СО СЛОВАРЕМ</a:t>
            </a:r>
            <a:endParaRPr lang="ru-RU" b="1" dirty="0"/>
          </a:p>
        </p:txBody>
      </p:sp>
      <p:pic>
        <p:nvPicPr>
          <p:cNvPr id="8" name="Содержимое 7" descr="7881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5852" y="3143248"/>
            <a:ext cx="1428750" cy="2228850"/>
          </a:xfrm>
        </p:spPr>
      </p:pic>
      <p:pic>
        <p:nvPicPr>
          <p:cNvPr id="3074" name="Picture 2" descr="D:\123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2143125" cy="21431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1"/>
            <a:ext cx="5072098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ЦЕННОСТИ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то, что человек особенно ценит в жизни, чему он придает особый, положительный жизненный смысл.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ЦЕННОСТЬ -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философская категория,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обозначающая социально обусловленные значения материальных и духовных явлений, определяющих смыслы бытия человека и общества в целом.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ЦЕННОСТИ-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то, что имеет для нас значимость в нравственном, эстетическом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познавательном отношении.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500042"/>
            <a:ext cx="5857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Учение о ценностях называется </a:t>
            </a:r>
            <a:r>
              <a:rPr lang="ru-RU" sz="2400" b="1" i="1" u="sng" dirty="0">
                <a:solidFill>
                  <a:srgbClr val="FF0000"/>
                </a:solidFill>
              </a:rPr>
              <a:t>аксиологией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785794"/>
            <a:ext cx="3143280" cy="54626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    </a:t>
            </a:r>
          </a:p>
          <a:p>
            <a:endParaRPr lang="ru-RU" sz="1800" b="1" dirty="0" smtClean="0">
              <a:solidFill>
                <a:srgbClr val="FF0000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    САМАЯ БОЛЬШАЯ ЦЕННОСТЬ  В МИРЕ – ЖИЗНЬ: ЧУЖАЯ, СВОЯ, ЖИЗНЬ ЖИВОТНОГО МИРА И РАСТЕНИЙ, ЖИЗНЬ КУЛЬТУРЫ, ЖИЗНЬ НА ВСЕМ ЕЁ ПРОТЯЖЕНИИ, И В ПРОШЛОМ, И В НАСТОЯЩЕМ, И В БУДУЩЕМ…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             Д.С.ЛИХАЧОВ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RHuYHwnJUg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071546"/>
            <a:ext cx="5111750" cy="4981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14356"/>
            <a:ext cx="8034366" cy="5857916"/>
          </a:xfrm>
        </p:spPr>
        <p:txBody>
          <a:bodyPr>
            <a:no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Хотя человеческой жизни нет цены, мы всегда поступаем так, словно существует нечто ещё более ценное.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                                                            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</a:t>
            </a:r>
            <a:r>
              <a:rPr lang="ru-RU" dirty="0" err="1" smtClean="0"/>
              <a:t>Антуан</a:t>
            </a:r>
            <a:r>
              <a:rPr lang="ru-RU" dirty="0" smtClean="0"/>
              <a:t> де Сент-Экзюпери </a:t>
            </a:r>
            <a:endParaRPr lang="ru-RU" dirty="0"/>
          </a:p>
        </p:txBody>
      </p:sp>
      <p:pic>
        <p:nvPicPr>
          <p:cNvPr id="7" name="Рисунок 6" descr="http://www.samo-ocenka.com/wp-content/uploads/2015/01/%D1%811.jpg"/>
          <p:cNvPicPr>
            <a:picLocks noGrp="1"/>
          </p:cNvPicPr>
          <p:nvPr>
            <p:ph type="pic" idx="1"/>
          </p:nvPr>
        </p:nvPicPr>
        <p:blipFill>
          <a:blip r:embed="rId2"/>
          <a:srcRect l="19283" r="19283"/>
          <a:stretch>
            <a:fillRect/>
          </a:stretch>
        </p:blipFill>
        <p:spPr bwMode="auto">
          <a:xfrm rot="420000">
            <a:off x="2436926" y="552453"/>
            <a:ext cx="4617720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Красивые картинки с цитатами о жизни (30 фото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176996"/>
            <a:ext cx="3143272" cy="4680896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</a:t>
            </a:r>
            <a:r>
              <a:rPr lang="ru-RU" sz="2800" i="1" dirty="0" smtClean="0">
                <a:solidFill>
                  <a:srgbClr val="FF0000"/>
                </a:solidFill>
              </a:rPr>
              <a:t>Ничего люди не желают больше сохранить и ничего между тем меньше не берегут, чем свою собственную жизнь.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                                               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Жан де Лабрюйер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Картинка 3 из 57766"/>
          <p:cNvPicPr>
            <a:picLocks noGrp="1"/>
          </p:cNvPicPr>
          <p:nvPr>
            <p:ph type="pic" idx="1"/>
          </p:nvPr>
        </p:nvPicPr>
        <p:blipFill>
          <a:blip r:embed="rId2"/>
          <a:srcRect l="11425" r="11425"/>
          <a:stretch>
            <a:fillRect/>
          </a:stretch>
        </p:blipFill>
        <p:spPr bwMode="auto"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6430579_528797_395667900468220_276204179081260_1284215_1528566111_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00042"/>
            <a:ext cx="8572560" cy="560388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081732_f1deeec40e0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8572560" cy="614366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4857760"/>
            <a:ext cx="8643998" cy="157163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ВЫБЕРИ КРАСКИ ДЛЯ ЖИЗНИ СВОЕЙ- УЛЫБКИ, ЗДОРОВЬЕ, СЕМЬЮ И ДРУЗЕЙ! ТВОРЧЕСТВО, ЗНАНИЯ И МЕЧТЫ – ТВОЯ ЖИЗНЬ ЭТО ТО, ЧТО ВЫБЕРЕШЬ ТЫ!!!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092981bb60a63405d8f6f9911ec27c8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88" b="15188"/>
          <a:stretch>
            <a:fillRect/>
          </a:stretch>
        </p:blipFill>
        <p:spPr>
          <a:xfrm rot="420000">
            <a:off x="4008562" y="481016"/>
            <a:ext cx="4617720" cy="3931920"/>
          </a:xfrm>
        </p:spPr>
      </p:pic>
      <p:pic>
        <p:nvPicPr>
          <p:cNvPr id="2050" name="Picture 2" descr="D:\123\091267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4600575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7081760_657eba30f9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358246" cy="600079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23\tsar-Solomon-300x2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676516" cy="34577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>
                <a:latin typeface="Arial Black" pitchFamily="34" charset="0"/>
              </a:rPr>
              <a:t>Жизнь как зебра иногда: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Не узнаешь никогда,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Что тебе готовит год –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Радость или гнёт забот.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Только надо верить всем,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Что исчезнет груз проблем,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Повернётся жизнь другой,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Светлой, яркой полосой.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Ведь успех придёт к тому,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Кто готовится к нему.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Важно рук не опускать,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Нужный случай поджидать.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Посмотрев в глаза судьбе,</a:t>
            </a:r>
            <a:br>
              <a:rPr lang="ru-RU" sz="1400" dirty="0" smtClean="0">
                <a:latin typeface="Arial Black" pitchFamily="34" charset="0"/>
              </a:rPr>
            </a:br>
            <a:r>
              <a:rPr lang="ru-RU" sz="1400" dirty="0" smtClean="0">
                <a:latin typeface="Arial Black" pitchFamily="34" charset="0"/>
              </a:rPr>
              <a:t>Улыбнись, скажи себе:</a:t>
            </a:r>
          </a:p>
          <a:p>
            <a:r>
              <a:rPr lang="ru-RU" sz="1400" dirty="0" smtClean="0">
                <a:latin typeface="Arial Black" pitchFamily="34" charset="0"/>
              </a:rPr>
              <a:t> - Я успешен и красив!</a:t>
            </a:r>
          </a:p>
          <a:p>
            <a:r>
              <a:rPr lang="ru-RU" sz="1400" dirty="0" smtClean="0">
                <a:latin typeface="Arial Black" pitchFamily="34" charset="0"/>
              </a:rPr>
              <a:t> Выбираю позитив!</a:t>
            </a:r>
          </a:p>
          <a:p>
            <a:r>
              <a:rPr lang="ru-RU" sz="1400" dirty="0" smtClean="0">
                <a:latin typeface="Arial Black" pitchFamily="34" charset="0"/>
              </a:rPr>
              <a:t>          </a:t>
            </a:r>
          </a:p>
          <a:p>
            <a:endParaRPr lang="ru-RU" dirty="0"/>
          </a:p>
        </p:txBody>
      </p:sp>
      <p:pic>
        <p:nvPicPr>
          <p:cNvPr id="6" name="Рисунок 5" descr="00200730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26" b="13626"/>
          <a:stretch>
            <a:fillRect/>
          </a:stretch>
        </p:blipFill>
        <p:spPr>
          <a:xfrm rot="420000">
            <a:off x="3452468" y="869056"/>
            <a:ext cx="4973746" cy="5157433"/>
          </a:xfrm>
        </p:spPr>
      </p:pic>
      <p:pic>
        <p:nvPicPr>
          <p:cNvPr id="1026" name="Picture 2" descr="D:\123\52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2357454" cy="2320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514352"/>
            <a:ext cx="2500338" cy="116205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00034" y="1676400"/>
            <a:ext cx="2928966" cy="4572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Жизненные ценности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человека – это фундамент, на котором базируется вся его жизнь. 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Жизненные ценности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возникают за один день. Они – результат нашего опыта.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Жизненные ценности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человека формируются с самого детства.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5050" y="1428736"/>
            <a:ext cx="5211792" cy="48196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ВИДЫ ЦЕННОСТЕЙ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1.Общечеловеческие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2.Повседневные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3.Здоровьесберегающая ценность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4.Духовные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5.Семейные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6.Нравственные ценности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7.Культурные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8.Правовые ценности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9.Политические ценности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 descr="D:\123\slA5GsroDY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8572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E:\Кузнецова\DSCN5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52"/>
            <a:ext cx="221457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785794"/>
            <a:ext cx="5857916" cy="4286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ИЗРЕЧЕНИЯ МУДРЕЦОВ ВОСТОКА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img1.liveinternet.ru/images/attach/c/8/100/577/100577137_large_vvv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0099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d22ec_aa148e5c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6858" y="214290"/>
            <a:ext cx="8986576" cy="6429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3429000"/>
            <a:ext cx="2786082" cy="250033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Arial Black" pitchFamily="34" charset="0"/>
              </a:rPr>
              <a:t>Книга Притчей - это книга наставлений в области морали и этики, затрагивающая многие аспекты жизни человека. </a:t>
            </a:r>
            <a:endParaRPr lang="ru-RU" sz="1600" b="1" dirty="0">
              <a:latin typeface="Arial Black" pitchFamily="34" charset="0"/>
            </a:endParaRPr>
          </a:p>
        </p:txBody>
      </p:sp>
      <p:pic>
        <p:nvPicPr>
          <p:cNvPr id="10" name="Рисунок 9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909" r="10909"/>
          <a:stretch>
            <a:fillRect/>
          </a:stretch>
        </p:blipFill>
        <p:spPr>
          <a:xfrm>
            <a:off x="2919099" y="318593"/>
            <a:ext cx="5690317" cy="5857684"/>
          </a:xfrm>
        </p:spPr>
      </p:pic>
      <p:pic>
        <p:nvPicPr>
          <p:cNvPr id="5123" name="Picture 3" descr="D:\123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2428892" cy="2381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итча о смысле жизни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0"/>
            <a:ext cx="892971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123\ТРАЕКТОРИЯ-УСПЕХА-ВАША-ЖИЗНЬ-БЕСЦЕН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1727200"/>
            <a:ext cx="8888413" cy="340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14356"/>
            <a:ext cx="2462202" cy="150019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ДОМ МОИХ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ЖИЗНЕННЫХ ЦЕННОСТЕЙ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e7f0ab0c7b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6350">
            <a:off x="3093233" y="567267"/>
            <a:ext cx="5467174" cy="456573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357430"/>
            <a:ext cx="3071834" cy="335758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Я хочу построить дом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там, где счастлив буду,</a:t>
            </a:r>
            <a:b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Где любовью окружен,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будет каждый всюду,</a:t>
            </a:r>
            <a:b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Рядом с домом посажу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Древо Родовое, </a:t>
            </a:r>
            <a:b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Чтоб питалось от земли силою живою.</a:t>
            </a:r>
            <a:endParaRPr lang="ru-RU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864</TotalTime>
  <Words>561</Words>
  <Application>Microsoft Office PowerPoint</Application>
  <PresentationFormat>Экран (4:3)</PresentationFormat>
  <Paragraphs>107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ВОСПИТАТЕЛЬНЫЙ ЧАС</vt:lpstr>
      <vt:lpstr>        </vt:lpstr>
      <vt:lpstr>   </vt:lpstr>
      <vt:lpstr> ИЗРЕЧЕНИЯ МУДРЕЦОВ ВОСТОКА</vt:lpstr>
      <vt:lpstr>Слайд 5</vt:lpstr>
      <vt:lpstr>Слайд 6</vt:lpstr>
      <vt:lpstr>Слайд 7</vt:lpstr>
      <vt:lpstr>Слайд 8</vt:lpstr>
      <vt:lpstr>ДОМ МОИХ ЖИЗНЕННЫХ ЦЕННОСТЕЙ</vt:lpstr>
      <vt:lpstr>        Жизненные ценности – это фундамент, на котором базируется вся его жизнь.                                               А.Эйнштейн</vt:lpstr>
      <vt:lpstr> ПОВСЕДНЕВННЫЕ             ценности</vt:lpstr>
      <vt:lpstr>Слайд 12</vt:lpstr>
      <vt:lpstr>Слайд 13</vt:lpstr>
      <vt:lpstr>Слайд 14</vt:lpstr>
      <vt:lpstr>Духовные ценности</vt:lpstr>
      <vt:lpstr>Слайд 16</vt:lpstr>
      <vt:lpstr>Слайд 17</vt:lpstr>
      <vt:lpstr>Культурные ценности - </vt:lpstr>
      <vt:lpstr>    ПИРАМИДА  ЦЕННОСТЕЙ</vt:lpstr>
      <vt:lpstr>Слайд 20</vt:lpstr>
      <vt:lpstr>    Хотя человеческой жизни нет цены, мы всегда поступаем так, словно существует нечто ещё более ценное.                                                                                                                                                                                                                                                   Антуан де Сент-Экзюпери </vt:lpstr>
      <vt:lpstr>Слайд 22</vt:lpstr>
      <vt:lpstr>            Ничего люди не желают больше сохранить и ничего между тем меньше не берегут, чем свою собственную жизнь.                                                                                                                                                    Жан де Лабрюйер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Кузнецов</dc:creator>
  <cp:lastModifiedBy>Кузнецов</cp:lastModifiedBy>
  <cp:revision>92</cp:revision>
  <dcterms:created xsi:type="dcterms:W3CDTF">2016-03-11T13:03:08Z</dcterms:created>
  <dcterms:modified xsi:type="dcterms:W3CDTF">2016-03-20T19:06:54Z</dcterms:modified>
</cp:coreProperties>
</file>