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8"/>
    <p:restoredTop sz="94726"/>
  </p:normalViewPr>
  <p:slideViewPr>
    <p:cSldViewPr snapToGrid="0">
      <p:cViewPr varScale="1">
        <p:scale>
          <a:sx n="120" d="100"/>
          <a:sy n="120" d="100"/>
        </p:scale>
        <p:origin x="19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D5DD5-CFB5-E248-9F80-4E1B9CEE6DF6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793E1-E2C4-684D-A131-20A46209F5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793E1-E2C4-684D-A131-20A46209F53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822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793E1-E2C4-684D-A131-20A46209F53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96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793E1-E2C4-684D-A131-20A46209F53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127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A74FA4-4B6E-F4CC-DE50-949D43584D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2C43263-F445-2C6B-8FFF-492891BBDA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6DE26D-FEA2-6C60-E5D6-97FD6175B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96F2CA-EA58-FDDD-C491-BB6DEE8B0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4D5826-F762-2DE1-36E3-A1030B94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88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C74F5E-8270-9376-4829-53FE0166D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803A9F-965C-4FB2-E42B-E200BF66E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B47963-ECA1-E81B-2D38-CE0A5296B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276636-217C-DFE9-7BE1-7FCDA8162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24698F-529F-991B-25FB-530FBA94B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8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B3199BF-2753-612A-A798-1E50D0D83C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4B66C41-25CE-37B2-A802-67E40D46C0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30295A-C705-D1C2-D5E8-FB9C176BB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D648E4-6437-44E3-66F0-F93861800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3810F3-E235-C830-18F7-A62D8511C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38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9033E9-7686-331C-D1C2-CC65E43CD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72BF7A-6324-349B-93D3-860A8EE99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EBE58B-D698-4FE2-9053-7F40C9D43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694FF0-31D9-1519-081D-5F922A43E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478BF3-B997-E570-CF88-BA7FDBA7B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94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9B768-69E9-CA07-3ED9-3DF5E27DC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93BEE5-043B-B605-785B-074D9C31D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E7453A-C90C-81A9-8711-4889CDF6B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3AD0B5-88E3-C18D-5458-DFE982E45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E2BE42-0231-85F6-92F6-98FA581E6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87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4DE94-FB66-3E03-6D74-8A51D024D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45A059-953F-EBE7-14B4-C2AB96664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B89268D-0F33-DB0F-BABC-A27D99DD8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9FB2D6-8E69-7A88-2E44-34B6F8B73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BE378D-B421-FD56-89C2-CD4A4E63C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A14701-DDE9-D2D3-EE5E-20514F5C6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9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83D9A2-CD92-E509-A4DF-3826EDC9E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ED988D-0799-A1D4-0991-45C296BBA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E69FFA-F3C2-89BA-2A39-D35758FCC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E39C51D-5F43-DEC6-7BE7-8D1D06BFE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D9997D9-4C32-CC30-9AB3-F3188F870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67344D9-C25F-0A49-B6DB-E6D506B62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30B5F70-7C9E-0F71-7CA0-5024F51CC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7C8648D-55F8-980D-BE7A-4168A717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58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FB951-BE97-BED0-207B-03CEDE04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7698C04-DE6F-13DD-02AD-FD3BF5967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69863FD-8912-72E1-4860-8ED1E503D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FAD270F-FC0B-8B5B-67F5-7F4F9459E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73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0DC0EC6-1F60-B861-B323-A2168503A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8922BCD-7923-D907-30C7-34AA318F9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B60B84-08E2-36B3-8FF5-74AE24564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9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18A25A-1814-744D-9F8A-57F949C0E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4F2FB4-EDC7-E351-CD2A-EE275F06B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F258759-6811-5FA3-3E96-8F1D3E608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231ABD-7815-619A-F929-5DF1AD575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D17025-A324-20E9-C4EC-BDF84765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F2A4AE-AFCF-F3A3-9328-E08D782E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53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9C507-6D71-083D-F28C-72328A9DC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68AC6D4-0A0F-82B6-4F65-FAC768FEF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0E0669-8903-8D16-CF6B-3BBD9F17C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E3F7E6-27B4-3EA2-C173-AE411D57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68895C-87AF-645E-E9EA-91482BBE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4B68B2-8B36-5E9F-8345-1821BCAB3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77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5397D-FD24-345C-0FD8-573436B9D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F9999E-AF19-DEF6-0F0D-158CB95DA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037583-C774-886A-615A-0D88F7C472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CDBB6-9D59-134F-9487-65D3C2D4F5DA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673EC5-1A34-6723-6342-A859107A17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D2A897-48C1-5A3A-1851-7FFCE32CE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28566-08FA-8C40-9CF9-83A92D594A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23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+d4ZbFJUMpaszZmIy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clck.ru/3PLCx5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s://t.me/nto_bas_cha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ck.ru/3PLD6q" TargetMode="External"/><Relationship Id="rId5" Type="http://schemas.openxmlformats.org/officeDocument/2006/relationships/hyperlink" Target="https://t.me/onti_ats" TargetMode="External"/><Relationship Id="rId4" Type="http://schemas.openxmlformats.org/officeDocument/2006/relationships/hyperlink" Target="https://clck.ru/3P87xa" TargetMode="External"/><Relationship Id="rId9" Type="http://schemas.openxmlformats.org/officeDocument/2006/relationships/hyperlink" Target="https://t.me/NTO_LR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lck.ru/3PLCwd" TargetMode="External"/><Relationship Id="rId13" Type="http://schemas.openxmlformats.org/officeDocument/2006/relationships/hyperlink" Target="https://t.me/+X7o8B3np5j4yOTEy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s://t.me/+j5fc6WE4vXk3ZmZi" TargetMode="External"/><Relationship Id="rId12" Type="http://schemas.openxmlformats.org/officeDocument/2006/relationships/hyperlink" Target="https://clck.ru/3P5yw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ck.ru/3PLCrV" TargetMode="External"/><Relationship Id="rId11" Type="http://schemas.openxmlformats.org/officeDocument/2006/relationships/hyperlink" Target="https://t.me/+OWRkrG6hFzNmZDcy" TargetMode="External"/><Relationship Id="rId5" Type="http://schemas.openxmlformats.org/officeDocument/2006/relationships/hyperlink" Target="https://t.me/joinchat/xrY_XTXOh6FkYjRi" TargetMode="External"/><Relationship Id="rId15" Type="http://schemas.openxmlformats.org/officeDocument/2006/relationships/hyperlink" Target="https://t.me/+hUSefN3GU0U5OTQ6" TargetMode="External"/><Relationship Id="rId10" Type="http://schemas.openxmlformats.org/officeDocument/2006/relationships/hyperlink" Target="https://clck.ru/3P7o3H" TargetMode="External"/><Relationship Id="rId4" Type="http://schemas.openxmlformats.org/officeDocument/2006/relationships/hyperlink" Target="https://clck.ru/3PLCq7" TargetMode="External"/><Relationship Id="rId9" Type="http://schemas.openxmlformats.org/officeDocument/2006/relationships/hyperlink" Target="https://t.me/css_nto" TargetMode="External"/><Relationship Id="rId14" Type="http://schemas.openxmlformats.org/officeDocument/2006/relationships/hyperlink" Target="https://clck.ru/3PLCvq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lck.ru/3P87fV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s://t.me/+TxEuUXsuGfBjNGF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ck.ru/3P7kRp" TargetMode="External"/><Relationship Id="rId11" Type="http://schemas.openxmlformats.org/officeDocument/2006/relationships/hyperlink" Target="https://t.me/+fLwe_3tbL3E4MjNi" TargetMode="External"/><Relationship Id="rId5" Type="http://schemas.openxmlformats.org/officeDocument/2006/relationships/hyperlink" Target="https://t.me/ibnto" TargetMode="External"/><Relationship Id="rId10" Type="http://schemas.openxmlformats.org/officeDocument/2006/relationships/hyperlink" Target="https://clck.ru/3P882K" TargetMode="External"/><Relationship Id="rId4" Type="http://schemas.openxmlformats.org/officeDocument/2006/relationships/hyperlink" Target="https://clck.ru/3PLCs6" TargetMode="External"/><Relationship Id="rId9" Type="http://schemas.openxmlformats.org/officeDocument/2006/relationships/hyperlink" Target="https://vk.com/fintech_nt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t.me/neurocogno" TargetMode="External"/><Relationship Id="rId3" Type="http://schemas.openxmlformats.org/officeDocument/2006/relationships/hyperlink" Target="https://clck.ru/3PLD7p" TargetMode="External"/><Relationship Id="rId7" Type="http://schemas.openxmlformats.org/officeDocument/2006/relationships/hyperlink" Target="https://clck.ru/3PLCy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.me/joinchat/SX5kjWt-wR9xdbDR" TargetMode="External"/><Relationship Id="rId5" Type="http://schemas.openxmlformats.org/officeDocument/2006/relationships/hyperlink" Target="https://clck.ru/3P87iq" TargetMode="External"/><Relationship Id="rId4" Type="http://schemas.openxmlformats.org/officeDocument/2006/relationships/hyperlink" Target="https://t.me/genome_2025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clck.ru/3P87pa" TargetMode="External"/><Relationship Id="rId13" Type="http://schemas.openxmlformats.org/officeDocument/2006/relationships/hyperlink" Target="https://t.me/+wJqpsfRjlgdhMzYy" TargetMode="External"/><Relationship Id="rId3" Type="http://schemas.openxmlformats.org/officeDocument/2006/relationships/hyperlink" Target="https://clck.ru/3PLCxH" TargetMode="External"/><Relationship Id="rId7" Type="http://schemas.openxmlformats.org/officeDocument/2006/relationships/hyperlink" Target="https://t.me/+fPWrI6SrdrQ2MzYy" TargetMode="External"/><Relationship Id="rId12" Type="http://schemas.openxmlformats.org/officeDocument/2006/relationships/hyperlink" Target="https://clck.ru/3PLCq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ck.ru/3PLD7G" TargetMode="External"/><Relationship Id="rId11" Type="http://schemas.openxmlformats.org/officeDocument/2006/relationships/hyperlink" Target="https://ntcontest.ru/tracks/nto-school/proekt-novoy-sredy-zhizni/ingenet/t.me/ingenet_chat" TargetMode="External"/><Relationship Id="rId5" Type="http://schemas.openxmlformats.org/officeDocument/2006/relationships/hyperlink" Target="https://vk.com/tpuishnkb" TargetMode="External"/><Relationship Id="rId10" Type="http://schemas.openxmlformats.org/officeDocument/2006/relationships/hyperlink" Target="https://clck.ru/3PLD7W" TargetMode="External"/><Relationship Id="rId4" Type="http://schemas.openxmlformats.org/officeDocument/2006/relationships/hyperlink" Target="https://clck.ru/3PLCpm" TargetMode="External"/><Relationship Id="rId9" Type="http://schemas.openxmlformats.org/officeDocument/2006/relationships/hyperlink" Target="https://t.me/+3OZU2BjL0X0zODUy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t.me/+WnIrKCfCBC1lZjVi" TargetMode="External"/><Relationship Id="rId3" Type="http://schemas.openxmlformats.org/officeDocument/2006/relationships/hyperlink" Target="https://clck.ru/3PLCrE" TargetMode="External"/><Relationship Id="rId7" Type="http://schemas.openxmlformats.org/officeDocument/2006/relationships/hyperlink" Target="https://clck.ru/3PLCv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.me/+pplT4E3H5go0NDYy" TargetMode="External"/><Relationship Id="rId5" Type="http://schemas.openxmlformats.org/officeDocument/2006/relationships/hyperlink" Target="https://clck.ru/3PLCwK" TargetMode="External"/><Relationship Id="rId4" Type="http://schemas.openxmlformats.org/officeDocument/2006/relationships/hyperlink" Target="https://vk.com/bd_ml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t.me/+89Le_IqXl-w4ZDcy" TargetMode="External"/><Relationship Id="rId3" Type="http://schemas.openxmlformats.org/officeDocument/2006/relationships/hyperlink" Target="https://clck.ru/3PLCqi" TargetMode="External"/><Relationship Id="rId7" Type="http://schemas.openxmlformats.org/officeDocument/2006/relationships/hyperlink" Target="https://clck.ru/3PLCy3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.me/MDevNTO" TargetMode="External"/><Relationship Id="rId5" Type="http://schemas.openxmlformats.org/officeDocument/2006/relationships/hyperlink" Target="https://clck.ru/3PLCqu" TargetMode="External"/><Relationship Id="rId10" Type="http://schemas.openxmlformats.org/officeDocument/2006/relationships/hyperlink" Target="https://t.me/ontigamedev" TargetMode="External"/><Relationship Id="rId4" Type="http://schemas.openxmlformats.org/officeDocument/2006/relationships/hyperlink" Target="https://t.me/+CcY5A0MXFqBmOGVi" TargetMode="External"/><Relationship Id="rId9" Type="http://schemas.openxmlformats.org/officeDocument/2006/relationships/hyperlink" Target="https://clck.ru/3PLCve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t.me/+iUk0NOr-pY4zMGJi" TargetMode="External"/><Relationship Id="rId3" Type="http://schemas.openxmlformats.org/officeDocument/2006/relationships/hyperlink" Target="https://clck.ru/3P7oSs" TargetMode="External"/><Relationship Id="rId7" Type="http://schemas.openxmlformats.org/officeDocument/2006/relationships/hyperlink" Target="https://clck.ru/3P7oV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.me/QE_nto" TargetMode="External"/><Relationship Id="rId5" Type="http://schemas.openxmlformats.org/officeDocument/2006/relationships/hyperlink" Target="https://clck.ru/3P7oZT" TargetMode="External"/><Relationship Id="rId4" Type="http://schemas.openxmlformats.org/officeDocument/2006/relationships/hyperlink" Target="https://t.me/+eIgikoY1KDY4MmYy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t.me/+y-49dyN4huMzODky" TargetMode="External"/><Relationship Id="rId3" Type="http://schemas.openxmlformats.org/officeDocument/2006/relationships/hyperlink" Target="https://clck.ru/3PLCrc" TargetMode="External"/><Relationship Id="rId7" Type="http://schemas.openxmlformats.org/officeDocument/2006/relationships/hyperlink" Target="https://clck.ru/3P87u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onti_space" TargetMode="External"/><Relationship Id="rId5" Type="http://schemas.openxmlformats.org/officeDocument/2006/relationships/hyperlink" Target="https://clck.ru/3PLCxi" TargetMode="External"/><Relationship Id="rId4" Type="http://schemas.openxmlformats.org/officeDocument/2006/relationships/hyperlink" Target="https://t.me/+nzVla24xv6g5NTk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683120-49C1-70BD-33D1-E4E7B6BF84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681" b="-11838"/>
          <a:stretch>
            <a:fillRect/>
          </a:stretch>
        </p:blipFill>
        <p:spPr>
          <a:xfrm>
            <a:off x="-41579" y="-532015"/>
            <a:ext cx="12275157" cy="854715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95B83F-1377-A851-2585-E9240AA3470E}"/>
              </a:ext>
            </a:extLst>
          </p:cNvPr>
          <p:cNvSpPr txBox="1"/>
          <p:nvPr/>
        </p:nvSpPr>
        <p:spPr>
          <a:xfrm>
            <a:off x="8329352" y="6035039"/>
            <a:ext cx="339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n" dirty="0" err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t.me</a:t>
            </a:r>
            <a:r>
              <a:rPr lang="en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/+d4ZbFJUMpaszZmIy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742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B8C76-480B-2A3B-1E02-3F388A910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109716F-7B74-CB4C-48DE-E0D0327AF5F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9347"/>
          <a:stretch>
            <a:fillRect/>
          </a:stretch>
        </p:blipFill>
        <p:spPr>
          <a:xfrm>
            <a:off x="-122604" y="-128847"/>
            <a:ext cx="12437208" cy="7115694"/>
          </a:xfrm>
          <a:prstGeom prst="rect">
            <a:avLst/>
          </a:prstGeom>
        </p:spPr>
      </p:pic>
      <p:sp>
        <p:nvSpPr>
          <p:cNvPr id="15" name="Rectangle 1">
            <a:extLst>
              <a:ext uri="{FF2B5EF4-FFF2-40B4-BE49-F238E27FC236}">
                <a16:creationId xmlns:a16="http://schemas.microsoft.com/office/drawing/2014/main" id="{80BA634A-4D1A-2004-C2F8-4B2F6752B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216" y="1377643"/>
            <a:ext cx="37155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кураторов и наставников НТО 8-11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НОВЫЙ ТРАНСПОРТ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252A071-C138-9BD8-C96C-0B02F85F7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389295"/>
              </p:ext>
            </p:extLst>
          </p:nvPr>
        </p:nvGraphicFramePr>
        <p:xfrm>
          <a:off x="698269" y="2213356"/>
          <a:ext cx="10922923" cy="3521647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077723">
                  <a:extLst>
                    <a:ext uri="{9D8B030D-6E8A-4147-A177-3AD203B41FA5}">
                      <a16:colId xmlns:a16="http://schemas.microsoft.com/office/drawing/2014/main" val="1635046014"/>
                    </a:ext>
                  </a:extLst>
                </a:gridCol>
                <a:gridCol w="1732182">
                  <a:extLst>
                    <a:ext uri="{9D8B030D-6E8A-4147-A177-3AD203B41FA5}">
                      <a16:colId xmlns:a16="http://schemas.microsoft.com/office/drawing/2014/main" val="2801813251"/>
                    </a:ext>
                  </a:extLst>
                </a:gridCol>
                <a:gridCol w="2155150">
                  <a:extLst>
                    <a:ext uri="{9D8B030D-6E8A-4147-A177-3AD203B41FA5}">
                      <a16:colId xmlns:a16="http://schemas.microsoft.com/office/drawing/2014/main" val="3952813725"/>
                    </a:ext>
                  </a:extLst>
                </a:gridCol>
                <a:gridCol w="1745620">
                  <a:extLst>
                    <a:ext uri="{9D8B030D-6E8A-4147-A177-3AD203B41FA5}">
                      <a16:colId xmlns:a16="http://schemas.microsoft.com/office/drawing/2014/main" val="3945013498"/>
                    </a:ext>
                  </a:extLst>
                </a:gridCol>
                <a:gridCol w="1606124">
                  <a:extLst>
                    <a:ext uri="{9D8B030D-6E8A-4147-A177-3AD203B41FA5}">
                      <a16:colId xmlns:a16="http://schemas.microsoft.com/office/drawing/2014/main" val="3994568593"/>
                    </a:ext>
                  </a:extLst>
                </a:gridCol>
                <a:gridCol w="1606124">
                  <a:extLst>
                    <a:ext uri="{9D8B030D-6E8A-4147-A177-3AD203B41FA5}">
                      <a16:colId xmlns:a16="http://schemas.microsoft.com/office/drawing/2014/main" val="36528399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ТРЕК / ПРОФИЛЬ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КУРАТОР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МЕСТОНАХОЖДЕНИЕ КУРАТОРА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НАСТАВНИК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2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74708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Автономные транспортные системы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Бабенко Илья Игоревич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IT-куб, Фрунзе,5 Кабинет 204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Бабенко Илья Игоревич, Зуйкина Виолетта Николаевна, Кириленко Юрий Александрович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200" dirty="0">
                          <a:hlinkClick r:id="rId4"/>
                        </a:rPr>
                        <a:t>https://clck.ru/3P87xa</a:t>
                      </a:r>
                      <a:endParaRPr lang="ru-RU" sz="12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https://t.me/onti_ats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2715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Беспилотные авиационные системы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Мателло Екатерина Валерьевна 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IT-Куб, Фрунзе, 5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Пшенников Алексей Евгеньевич, Романов Игорь Михайлович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https://clck.ru/3PLD6q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https://t.me/nto_bas_chat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878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Летающая робототехника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Мателло Екатерина Валерьевна 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IT-Куб, Фрунзе, 6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Пшенников Алексей Евгеньевич, Романов Игорь Михайлович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https://clck.ru/3PLCx5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https://t.me/NTO_LR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4403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213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2B3FD89-0FBB-82EE-336A-CADB881DB38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9347"/>
          <a:stretch>
            <a:fillRect/>
          </a:stretch>
        </p:blipFill>
        <p:spPr>
          <a:xfrm>
            <a:off x="-122604" y="-128847"/>
            <a:ext cx="12437208" cy="7115694"/>
          </a:xfrm>
          <a:prstGeom prst="rect">
            <a:avLst/>
          </a:prstGeom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EF191C7E-8422-96AC-A1B3-5B2DA47F3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383710"/>
              </p:ext>
            </p:extLst>
          </p:nvPr>
        </p:nvGraphicFramePr>
        <p:xfrm>
          <a:off x="681645" y="1776348"/>
          <a:ext cx="11122430" cy="463021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805722">
                  <a:extLst>
                    <a:ext uri="{9D8B030D-6E8A-4147-A177-3AD203B41FA5}">
                      <a16:colId xmlns:a16="http://schemas.microsoft.com/office/drawing/2014/main" val="4024233598"/>
                    </a:ext>
                  </a:extLst>
                </a:gridCol>
                <a:gridCol w="1745169">
                  <a:extLst>
                    <a:ext uri="{9D8B030D-6E8A-4147-A177-3AD203B41FA5}">
                      <a16:colId xmlns:a16="http://schemas.microsoft.com/office/drawing/2014/main" val="279993540"/>
                    </a:ext>
                  </a:extLst>
                </a:gridCol>
                <a:gridCol w="1732329">
                  <a:extLst>
                    <a:ext uri="{9D8B030D-6E8A-4147-A177-3AD203B41FA5}">
                      <a16:colId xmlns:a16="http://schemas.microsoft.com/office/drawing/2014/main" val="1066541933"/>
                    </a:ext>
                  </a:extLst>
                </a:gridCol>
                <a:gridCol w="1711842">
                  <a:extLst>
                    <a:ext uri="{9D8B030D-6E8A-4147-A177-3AD203B41FA5}">
                      <a16:colId xmlns:a16="http://schemas.microsoft.com/office/drawing/2014/main" val="2443277947"/>
                    </a:ext>
                  </a:extLst>
                </a:gridCol>
                <a:gridCol w="2285315">
                  <a:extLst>
                    <a:ext uri="{9D8B030D-6E8A-4147-A177-3AD203B41FA5}">
                      <a16:colId xmlns:a16="http://schemas.microsoft.com/office/drawing/2014/main" val="2687200959"/>
                    </a:ext>
                  </a:extLst>
                </a:gridCol>
                <a:gridCol w="1842053">
                  <a:extLst>
                    <a:ext uri="{9D8B030D-6E8A-4147-A177-3AD203B41FA5}">
                      <a16:colId xmlns:a16="http://schemas.microsoft.com/office/drawing/2014/main" val="3319784174"/>
                    </a:ext>
                  </a:extLst>
                </a:gridCol>
              </a:tblGrid>
              <a:tr h="3657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ТРЕК / ПРОФИЛЬ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КУРАТОР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МЕСТОНАХОЖДЕНИЕ КУРАТОРА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НАСТАВНИК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1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1587" marR="61587" marT="0" marB="0"/>
                </a:tc>
                <a:extLst>
                  <a:ext uri="{0D108BD9-81ED-4DB2-BD59-A6C34878D82A}">
                    <a16:rowId xmlns:a16="http://schemas.microsoft.com/office/drawing/2014/main" val="4052616814"/>
                  </a:ext>
                </a:extLst>
              </a:tr>
              <a:tr h="554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Автоматизация бизнес-процессов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</a:rPr>
                        <a:t>Кириленко Ксения Алексеевна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Корпус на Советской Java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Кириленко Ксения Алексеевна, Письменов Марк, НГТУ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https://clck.ru/3PLCq7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https://t.me/joinchat/xrY_XTXOh6FkYjRi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509249878"/>
                  </a:ext>
                </a:extLst>
              </a:tr>
              <a:tr h="554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Интеллектуальные робототехнические системы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Бабенко Илья Игоревич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- 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куб</a:t>
                      </a: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Бабенко Илья Игоревич, Зуйкина Виолетта Николаевна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https://clck.ru/3PLCrV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https://t.me/+j5fc6WE4vXk3ZmZi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1655723752"/>
                  </a:ext>
                </a:extLst>
              </a:tr>
              <a:tr h="45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Цифровые сенсорные системы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Глушков Сергей Александрович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</a:rPr>
                        <a:t>Корпус на Чаплыгина, кабинет 407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Терехов Алексей Евгеньевич, НГТУ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https://clck.ru/3PLCwd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https://t.me/css_nto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1987136768"/>
                  </a:ext>
                </a:extLst>
              </a:tr>
              <a:tr h="554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Водные робототехнические системы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Машкова Анна Ивановна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ЛИОМ, Советская, 63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Машков Николай Игоревич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100" dirty="0">
                          <a:hlinkClick r:id="rId10"/>
                        </a:rPr>
                        <a:t>https://clck.ru/3P7o3H</a:t>
                      </a:r>
                      <a:endParaRPr lang="ru-RU" sz="1100" dirty="0"/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1"/>
                        </a:rPr>
                        <a:t>https://t.me/+OWRkrG6hFzNmZDcy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2848187050"/>
                  </a:ext>
                </a:extLst>
              </a:tr>
              <a:tr h="7434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Современная пищевая инженерия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Вершинина Анастасия Анатольевна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</a:rPr>
                        <a:t>Корпус на Советской, БИНОМ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Вершинина Анастасия Анатольевна, Леонтьева Наталья Владимировна, НГАУ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</a:t>
                      </a:r>
                      <a:r>
                        <a:rPr lang="ru-RU" sz="11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разработчиков профиля </a:t>
                      </a:r>
                      <a:r>
                        <a:rPr lang="en" sz="1100" dirty="0">
                          <a:hlinkClick r:id="rId12"/>
                        </a:rPr>
                        <a:t>https://clck.ru/3P5ywv</a:t>
                      </a:r>
                      <a:endParaRPr lang="ru-RU" sz="1100" dirty="0"/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3"/>
                        </a:rPr>
                        <a:t>https://t.me/+X7o8B3np5j4yOTEy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888043597"/>
                  </a:ext>
                </a:extLst>
              </a:tr>
              <a:tr h="11212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Гибкая и молекулярная электроника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Панов Никита Владимирович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</a:rPr>
                        <a:t>IT - куб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Терехов Алескей Евгеньевич, Панов Никита Владимирович, Шанина Наталья Ивановна, Киселева Ирина Викторовна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4"/>
                        </a:rPr>
                        <a:t>https://clck.ru/3PLCvq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5"/>
                        </a:rPr>
                        <a:t>https://t.me/+hUSefN3GU0U5OTQ6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2089150909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9064E509-A91C-83E9-62E4-DA48C8C81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19" y="1111636"/>
            <a:ext cx="37155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кураторов и наставников НТО 8-11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НОВОГО ПРОИЗВОДСТВА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326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B2113-332E-04ED-BF75-9D46CF071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2E6A6A-F173-EA4D-8FFB-7FA3AFF16AA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9347"/>
          <a:stretch>
            <a:fillRect/>
          </a:stretch>
        </p:blipFill>
        <p:spPr>
          <a:xfrm>
            <a:off x="-122604" y="-128847"/>
            <a:ext cx="12437208" cy="7115694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2ED6C2A1-91DD-E65A-CE80-D1F7BB9D1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19" y="1111636"/>
            <a:ext cx="37155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кураторов и наставников НТО 8-11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НОВОЙ БЕЗОПАСНОСТИ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984854C6-7B6B-E381-728B-08E821FA0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507805"/>
              </p:ext>
            </p:extLst>
          </p:nvPr>
        </p:nvGraphicFramePr>
        <p:xfrm>
          <a:off x="714895" y="1781239"/>
          <a:ext cx="10939550" cy="458959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814806">
                  <a:extLst>
                    <a:ext uri="{9D8B030D-6E8A-4147-A177-3AD203B41FA5}">
                      <a16:colId xmlns:a16="http://schemas.microsoft.com/office/drawing/2014/main" val="2290809473"/>
                    </a:ext>
                  </a:extLst>
                </a:gridCol>
                <a:gridCol w="1191694">
                  <a:extLst>
                    <a:ext uri="{9D8B030D-6E8A-4147-A177-3AD203B41FA5}">
                      <a16:colId xmlns:a16="http://schemas.microsoft.com/office/drawing/2014/main" val="1093421556"/>
                    </a:ext>
                  </a:extLst>
                </a:gridCol>
                <a:gridCol w="1998921">
                  <a:extLst>
                    <a:ext uri="{9D8B030D-6E8A-4147-A177-3AD203B41FA5}">
                      <a16:colId xmlns:a16="http://schemas.microsoft.com/office/drawing/2014/main" val="785076114"/>
                    </a:ext>
                  </a:extLst>
                </a:gridCol>
                <a:gridCol w="1733107">
                  <a:extLst>
                    <a:ext uri="{9D8B030D-6E8A-4147-A177-3AD203B41FA5}">
                      <a16:colId xmlns:a16="http://schemas.microsoft.com/office/drawing/2014/main" val="4042498456"/>
                    </a:ext>
                  </a:extLst>
                </a:gridCol>
                <a:gridCol w="2490806">
                  <a:extLst>
                    <a:ext uri="{9D8B030D-6E8A-4147-A177-3AD203B41FA5}">
                      <a16:colId xmlns:a16="http://schemas.microsoft.com/office/drawing/2014/main" val="3799689591"/>
                    </a:ext>
                  </a:extLst>
                </a:gridCol>
                <a:gridCol w="1710216">
                  <a:extLst>
                    <a:ext uri="{9D8B030D-6E8A-4147-A177-3AD203B41FA5}">
                      <a16:colId xmlns:a16="http://schemas.microsoft.com/office/drawing/2014/main" val="4111847336"/>
                    </a:ext>
                  </a:extLst>
                </a:gridCol>
              </a:tblGrid>
              <a:tr h="465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ТРЕК / ПРОФИЛЬ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КУРАТОР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МЕСТОНАХОЖДЕНИЕ КУРАТОРА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НАСТАВНИК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2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7209" marR="6720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7209" marR="67209" marT="0" marB="0"/>
                </a:tc>
                <a:extLst>
                  <a:ext uri="{0D108BD9-81ED-4DB2-BD59-A6C34878D82A}">
                    <a16:rowId xmlns:a16="http://schemas.microsoft.com/office/drawing/2014/main" val="1448974402"/>
                  </a:ext>
                </a:extLst>
              </a:tr>
              <a:tr h="706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Информационная безопасность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Бадер Руслан Дмитриевич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IT-Куб Фрунзе, 5 кабинет 202, Корпус на Советской, кабинет Java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НГТУ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https://clck.ru/3PLCs6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https://t.me/ibnto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extLst>
                  <a:ext uri="{0D108BD9-81ED-4DB2-BD59-A6C34878D82A}">
                    <a16:rowId xmlns:a16="http://schemas.microsoft.com/office/drawing/2014/main" val="2060807052"/>
                  </a:ext>
                </a:extLst>
              </a:tr>
              <a:tr h="946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Технологии беспроводной связи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Шанина Наталья Ивановна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Корпус на Советской, Сотка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Киселева Ирина Викторовна, Спутай Сергей Владимирович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200" dirty="0">
                          <a:hlinkClick r:id="rId6"/>
                        </a:rPr>
                        <a:t>https://clck.ru/3P7kRp</a:t>
                      </a:r>
                      <a:endParaRPr lang="ru-RU" sz="1200" dirty="0"/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https://t.me/+TxEuUXsuGfBjNGFi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extLst>
                  <a:ext uri="{0D108BD9-81ED-4DB2-BD59-A6C34878D82A}">
                    <a16:rowId xmlns:a16="http://schemas.microsoft.com/office/drawing/2014/main" val="684257"/>
                  </a:ext>
                </a:extLst>
              </a:tr>
              <a:tr h="1427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 dirty="0">
                          <a:effectLst/>
                        </a:rPr>
                        <a:t>Программная инженерия финансовых технологий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Куртин Максим Анатольевич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IT-Куб Фрунзе, 5 кабинет 202, Корпус на Советской, кабинет Java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Кириленко Юрий Александрович, Бадер Руслан Дмитриевич, Нихаев Матвей Александрович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200" dirty="0">
                          <a:hlinkClick r:id="rId8"/>
                        </a:rPr>
                        <a:t>https://clck.ru/3P87fV</a:t>
                      </a:r>
                      <a:endParaRPr lang="ru-RU" sz="1200" dirty="0"/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https://vk.com/fintech_nto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extLst>
                  <a:ext uri="{0D108BD9-81ED-4DB2-BD59-A6C34878D82A}">
                    <a16:rowId xmlns:a16="http://schemas.microsoft.com/office/drawing/2014/main" val="1692089592"/>
                  </a:ext>
                </a:extLst>
              </a:tr>
              <a:tr h="8056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Конструктивная безопасность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Якушева Анна Артуровна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Корпус на Советской, ЛИОМ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00">
                          <a:effectLst/>
                        </a:rPr>
                        <a:t>Зуйкина Виолетта Николаевна, Бабенко Илья Игоревич</a:t>
                      </a:r>
                      <a:endParaRPr lang="ru-RU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200" dirty="0">
                          <a:hlinkClick r:id="rId10"/>
                        </a:rPr>
                        <a:t>https://clck.ru/3P882K</a:t>
                      </a:r>
                      <a:endParaRPr lang="ru-RU" sz="1200" dirty="0"/>
                    </a:p>
                  </a:txBody>
                  <a:tcPr marL="67209" marR="672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1"/>
                        </a:rPr>
                        <a:t>https://t.me/+fLwe_3tbL3E4MjNi</a:t>
                      </a:r>
                      <a:endParaRPr lang="ru-RU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209" marR="67209" marT="0" marB="0" anchor="ctr"/>
                </a:tc>
                <a:extLst>
                  <a:ext uri="{0D108BD9-81ED-4DB2-BD59-A6C34878D82A}">
                    <a16:rowId xmlns:a16="http://schemas.microsoft.com/office/drawing/2014/main" val="957675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926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43D85-1D76-ED3E-5C0C-B6F7549E4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4F5F55-7A8E-21ED-4159-8BE9BB6A83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7"/>
          <a:stretch>
            <a:fillRect/>
          </a:stretch>
        </p:blipFill>
        <p:spPr>
          <a:xfrm>
            <a:off x="-122604" y="-128847"/>
            <a:ext cx="12437208" cy="7115694"/>
          </a:xfrm>
          <a:prstGeom prst="rect">
            <a:avLst/>
          </a:prstGeom>
        </p:spPr>
      </p:pic>
      <p:sp>
        <p:nvSpPr>
          <p:cNvPr id="15" name="Rectangle 1">
            <a:extLst>
              <a:ext uri="{FF2B5EF4-FFF2-40B4-BE49-F238E27FC236}">
                <a16:creationId xmlns:a16="http://schemas.microsoft.com/office/drawing/2014/main" id="{BC70ECBB-E97F-2890-1D84-55C0BFB31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8724" y="1111636"/>
            <a:ext cx="40397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кураторов и наставников НТО 8-11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НОВОЙ МЕДИЦИНЫ И ЗДОРОВЬЯ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8047D09-5812-E696-EBAA-C7B17A5ED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668482"/>
              </p:ext>
            </p:extLst>
          </p:nvPr>
        </p:nvGraphicFramePr>
        <p:xfrm>
          <a:off x="690640" y="1763857"/>
          <a:ext cx="11055926" cy="81661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839664">
                  <a:extLst>
                    <a:ext uri="{9D8B030D-6E8A-4147-A177-3AD203B41FA5}">
                      <a16:colId xmlns:a16="http://schemas.microsoft.com/office/drawing/2014/main" val="3675166796"/>
                    </a:ext>
                  </a:extLst>
                </a:gridCol>
                <a:gridCol w="1806972">
                  <a:extLst>
                    <a:ext uri="{9D8B030D-6E8A-4147-A177-3AD203B41FA5}">
                      <a16:colId xmlns:a16="http://schemas.microsoft.com/office/drawing/2014/main" val="1455452900"/>
                    </a:ext>
                  </a:extLst>
                </a:gridCol>
                <a:gridCol w="2158880">
                  <a:extLst>
                    <a:ext uri="{9D8B030D-6E8A-4147-A177-3AD203B41FA5}">
                      <a16:colId xmlns:a16="http://schemas.microsoft.com/office/drawing/2014/main" val="913302004"/>
                    </a:ext>
                  </a:extLst>
                </a:gridCol>
                <a:gridCol w="1804408">
                  <a:extLst>
                    <a:ext uri="{9D8B030D-6E8A-4147-A177-3AD203B41FA5}">
                      <a16:colId xmlns:a16="http://schemas.microsoft.com/office/drawing/2014/main" val="727838153"/>
                    </a:ext>
                  </a:extLst>
                </a:gridCol>
                <a:gridCol w="1723001">
                  <a:extLst>
                    <a:ext uri="{9D8B030D-6E8A-4147-A177-3AD203B41FA5}">
                      <a16:colId xmlns:a16="http://schemas.microsoft.com/office/drawing/2014/main" val="3378361934"/>
                    </a:ext>
                  </a:extLst>
                </a:gridCol>
                <a:gridCol w="1723001">
                  <a:extLst>
                    <a:ext uri="{9D8B030D-6E8A-4147-A177-3AD203B41FA5}">
                      <a16:colId xmlns:a16="http://schemas.microsoft.com/office/drawing/2014/main" val="15246482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ТРЕК / ПРОФИЛЬ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КУРАТОР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МЕСТОНАХОЖДЕНИЕ КУРАТОРА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НАСТАВНИК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1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032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Геномное редактирование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Бутикова Екатерина Алексеевна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 dirty="0">
                          <a:effectLst/>
                        </a:rPr>
                        <a:t>Корпус на Советской, </a:t>
                      </a:r>
                      <a:r>
                        <a:rPr lang="ru-RU" sz="1200" kern="100" dirty="0" err="1">
                          <a:effectLst/>
                        </a:rPr>
                        <a:t>ТЮБиК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Бутикова Екатерина Алексеевна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200" kern="100" dirty="0">
                          <a:effectLst/>
                          <a:hlinkClick r:id="rId3"/>
                        </a:rPr>
                        <a:t>https://clck.ru/3PLD7p</a:t>
                      </a:r>
                      <a:r>
                        <a:rPr lang="ru-RU" sz="1200" kern="100" dirty="0">
                          <a:effectLst/>
                        </a:rPr>
                        <a:t> 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https://t.me/genome_2025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0651121"/>
                  </a:ext>
                </a:extLst>
              </a:tr>
            </a:tbl>
          </a:graphicData>
        </a:graphic>
      </p:graphicFrame>
      <p:sp>
        <p:nvSpPr>
          <p:cNvPr id="17" name="Rectangle 1">
            <a:extLst>
              <a:ext uri="{FF2B5EF4-FFF2-40B4-BE49-F238E27FC236}">
                <a16:creationId xmlns:a16="http://schemas.microsoft.com/office/drawing/2014/main" id="{8DFBE687-FC6F-E207-BD71-8AF72B424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513" y="2765554"/>
            <a:ext cx="500297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НАНОТЕХНОЛОГИЯМ И НАНОИНЖЕНЕРИИ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8" name="Таблица 17">
            <a:extLst>
              <a:ext uri="{FF2B5EF4-FFF2-40B4-BE49-F238E27FC236}">
                <a16:creationId xmlns:a16="http://schemas.microsoft.com/office/drawing/2014/main" id="{E3E8C11C-9F88-FA86-E616-B6CD62136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345647"/>
              </p:ext>
            </p:extLst>
          </p:nvPr>
        </p:nvGraphicFramePr>
        <p:xfrm>
          <a:off x="690640" y="3153177"/>
          <a:ext cx="11055928" cy="123717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839664">
                  <a:extLst>
                    <a:ext uri="{9D8B030D-6E8A-4147-A177-3AD203B41FA5}">
                      <a16:colId xmlns:a16="http://schemas.microsoft.com/office/drawing/2014/main" val="3273874938"/>
                    </a:ext>
                  </a:extLst>
                </a:gridCol>
                <a:gridCol w="1159194">
                  <a:extLst>
                    <a:ext uri="{9D8B030D-6E8A-4147-A177-3AD203B41FA5}">
                      <a16:colId xmlns:a16="http://schemas.microsoft.com/office/drawing/2014/main" val="497805949"/>
                    </a:ext>
                  </a:extLst>
                </a:gridCol>
                <a:gridCol w="1360967">
                  <a:extLst>
                    <a:ext uri="{9D8B030D-6E8A-4147-A177-3AD203B41FA5}">
                      <a16:colId xmlns:a16="http://schemas.microsoft.com/office/drawing/2014/main" val="2976182874"/>
                    </a:ext>
                  </a:extLst>
                </a:gridCol>
                <a:gridCol w="1860698">
                  <a:extLst>
                    <a:ext uri="{9D8B030D-6E8A-4147-A177-3AD203B41FA5}">
                      <a16:colId xmlns:a16="http://schemas.microsoft.com/office/drawing/2014/main" val="623624348"/>
                    </a:ext>
                  </a:extLst>
                </a:gridCol>
                <a:gridCol w="3112404">
                  <a:extLst>
                    <a:ext uri="{9D8B030D-6E8A-4147-A177-3AD203B41FA5}">
                      <a16:colId xmlns:a16="http://schemas.microsoft.com/office/drawing/2014/main" val="751577293"/>
                    </a:ext>
                  </a:extLst>
                </a:gridCol>
                <a:gridCol w="1723001">
                  <a:extLst>
                    <a:ext uri="{9D8B030D-6E8A-4147-A177-3AD203B41FA5}">
                      <a16:colId xmlns:a16="http://schemas.microsoft.com/office/drawing/2014/main" val="1306601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ТРЕК / ПРОФИЛЬ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КУРАТОР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МЕСТОНАХОЖДЕНИЕ КУРАТОРА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 dirty="0">
                          <a:effectLst/>
                        </a:rPr>
                        <a:t>НАСТАВНИК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2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1293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 dirty="0">
                          <a:effectLst/>
                        </a:rPr>
                        <a:t>Наносистемы и химический инжиниринг 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Пухнярская Ирина Юрьевна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 dirty="0">
                          <a:effectLst/>
                        </a:rPr>
                        <a:t>Корпус на Советской, БИНОМ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 dirty="0" err="1">
                          <a:effectLst/>
                        </a:rPr>
                        <a:t>Пухнярская</a:t>
                      </a:r>
                      <a:r>
                        <a:rPr lang="ru-RU" sz="1200" kern="100" dirty="0">
                          <a:effectLst/>
                        </a:rPr>
                        <a:t> Ирина Юрьевна, Вершинина Анастасия Анатольевна, Михеев Сергей Сергеевич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100" dirty="0">
                          <a:hlinkClick r:id="rId5"/>
                        </a:rPr>
                        <a:t>https://clck.ru/3P87iq</a:t>
                      </a:r>
                      <a:endParaRPr lang="ru-RU" sz="11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  <a:hlinkClick r:id="rId6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https://t.me/joinchat/SX5kjWt-wR9xdbDR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9231052"/>
                  </a:ext>
                </a:extLst>
              </a:tr>
            </a:tbl>
          </a:graphicData>
        </a:graphic>
      </p:graphicFrame>
      <p:sp>
        <p:nvSpPr>
          <p:cNvPr id="19" name="Rectangle 1">
            <a:extLst>
              <a:ext uri="{FF2B5EF4-FFF2-40B4-BE49-F238E27FC236}">
                <a16:creationId xmlns:a16="http://schemas.microsoft.com/office/drawing/2014/main" id="{5BE7700D-B109-C15B-2A36-973E83F9B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3624" y="4640575"/>
            <a:ext cx="57110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НЕЙРОТЕХНОЛОГИЯМ И КОГНИТИВНЫМ НАУКАМ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6117B359-1CFA-8DCA-A675-11158B8CF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730021"/>
              </p:ext>
            </p:extLst>
          </p:nvPr>
        </p:nvGraphicFramePr>
        <p:xfrm>
          <a:off x="690640" y="5028198"/>
          <a:ext cx="11055926" cy="1447483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839663">
                  <a:extLst>
                    <a:ext uri="{9D8B030D-6E8A-4147-A177-3AD203B41FA5}">
                      <a16:colId xmlns:a16="http://schemas.microsoft.com/office/drawing/2014/main" val="1206158443"/>
                    </a:ext>
                  </a:extLst>
                </a:gridCol>
                <a:gridCol w="1806972">
                  <a:extLst>
                    <a:ext uri="{9D8B030D-6E8A-4147-A177-3AD203B41FA5}">
                      <a16:colId xmlns:a16="http://schemas.microsoft.com/office/drawing/2014/main" val="1985085285"/>
                    </a:ext>
                  </a:extLst>
                </a:gridCol>
                <a:gridCol w="1711464">
                  <a:extLst>
                    <a:ext uri="{9D8B030D-6E8A-4147-A177-3AD203B41FA5}">
                      <a16:colId xmlns:a16="http://schemas.microsoft.com/office/drawing/2014/main" val="2255539465"/>
                    </a:ext>
                  </a:extLst>
                </a:gridCol>
                <a:gridCol w="2251825">
                  <a:extLst>
                    <a:ext uri="{9D8B030D-6E8A-4147-A177-3AD203B41FA5}">
                      <a16:colId xmlns:a16="http://schemas.microsoft.com/office/drawing/2014/main" val="1982284972"/>
                    </a:ext>
                  </a:extLst>
                </a:gridCol>
                <a:gridCol w="1723001">
                  <a:extLst>
                    <a:ext uri="{9D8B030D-6E8A-4147-A177-3AD203B41FA5}">
                      <a16:colId xmlns:a16="http://schemas.microsoft.com/office/drawing/2014/main" val="3452238901"/>
                    </a:ext>
                  </a:extLst>
                </a:gridCol>
                <a:gridCol w="1723001">
                  <a:extLst>
                    <a:ext uri="{9D8B030D-6E8A-4147-A177-3AD203B41FA5}">
                      <a16:colId xmlns:a16="http://schemas.microsoft.com/office/drawing/2014/main" val="41696852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ТРЕК / ПРОФИЛЬ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КУРАТОР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МЕСТОНАХОЖДЕНИЕ КУРАТОРА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НАСТАВНИК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2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658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Нейротехнологии и когнитивные науки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Рябова Марина Сергеевна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Корпус на Советской, кабинет 308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Кириленко Юрий Александрович, Панов Никита Владимирович, Леонтьева Наталья Владимировна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https://clck.ru/3PLCyX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https://t.me/neurocogno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25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01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71F3A-B83D-1CCC-FA06-48056279E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932AE24-C79F-69D0-7AFF-E2D8BD89DF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7"/>
          <a:stretch>
            <a:fillRect/>
          </a:stretch>
        </p:blipFill>
        <p:spPr>
          <a:xfrm>
            <a:off x="-122604" y="-128847"/>
            <a:ext cx="12437208" cy="7115694"/>
          </a:xfrm>
          <a:prstGeom prst="rect">
            <a:avLst/>
          </a:prstGeom>
        </p:spPr>
      </p:pic>
      <p:sp>
        <p:nvSpPr>
          <p:cNvPr id="15" name="Rectangle 1">
            <a:extLst>
              <a:ext uri="{FF2B5EF4-FFF2-40B4-BE49-F238E27FC236}">
                <a16:creationId xmlns:a16="http://schemas.microsoft.com/office/drawing/2014/main" id="{E57675D6-1A8C-417C-E65A-A5E9BB083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179" y="1111636"/>
            <a:ext cx="38008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кураторов и наставников НТО 8-11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НОВОЙ НОВОЙ СРЕДЫ ЖИЗНИ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0D11605-7BFA-ACA3-E0CA-D4D866E203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288977"/>
              </p:ext>
            </p:extLst>
          </p:nvPr>
        </p:nvGraphicFramePr>
        <p:xfrm>
          <a:off x="731521" y="1679955"/>
          <a:ext cx="10939548" cy="4822942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820298">
                  <a:extLst>
                    <a:ext uri="{9D8B030D-6E8A-4147-A177-3AD203B41FA5}">
                      <a16:colId xmlns:a16="http://schemas.microsoft.com/office/drawing/2014/main" val="1107248761"/>
                    </a:ext>
                  </a:extLst>
                </a:gridCol>
                <a:gridCol w="1787951">
                  <a:extLst>
                    <a:ext uri="{9D8B030D-6E8A-4147-A177-3AD203B41FA5}">
                      <a16:colId xmlns:a16="http://schemas.microsoft.com/office/drawing/2014/main" val="2051038557"/>
                    </a:ext>
                  </a:extLst>
                </a:gridCol>
                <a:gridCol w="1454974">
                  <a:extLst>
                    <a:ext uri="{9D8B030D-6E8A-4147-A177-3AD203B41FA5}">
                      <a16:colId xmlns:a16="http://schemas.microsoft.com/office/drawing/2014/main" val="3479911037"/>
                    </a:ext>
                  </a:extLst>
                </a:gridCol>
                <a:gridCol w="1584251">
                  <a:extLst>
                    <a:ext uri="{9D8B030D-6E8A-4147-A177-3AD203B41FA5}">
                      <a16:colId xmlns:a16="http://schemas.microsoft.com/office/drawing/2014/main" val="735461628"/>
                    </a:ext>
                  </a:extLst>
                </a:gridCol>
                <a:gridCol w="2587209">
                  <a:extLst>
                    <a:ext uri="{9D8B030D-6E8A-4147-A177-3AD203B41FA5}">
                      <a16:colId xmlns:a16="http://schemas.microsoft.com/office/drawing/2014/main" val="26806596"/>
                    </a:ext>
                  </a:extLst>
                </a:gridCol>
                <a:gridCol w="1704865">
                  <a:extLst>
                    <a:ext uri="{9D8B030D-6E8A-4147-A177-3AD203B41FA5}">
                      <a16:colId xmlns:a16="http://schemas.microsoft.com/office/drawing/2014/main" val="2097230531"/>
                    </a:ext>
                  </a:extLst>
                </a:gridCol>
              </a:tblGrid>
              <a:tr h="3657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ТРЕК / ПРОФИЛЬ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КУРАТОР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МЕСТОНАХОЖДЕНИЕ КУРАТОРА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НАСТАВНИК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1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1587" marR="61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1587" marR="61587" marT="0" marB="0"/>
                </a:tc>
                <a:extLst>
                  <a:ext uri="{0D108BD9-81ED-4DB2-BD59-A6C34878D82A}">
                    <a16:rowId xmlns:a16="http://schemas.microsoft.com/office/drawing/2014/main" val="1084474289"/>
                  </a:ext>
                </a:extLst>
              </a:tr>
              <a:tr h="554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Инженерные биологические системы.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Леонтьева Наталья Владимировна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Корпус на Советской, ТЮБиК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Леонтьева Наталья Владимировна, Панов Никита Владимирович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https://clck.ru/3PLCxH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2164505604"/>
                  </a:ext>
                </a:extLst>
              </a:tr>
              <a:tr h="554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Умный город. 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Измайлова Елена Ивановна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Корпус на Советской Python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</a:rPr>
                        <a:t>Якушева Анна Артуровна, Кузнецов Антон Михайлович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https://clck.ru/3PLCpm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https://vk.com/tpuishnkb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4047043587"/>
                  </a:ext>
                </a:extLst>
              </a:tr>
              <a:tr h="45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Цифровые технологии в архитектуре.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Козлов Егор Сергеевич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IT-Куб Фрунзе, 5 кабинет 103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Молодецкая Екатерина Алексеевна, НГУАДИ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https://clck.ru/3PLD7G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https://t.me/+fPWrI6SrdrQ2MzYy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402879625"/>
                  </a:ext>
                </a:extLst>
              </a:tr>
              <a:tr h="3657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Урбанистика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Коптева Наталья Сергеевна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Корпус на Чаплыгина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СГУГиТ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100" dirty="0">
                          <a:hlinkClick r:id="rId8"/>
                        </a:rPr>
                        <a:t>https://clck.ru/3P87pa</a:t>
                      </a:r>
                      <a:endParaRPr lang="ru-RU" sz="1100" dirty="0"/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https://t.me/+3OZU2BjL0X0zODUy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2520438860"/>
                  </a:ext>
                </a:extLst>
              </a:tr>
              <a:tr h="11212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Инженерные сети городов будущего 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Козлов Егор Сергеевич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Корпус на Советской, Сотка, IT - куб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Якушева Анна Артуровна, </a:t>
                      </a:r>
                      <a:r>
                        <a:rPr lang="ru-RU" sz="1100" kern="100" dirty="0">
                          <a:effectLst/>
                        </a:rPr>
                        <a:t>Спутай Сергей Владимирович, Терехов Алексей Евгеньевич, </a:t>
                      </a:r>
                      <a:r>
                        <a:rPr lang="ru-RU" sz="1100" kern="100" dirty="0" err="1">
                          <a:effectLst/>
                        </a:rPr>
                        <a:t>Нихаев</a:t>
                      </a:r>
                      <a:r>
                        <a:rPr lang="ru-RU" sz="1100" kern="100" dirty="0">
                          <a:effectLst/>
                        </a:rPr>
                        <a:t> Матвей Александрович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0"/>
                        </a:rPr>
                        <a:t>https://clck.ru/3PLD7W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1"/>
                        </a:rPr>
                        <a:t>https://ntcontest.ru/tracks/nto-school/proekt-novoy-sredy-zhizni/ingenet/t.me/ingenet_chat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4157881231"/>
                  </a:ext>
                </a:extLst>
              </a:tr>
              <a:tr h="932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Моделирование в биотехнологиях 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Гайдабура Оксана Анатольевна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Корпус на Советской, ТЮБиК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Пухнярская Ирина Юрьевна, Гайдабура Оксана Анатольевна, Кириленко Юрий Алескандрович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2"/>
                        </a:rPr>
                        <a:t>https://clck.ru/3PLCqX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3"/>
                        </a:rPr>
                        <a:t>https://t.me/+wJqpsfRjlgdhMzYy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87" marR="61587" marT="0" marB="0" anchor="ctr"/>
                </a:tc>
                <a:extLst>
                  <a:ext uri="{0D108BD9-81ED-4DB2-BD59-A6C34878D82A}">
                    <a16:rowId xmlns:a16="http://schemas.microsoft.com/office/drawing/2014/main" val="2646519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5836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DD3B3-6479-65C8-BDBD-92A96F33F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263B09F-FC67-7F28-8AB0-ECCE8B13D4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7"/>
          <a:stretch>
            <a:fillRect/>
          </a:stretch>
        </p:blipFill>
        <p:spPr>
          <a:xfrm>
            <a:off x="-122604" y="-128847"/>
            <a:ext cx="12437208" cy="7115694"/>
          </a:xfrm>
          <a:prstGeom prst="rect">
            <a:avLst/>
          </a:prstGeom>
        </p:spPr>
      </p:pic>
      <p:sp>
        <p:nvSpPr>
          <p:cNvPr id="15" name="Rectangle 1">
            <a:extLst>
              <a:ext uri="{FF2B5EF4-FFF2-40B4-BE49-F238E27FC236}">
                <a16:creationId xmlns:a16="http://schemas.microsoft.com/office/drawing/2014/main" id="{FB95F9F2-3168-ABF9-8059-C5BD46D28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4911" y="1111636"/>
            <a:ext cx="45073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кураторов и наставников НТО 8-11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ПО ИСКУССТВЕННОМУ ИНТЕЛЛЕКТУ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7FF8231-7E3F-BE58-4425-D2DC60D0A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65492"/>
              </p:ext>
            </p:extLst>
          </p:nvPr>
        </p:nvGraphicFramePr>
        <p:xfrm>
          <a:off x="665018" y="1785811"/>
          <a:ext cx="10972800" cy="435460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825831">
                  <a:extLst>
                    <a:ext uri="{9D8B030D-6E8A-4147-A177-3AD203B41FA5}">
                      <a16:colId xmlns:a16="http://schemas.microsoft.com/office/drawing/2014/main" val="2412863444"/>
                    </a:ext>
                  </a:extLst>
                </a:gridCol>
                <a:gridCol w="1793386">
                  <a:extLst>
                    <a:ext uri="{9D8B030D-6E8A-4147-A177-3AD203B41FA5}">
                      <a16:colId xmlns:a16="http://schemas.microsoft.com/office/drawing/2014/main" val="2049633806"/>
                    </a:ext>
                  </a:extLst>
                </a:gridCol>
                <a:gridCol w="2142648">
                  <a:extLst>
                    <a:ext uri="{9D8B030D-6E8A-4147-A177-3AD203B41FA5}">
                      <a16:colId xmlns:a16="http://schemas.microsoft.com/office/drawing/2014/main" val="1664140822"/>
                    </a:ext>
                  </a:extLst>
                </a:gridCol>
                <a:gridCol w="1790841">
                  <a:extLst>
                    <a:ext uri="{9D8B030D-6E8A-4147-A177-3AD203B41FA5}">
                      <a16:colId xmlns:a16="http://schemas.microsoft.com/office/drawing/2014/main" val="3110636287"/>
                    </a:ext>
                  </a:extLst>
                </a:gridCol>
                <a:gridCol w="1710047">
                  <a:extLst>
                    <a:ext uri="{9D8B030D-6E8A-4147-A177-3AD203B41FA5}">
                      <a16:colId xmlns:a16="http://schemas.microsoft.com/office/drawing/2014/main" val="589773359"/>
                    </a:ext>
                  </a:extLst>
                </a:gridCol>
                <a:gridCol w="1710047">
                  <a:extLst>
                    <a:ext uri="{9D8B030D-6E8A-4147-A177-3AD203B41FA5}">
                      <a16:colId xmlns:a16="http://schemas.microsoft.com/office/drawing/2014/main" val="584768395"/>
                    </a:ext>
                  </a:extLst>
                </a:gridCol>
              </a:tblGrid>
              <a:tr h="370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ТРЕК / ПРОФИЛЬ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КУРАТОР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МЕСТОНАХОЖДЕНИЕ КУРАТОРА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>
                          <a:effectLst/>
                        </a:rPr>
                        <a:t>НАСТАВНИК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1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2469" marR="6246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2469" marR="62469" marT="0" marB="0"/>
                </a:tc>
                <a:extLst>
                  <a:ext uri="{0D108BD9-81ED-4DB2-BD59-A6C34878D82A}">
                    <a16:rowId xmlns:a16="http://schemas.microsoft.com/office/drawing/2014/main" val="2056393469"/>
                  </a:ext>
                </a:extLst>
              </a:tr>
              <a:tr h="13267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Большие данные и машинное обучение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Кириленко Юрий Александрович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Корпус на Советской Java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Кириленко Юрий Александрович, Бадер Руслан Дмитриевич, Нихаев Матвей Александрович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https://clck.ru/3PLCrE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https://vk.com/bd_ml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extLst>
                  <a:ext uri="{0D108BD9-81ED-4DB2-BD59-A6C34878D82A}">
                    <a16:rowId xmlns:a16="http://schemas.microsoft.com/office/drawing/2014/main" val="1171969230"/>
                  </a:ext>
                </a:extLst>
              </a:tr>
              <a:tr h="13267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Инфохимия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Бадер Руслан Дмитриевич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Корпус на Советской Java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Кириленко Юрий Александрович, Бадер Руслан Дмитриевич, Нихаев Матвей Александрович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https://clck.ru/3PLCwK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https://t.me/+pplT4E3H5go0NDYy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extLst>
                  <a:ext uri="{0D108BD9-81ED-4DB2-BD59-A6C34878D82A}">
                    <a16:rowId xmlns:a16="http://schemas.microsoft.com/office/drawing/2014/main" val="2379204116"/>
                  </a:ext>
                </a:extLst>
              </a:tr>
              <a:tr h="13267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Искуственный интеллект.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Кириленко Юрий Александрович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Корпус на Советской Java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300" kern="100">
                          <a:effectLst/>
                        </a:rPr>
                        <a:t>Кириленко Юрий Александрович, Бадер Руслан Дмитриевич, Нихаев Матвей Александрович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https://clck.ru/3PLCvS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https://t.me/+WnIrKCfCBC1lZjVi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9" marR="62469" marT="0" marB="0" anchor="ctr"/>
                </a:tc>
                <a:extLst>
                  <a:ext uri="{0D108BD9-81ED-4DB2-BD59-A6C34878D82A}">
                    <a16:rowId xmlns:a16="http://schemas.microsoft.com/office/drawing/2014/main" val="2053472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719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9C409-84FB-5D92-97F7-CA9881EC2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A29A7C-3BEF-0A87-E624-D23C520988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7"/>
          <a:stretch>
            <a:fillRect/>
          </a:stretch>
        </p:blipFill>
        <p:spPr>
          <a:xfrm>
            <a:off x="-122604" y="-128847"/>
            <a:ext cx="12437208" cy="7115694"/>
          </a:xfrm>
          <a:prstGeom prst="rect">
            <a:avLst/>
          </a:prstGeom>
        </p:spPr>
      </p:pic>
      <p:sp>
        <p:nvSpPr>
          <p:cNvPr id="15" name="Rectangle 1">
            <a:extLst>
              <a:ext uri="{FF2B5EF4-FFF2-40B4-BE49-F238E27FC236}">
                <a16:creationId xmlns:a16="http://schemas.microsoft.com/office/drawing/2014/main" id="{1823BCF0-E0E3-D78E-A769-BAC04D26A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6654" y="1111636"/>
            <a:ext cx="41839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кураторов и наставников НТО 8-11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</a:t>
            </a:r>
            <a:r>
              <a:rPr lang="ru-RU" alt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СОЗДАНИЯ ВИРТУАЛЬНЫХ МИРОВ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58DFE25-0D7B-EC2D-35F2-BEE97753E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276596"/>
              </p:ext>
            </p:extLst>
          </p:nvPr>
        </p:nvGraphicFramePr>
        <p:xfrm>
          <a:off x="631766" y="1750694"/>
          <a:ext cx="11255434" cy="4363477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141820">
                  <a:extLst>
                    <a:ext uri="{9D8B030D-6E8A-4147-A177-3AD203B41FA5}">
                      <a16:colId xmlns:a16="http://schemas.microsoft.com/office/drawing/2014/main" val="782358920"/>
                    </a:ext>
                  </a:extLst>
                </a:gridCol>
                <a:gridCol w="1786607">
                  <a:extLst>
                    <a:ext uri="{9D8B030D-6E8A-4147-A177-3AD203B41FA5}">
                      <a16:colId xmlns:a16="http://schemas.microsoft.com/office/drawing/2014/main" val="3878093489"/>
                    </a:ext>
                  </a:extLst>
                </a:gridCol>
                <a:gridCol w="2206405">
                  <a:extLst>
                    <a:ext uri="{9D8B030D-6E8A-4147-A177-3AD203B41FA5}">
                      <a16:colId xmlns:a16="http://schemas.microsoft.com/office/drawing/2014/main" val="1482184741"/>
                    </a:ext>
                  </a:extLst>
                </a:gridCol>
                <a:gridCol w="1800448">
                  <a:extLst>
                    <a:ext uri="{9D8B030D-6E8A-4147-A177-3AD203B41FA5}">
                      <a16:colId xmlns:a16="http://schemas.microsoft.com/office/drawing/2014/main" val="3323863394"/>
                    </a:ext>
                  </a:extLst>
                </a:gridCol>
                <a:gridCol w="1660077">
                  <a:extLst>
                    <a:ext uri="{9D8B030D-6E8A-4147-A177-3AD203B41FA5}">
                      <a16:colId xmlns:a16="http://schemas.microsoft.com/office/drawing/2014/main" val="310933481"/>
                    </a:ext>
                  </a:extLst>
                </a:gridCol>
                <a:gridCol w="1660077">
                  <a:extLst>
                    <a:ext uri="{9D8B030D-6E8A-4147-A177-3AD203B41FA5}">
                      <a16:colId xmlns:a16="http://schemas.microsoft.com/office/drawing/2014/main" val="2806484894"/>
                    </a:ext>
                  </a:extLst>
                </a:gridCol>
              </a:tblGrid>
              <a:tr h="3280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ТРЕК / ПРОФИЛЬ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КУРАТОР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МЕСТОНАХОЖДЕНИЕ КУРАТОРА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НАСТАВНИК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0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50999" marR="5099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50999" marR="50999" marT="0" marB="0"/>
                </a:tc>
                <a:extLst>
                  <a:ext uri="{0D108BD9-81ED-4DB2-BD59-A6C34878D82A}">
                    <a16:rowId xmlns:a16="http://schemas.microsoft.com/office/drawing/2014/main" val="4236467072"/>
                  </a:ext>
                </a:extLst>
              </a:tr>
              <a:tr h="1005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Технологии виртуальной реальности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Казаков Роман Витальевич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IT-Куб Фрунзе, 5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Кузнецов Антон Михайлович, Молодецкая Екатерина Алексеевна, Казаков Роман Витальевич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9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https://clck.ru/3PLCqi</a:t>
                      </a: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9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https://t.me/+CcY5A0MXFqBmOGVi</a:t>
                      </a: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extLst>
                  <a:ext uri="{0D108BD9-81ED-4DB2-BD59-A6C34878D82A}">
                    <a16:rowId xmlns:a16="http://schemas.microsoft.com/office/drawing/2014/main" val="504949131"/>
                  </a:ext>
                </a:extLst>
              </a:tr>
              <a:tr h="1005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Разработка мобильных приложений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Кузнецов Антон Михайлович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IT-Куб Фрунзе, 5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Кузнецов Антон Михайлович, Молодецкая Екатерина Алексеевна, Казаков Роман Витальевич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9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https://clck.ru/3PLCqu</a:t>
                      </a: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9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https://t.me/MDevNTO</a:t>
                      </a: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extLst>
                  <a:ext uri="{0D108BD9-81ED-4DB2-BD59-A6C34878D82A}">
                    <a16:rowId xmlns:a16="http://schemas.microsoft.com/office/drawing/2014/main" val="357006658"/>
                  </a:ext>
                </a:extLst>
              </a:tr>
              <a:tr h="1005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Технологии  дополненной реальности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Молодецкая Екатерина Алексеевна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IT-Куб Фрунзе, 5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Кузнецов Антон Михайлович, Молодецкая Екатерина Алексеевна, Казаков Роман Витальевич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9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https://clck.ru/3PLCy3</a:t>
                      </a: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9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https://t.me/+89Le_IqXl-w4ZDcy</a:t>
                      </a: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extLst>
                  <a:ext uri="{0D108BD9-81ED-4DB2-BD59-A6C34878D82A}">
                    <a16:rowId xmlns:a16="http://schemas.microsoft.com/office/drawing/2014/main" val="1199748308"/>
                  </a:ext>
                </a:extLst>
              </a:tr>
              <a:tr h="1005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Разработка компьютерных игр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Кузнецов Антон Михайлович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IT-Куб Фрунзе, 5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kern="100">
                          <a:effectLst/>
                        </a:rPr>
                        <a:t>Кузнецов Антон Михайлович, Молодецкая Екатерина Алексеевна, Казаков Роман Витальевич</a:t>
                      </a:r>
                      <a:endParaRPr lang="ru-RU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9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https://clck.ru/3PLCve</a:t>
                      </a: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9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0"/>
                        </a:rPr>
                        <a:t>https://t.me/ontigamedev</a:t>
                      </a:r>
                      <a:endParaRPr lang="ru-RU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9" marR="50999" marT="0" marB="0" anchor="ctr"/>
                </a:tc>
                <a:extLst>
                  <a:ext uri="{0D108BD9-81ED-4DB2-BD59-A6C34878D82A}">
                    <a16:rowId xmlns:a16="http://schemas.microsoft.com/office/drawing/2014/main" val="1315140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70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F5BB4-5A28-50C7-00A2-D6B50CCC1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0E55985-B69F-AE55-3D52-C3B7A68AC1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7"/>
          <a:stretch>
            <a:fillRect/>
          </a:stretch>
        </p:blipFill>
        <p:spPr>
          <a:xfrm>
            <a:off x="-122604" y="-128847"/>
            <a:ext cx="12437208" cy="7115694"/>
          </a:xfrm>
          <a:prstGeom prst="rect">
            <a:avLst/>
          </a:prstGeom>
        </p:spPr>
      </p:pic>
      <p:sp>
        <p:nvSpPr>
          <p:cNvPr id="15" name="Rectangle 1">
            <a:extLst>
              <a:ext uri="{FF2B5EF4-FFF2-40B4-BE49-F238E27FC236}">
                <a16:creationId xmlns:a16="http://schemas.microsoft.com/office/drawing/2014/main" id="{B18E385A-DAE9-3048-5FBE-9892FAD19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216" y="1377643"/>
            <a:ext cx="37155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кураторов и наставников НТО 8-11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ЭНЕРГЕТИЧЕСКИЙ ПРОЕКТ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5C401C1-4C6F-53FC-52EE-34F8931037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11262"/>
              </p:ext>
            </p:extLst>
          </p:nvPr>
        </p:nvGraphicFramePr>
        <p:xfrm>
          <a:off x="631767" y="2560320"/>
          <a:ext cx="11006051" cy="268763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094365">
                  <a:extLst>
                    <a:ext uri="{9D8B030D-6E8A-4147-A177-3AD203B41FA5}">
                      <a16:colId xmlns:a16="http://schemas.microsoft.com/office/drawing/2014/main" val="2859355896"/>
                    </a:ext>
                  </a:extLst>
                </a:gridCol>
                <a:gridCol w="1747023">
                  <a:extLst>
                    <a:ext uri="{9D8B030D-6E8A-4147-A177-3AD203B41FA5}">
                      <a16:colId xmlns:a16="http://schemas.microsoft.com/office/drawing/2014/main" val="2535490707"/>
                    </a:ext>
                  </a:extLst>
                </a:gridCol>
                <a:gridCol w="1310957">
                  <a:extLst>
                    <a:ext uri="{9D8B030D-6E8A-4147-A177-3AD203B41FA5}">
                      <a16:colId xmlns:a16="http://schemas.microsoft.com/office/drawing/2014/main" val="606604258"/>
                    </a:ext>
                  </a:extLst>
                </a:gridCol>
                <a:gridCol w="1594883">
                  <a:extLst>
                    <a:ext uri="{9D8B030D-6E8A-4147-A177-3AD203B41FA5}">
                      <a16:colId xmlns:a16="http://schemas.microsoft.com/office/drawing/2014/main" val="1035673640"/>
                    </a:ext>
                  </a:extLst>
                </a:gridCol>
                <a:gridCol w="2635528">
                  <a:extLst>
                    <a:ext uri="{9D8B030D-6E8A-4147-A177-3AD203B41FA5}">
                      <a16:colId xmlns:a16="http://schemas.microsoft.com/office/drawing/2014/main" val="352659779"/>
                    </a:ext>
                  </a:extLst>
                </a:gridCol>
                <a:gridCol w="1623295">
                  <a:extLst>
                    <a:ext uri="{9D8B030D-6E8A-4147-A177-3AD203B41FA5}">
                      <a16:colId xmlns:a16="http://schemas.microsoft.com/office/drawing/2014/main" val="91711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ТРЕК / ПРОФИЛЬ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КУРАТОР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МЕСТОНАХОЖДЕНИЕ КУРАТОРА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НАСТАВНИК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2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1176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Интеллектуальные энергетические системы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Шанина Наталья Ивановна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Корпус на Советской, Сотка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Киселева Ирина Викторовна, Спутай Сергей Владимирович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100" dirty="0">
                          <a:hlinkClick r:id="rId3"/>
                        </a:rPr>
                        <a:t>https://clck.ru/3P7oSs</a:t>
                      </a:r>
                      <a:endParaRPr lang="ru-RU" sz="11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https://t.me/+eIgikoY1KDY4MmYy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4769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Квантовый инжиниринг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Глушков Сергей Александрович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Корпус на Чаплыгина, кабинет 407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Терехов Алексей Евгеньевич, Спутай Сергей Владимирович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100" dirty="0">
                          <a:hlinkClick r:id="rId5"/>
                        </a:rPr>
                        <a:t>https://clck.ru/3P7oZT</a:t>
                      </a:r>
                      <a:endParaRPr lang="ru-RU" sz="11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https://t.me/QE_nto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1605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Ядерные технологии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Шанина Наталья Ивановна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Корпус на Советской, Сотка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Киселева Ирина Викторовна, НГТУ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100" dirty="0">
                          <a:hlinkClick r:id="rId7"/>
                        </a:rPr>
                        <a:t>https://clck.ru/3P7oVe</a:t>
                      </a:r>
                      <a:endParaRPr lang="ru-RU" sz="11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https://t.me/+iUk0NOr-pY4zMGJi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54689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793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41C4A-5716-C875-8845-F007D4B0F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7E2DE27-B5B6-01BB-7DD6-1737E833A7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7"/>
          <a:stretch>
            <a:fillRect/>
          </a:stretch>
        </p:blipFill>
        <p:spPr>
          <a:xfrm>
            <a:off x="-122604" y="-128847"/>
            <a:ext cx="12437208" cy="7115694"/>
          </a:xfrm>
          <a:prstGeom prst="rect">
            <a:avLst/>
          </a:prstGeom>
        </p:spPr>
      </p:pic>
      <p:sp>
        <p:nvSpPr>
          <p:cNvPr id="15" name="Rectangle 1">
            <a:extLst>
              <a:ext uri="{FF2B5EF4-FFF2-40B4-BE49-F238E27FC236}">
                <a16:creationId xmlns:a16="http://schemas.microsoft.com/office/drawing/2014/main" id="{BDED71AF-6420-AA2F-0283-9506C9B63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216" y="1377643"/>
            <a:ext cx="37155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кураторов и наставников НТО 8-11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КОСМИЧЕСКИЙ ПРОЕКТ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9495ED77-2143-8045-81D3-B1E86499D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569946"/>
              </p:ext>
            </p:extLst>
          </p:nvPr>
        </p:nvGraphicFramePr>
        <p:xfrm>
          <a:off x="781396" y="2632202"/>
          <a:ext cx="10856422" cy="3001138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065074">
                  <a:extLst>
                    <a:ext uri="{9D8B030D-6E8A-4147-A177-3AD203B41FA5}">
                      <a16:colId xmlns:a16="http://schemas.microsoft.com/office/drawing/2014/main" val="4275666539"/>
                    </a:ext>
                  </a:extLst>
                </a:gridCol>
                <a:gridCol w="1721636">
                  <a:extLst>
                    <a:ext uri="{9D8B030D-6E8A-4147-A177-3AD203B41FA5}">
                      <a16:colId xmlns:a16="http://schemas.microsoft.com/office/drawing/2014/main" val="3822076897"/>
                    </a:ext>
                  </a:extLst>
                </a:gridCol>
                <a:gridCol w="2142028">
                  <a:extLst>
                    <a:ext uri="{9D8B030D-6E8A-4147-A177-3AD203B41FA5}">
                      <a16:colId xmlns:a16="http://schemas.microsoft.com/office/drawing/2014/main" val="3367499083"/>
                    </a:ext>
                  </a:extLst>
                </a:gridCol>
                <a:gridCol w="1734992">
                  <a:extLst>
                    <a:ext uri="{9D8B030D-6E8A-4147-A177-3AD203B41FA5}">
                      <a16:colId xmlns:a16="http://schemas.microsoft.com/office/drawing/2014/main" val="897112125"/>
                    </a:ext>
                  </a:extLst>
                </a:gridCol>
                <a:gridCol w="1596346">
                  <a:extLst>
                    <a:ext uri="{9D8B030D-6E8A-4147-A177-3AD203B41FA5}">
                      <a16:colId xmlns:a16="http://schemas.microsoft.com/office/drawing/2014/main" val="325190749"/>
                    </a:ext>
                  </a:extLst>
                </a:gridCol>
                <a:gridCol w="1596346">
                  <a:extLst>
                    <a:ext uri="{9D8B030D-6E8A-4147-A177-3AD203B41FA5}">
                      <a16:colId xmlns:a16="http://schemas.microsoft.com/office/drawing/2014/main" val="41733667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ТРЕК / ПРОФИЛЬ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КУРАТОР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МЕСТОНАХОЖДЕНИЕ КУРАТОРА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НАСТАВНИК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НТО от наставников и </a:t>
                      </a:r>
                      <a:r>
                        <a:rPr lang="ru-RU" sz="12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ПиПов</a:t>
                      </a:r>
                      <a:r>
                        <a:rPr lang="ru-RU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Ссылка на всероссийский чат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02264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Анализ космических снимков и геопространственных данных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Полунина Наталья Леонидовна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Корпус на Советской, кабинет 310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Коптева Наталья Сергеевна, СГУГиТ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https://clck.ru/3PLCrc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https://t.me/+nzVla24xv6g5NTky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9612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Спутниковые системы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Машков Николай Игоревич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Корпус на Советской ЛИОМ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СГУГиТ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https://clck.ru/3PLCxi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https://vk.com/onti_space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3428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Аэрокосмические системы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Машков Николай Игоревич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Корпус на Советской ЛИОМ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00">
                          <a:effectLst/>
                        </a:rPr>
                        <a:t>СГУГиТ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 на стадии разработки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но пока можно ознакомиться с материалами от разработчиков профиля </a:t>
                      </a:r>
                      <a:r>
                        <a:rPr lang="en" sz="1100" dirty="0">
                          <a:hlinkClick r:id="rId7"/>
                        </a:rPr>
                        <a:t>https://clck.ru/3P87uS</a:t>
                      </a:r>
                      <a:endParaRPr lang="ru-RU" sz="11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https://t.me/+y-49dyN4huMzODky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8998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092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1664</Words>
  <Application>Microsoft Macintosh PowerPoint</Application>
  <PresentationFormat>Широкоэкранный</PresentationFormat>
  <Paragraphs>303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Ксения Кириленко</dc:creator>
  <cp:lastModifiedBy>Ксения Кириленко</cp:lastModifiedBy>
  <cp:revision>5</cp:revision>
  <dcterms:created xsi:type="dcterms:W3CDTF">2025-09-09T08:28:28Z</dcterms:created>
  <dcterms:modified xsi:type="dcterms:W3CDTF">2025-09-22T02:34:39Z</dcterms:modified>
</cp:coreProperties>
</file>