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7" r:id="rId9"/>
    <p:sldId id="278" r:id="rId10"/>
    <p:sldId id="279" r:id="rId11"/>
    <p:sldId id="267" r:id="rId12"/>
    <p:sldId id="282" r:id="rId13"/>
    <p:sldId id="29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8" r:id="rId22"/>
    <p:sldId id="269" r:id="rId23"/>
    <p:sldId id="270" r:id="rId24"/>
    <p:sldId id="271" r:id="rId25"/>
    <p:sldId id="272" r:id="rId26"/>
    <p:sldId id="280" r:id="rId27"/>
    <p:sldId id="293" r:id="rId28"/>
    <p:sldId id="294" r:id="rId29"/>
    <p:sldId id="274" r:id="rId30"/>
    <p:sldId id="296" r:id="rId3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AF"/>
    <a:srgbClr val="FADC90"/>
    <a:srgbClr val="B3A2C7"/>
    <a:srgbClr val="16745A"/>
    <a:srgbClr val="F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8" autoAdjust="0"/>
  </p:normalViewPr>
  <p:slideViewPr>
    <p:cSldViewPr>
      <p:cViewPr>
        <p:scale>
          <a:sx n="60" d="100"/>
          <a:sy n="60" d="100"/>
        </p:scale>
        <p:origin x="1116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62698-A911-4E26-94E3-AE60A8DC5B7C}" type="datetimeFigureOut">
              <a:rPr lang="ru-RU" smtClean="0"/>
              <a:t>вс 15.02.26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FA6CA-79FF-4DB0-8689-98B5C8D5B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6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FA6CA-79FF-4DB0-8689-98B5C8D5BB0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6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338571" y="0"/>
            <a:ext cx="6853555" cy="6853555"/>
          </a:xfrm>
          <a:custGeom>
            <a:avLst/>
            <a:gdLst/>
            <a:ahLst/>
            <a:cxnLst/>
            <a:rect l="l" t="t" r="r" b="b"/>
            <a:pathLst>
              <a:path w="6853555" h="6853555">
                <a:moveTo>
                  <a:pt x="6853428" y="0"/>
                </a:moveTo>
                <a:lnTo>
                  <a:pt x="0" y="0"/>
                </a:lnTo>
                <a:lnTo>
                  <a:pt x="6853428" y="6853427"/>
                </a:lnTo>
                <a:lnTo>
                  <a:pt x="6853428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45307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372100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5500" y="571500"/>
            <a:ext cx="4546092" cy="454609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058400" y="257556"/>
            <a:ext cx="2133600" cy="628015"/>
          </a:xfrm>
          <a:custGeom>
            <a:avLst/>
            <a:gdLst/>
            <a:ahLst/>
            <a:cxnLst/>
            <a:rect l="l" t="t" r="r" b="b"/>
            <a:pathLst>
              <a:path w="2133600" h="628015">
                <a:moveTo>
                  <a:pt x="2133600" y="0"/>
                </a:moveTo>
                <a:lnTo>
                  <a:pt x="0" y="0"/>
                </a:lnTo>
                <a:lnTo>
                  <a:pt x="0" y="627888"/>
                </a:lnTo>
                <a:lnTo>
                  <a:pt x="2133600" y="627888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13703" y="679704"/>
            <a:ext cx="4331335" cy="4331335"/>
          </a:xfrm>
          <a:custGeom>
            <a:avLst/>
            <a:gdLst/>
            <a:ahLst/>
            <a:cxnLst/>
            <a:rect l="l" t="t" r="r" b="b"/>
            <a:pathLst>
              <a:path w="4331334" h="4331335">
                <a:moveTo>
                  <a:pt x="2165604" y="0"/>
                </a:moveTo>
                <a:lnTo>
                  <a:pt x="0" y="2165604"/>
                </a:lnTo>
                <a:lnTo>
                  <a:pt x="2165604" y="4331208"/>
                </a:lnTo>
                <a:lnTo>
                  <a:pt x="4331208" y="2165604"/>
                </a:lnTo>
                <a:lnTo>
                  <a:pt x="2165604" y="0"/>
                </a:lnTo>
                <a:close/>
              </a:path>
            </a:pathLst>
          </a:custGeom>
          <a:solidFill>
            <a:srgbClr val="44536A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372100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058400" y="97535"/>
            <a:ext cx="2133600" cy="178435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587" y="233629"/>
            <a:ext cx="3198495" cy="22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7603" y="1763712"/>
            <a:ext cx="5495290" cy="3750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989200"/>
            <a:ext cx="7169784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0" dirty="0">
                <a:latin typeface="Calibri Light"/>
                <a:cs typeface="Calibri Light"/>
              </a:rPr>
              <a:t>Проекты</a:t>
            </a:r>
            <a:r>
              <a:rPr sz="5400" spc="-260" dirty="0">
                <a:latin typeface="Calibri Light"/>
                <a:cs typeface="Calibri Light"/>
              </a:rPr>
              <a:t> </a:t>
            </a:r>
            <a:r>
              <a:rPr sz="5400" spc="-30" dirty="0">
                <a:latin typeface="Calibri Light"/>
                <a:cs typeface="Calibri Light"/>
              </a:rPr>
              <a:t>учебных</a:t>
            </a:r>
            <a:r>
              <a:rPr sz="5400" spc="-235" dirty="0">
                <a:latin typeface="Calibri Light"/>
                <a:cs typeface="Calibri Light"/>
              </a:rPr>
              <a:t> </a:t>
            </a:r>
            <a:r>
              <a:rPr sz="5400" spc="-10" dirty="0">
                <a:latin typeface="Calibri Light"/>
                <a:cs typeface="Calibri Light"/>
              </a:rPr>
              <a:t>планов</a:t>
            </a:r>
            <a:endParaRPr sz="5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5400" spc="-60" dirty="0">
                <a:latin typeface="Calibri Light"/>
                <a:cs typeface="Calibri Light"/>
              </a:rPr>
              <a:t>10-</a:t>
            </a:r>
            <a:r>
              <a:rPr sz="5400" dirty="0">
                <a:latin typeface="Calibri Light"/>
                <a:cs typeface="Calibri Light"/>
              </a:rPr>
              <a:t>х</a:t>
            </a:r>
            <a:r>
              <a:rPr sz="5400" spc="-95" dirty="0">
                <a:latin typeface="Calibri Light"/>
                <a:cs typeface="Calibri Light"/>
              </a:rPr>
              <a:t> </a:t>
            </a:r>
            <a:r>
              <a:rPr sz="5400" spc="-10" dirty="0">
                <a:latin typeface="Calibri Light"/>
                <a:cs typeface="Calibri Light"/>
              </a:rPr>
              <a:t>классов</a:t>
            </a:r>
            <a:endParaRPr sz="54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5400" spc="-30" dirty="0" smtClean="0">
                <a:latin typeface="Calibri Light"/>
                <a:cs typeface="Calibri Light"/>
              </a:rPr>
              <a:t>202</a:t>
            </a:r>
            <a:r>
              <a:rPr lang="ru-RU" sz="5400" spc="-30" dirty="0" smtClean="0">
                <a:latin typeface="Calibri Light"/>
                <a:cs typeface="Calibri Light"/>
              </a:rPr>
              <a:t>6</a:t>
            </a:r>
            <a:r>
              <a:rPr sz="5400" spc="-30" dirty="0" smtClean="0">
                <a:latin typeface="Calibri Light"/>
                <a:cs typeface="Calibri Light"/>
              </a:rPr>
              <a:t>/202</a:t>
            </a:r>
            <a:r>
              <a:rPr lang="ru-RU" sz="5400" spc="-30" dirty="0" smtClean="0">
                <a:latin typeface="Calibri Light"/>
                <a:cs typeface="Calibri Light"/>
              </a:rPr>
              <a:t>7</a:t>
            </a:r>
            <a:r>
              <a:rPr sz="5400" spc="-245" dirty="0" smtClean="0">
                <a:latin typeface="Calibri Light"/>
                <a:cs typeface="Calibri Light"/>
              </a:rPr>
              <a:t> </a:t>
            </a:r>
            <a:r>
              <a:rPr sz="5400" spc="-30" dirty="0">
                <a:latin typeface="Calibri Light"/>
                <a:cs typeface="Calibri Light"/>
              </a:rPr>
              <a:t>учебный</a:t>
            </a:r>
            <a:r>
              <a:rPr sz="5400" spc="-240" dirty="0">
                <a:latin typeface="Calibri Light"/>
                <a:cs typeface="Calibri Light"/>
              </a:rPr>
              <a:t> </a:t>
            </a:r>
            <a:r>
              <a:rPr sz="5400" spc="-25" dirty="0">
                <a:latin typeface="Calibri Light"/>
                <a:cs typeface="Calibri Light"/>
              </a:rPr>
              <a:t>год</a:t>
            </a:r>
            <a:endParaRPr sz="5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84592" y="2454655"/>
            <a:ext cx="788035" cy="782320"/>
          </a:xfrm>
          <a:custGeom>
            <a:avLst/>
            <a:gdLst/>
            <a:ahLst/>
            <a:cxnLst/>
            <a:rect l="l" t="t" r="r" b="b"/>
            <a:pathLst>
              <a:path w="788034" h="782319">
                <a:moveTo>
                  <a:pt x="532328" y="492760"/>
                </a:moveTo>
                <a:lnTo>
                  <a:pt x="458597" y="492760"/>
                </a:lnTo>
                <a:lnTo>
                  <a:pt x="743330" y="774700"/>
                </a:lnTo>
                <a:lnTo>
                  <a:pt x="746886" y="779780"/>
                </a:lnTo>
                <a:lnTo>
                  <a:pt x="751204" y="781050"/>
                </a:lnTo>
                <a:lnTo>
                  <a:pt x="756411" y="782320"/>
                </a:lnTo>
                <a:lnTo>
                  <a:pt x="766952" y="782320"/>
                </a:lnTo>
                <a:lnTo>
                  <a:pt x="775715" y="779780"/>
                </a:lnTo>
                <a:lnTo>
                  <a:pt x="780033" y="774700"/>
                </a:lnTo>
                <a:lnTo>
                  <a:pt x="783589" y="772160"/>
                </a:lnTo>
                <a:lnTo>
                  <a:pt x="785240" y="767080"/>
                </a:lnTo>
                <a:lnTo>
                  <a:pt x="787018" y="762000"/>
                </a:lnTo>
                <a:lnTo>
                  <a:pt x="787907" y="756920"/>
                </a:lnTo>
                <a:lnTo>
                  <a:pt x="787018" y="753110"/>
                </a:lnTo>
                <a:lnTo>
                  <a:pt x="785240" y="746760"/>
                </a:lnTo>
                <a:lnTo>
                  <a:pt x="783589" y="742950"/>
                </a:lnTo>
                <a:lnTo>
                  <a:pt x="780033" y="739140"/>
                </a:lnTo>
                <a:lnTo>
                  <a:pt x="532328" y="492760"/>
                </a:lnTo>
                <a:close/>
              </a:path>
              <a:path w="788034" h="782319">
                <a:moveTo>
                  <a:pt x="308355" y="0"/>
                </a:moveTo>
                <a:lnTo>
                  <a:pt x="251586" y="0"/>
                </a:lnTo>
                <a:lnTo>
                  <a:pt x="237616" y="2540"/>
                </a:lnTo>
                <a:lnTo>
                  <a:pt x="223647" y="6350"/>
                </a:lnTo>
                <a:lnTo>
                  <a:pt x="210565" y="7620"/>
                </a:lnTo>
                <a:lnTo>
                  <a:pt x="170306" y="21590"/>
                </a:lnTo>
                <a:lnTo>
                  <a:pt x="135381" y="39370"/>
                </a:lnTo>
                <a:lnTo>
                  <a:pt x="102234" y="63500"/>
                </a:lnTo>
                <a:lnTo>
                  <a:pt x="91693" y="71120"/>
                </a:lnTo>
                <a:lnTo>
                  <a:pt x="82168" y="81280"/>
                </a:lnTo>
                <a:lnTo>
                  <a:pt x="73405" y="91440"/>
                </a:lnTo>
                <a:lnTo>
                  <a:pt x="63753" y="101600"/>
                </a:lnTo>
                <a:lnTo>
                  <a:pt x="55879" y="111760"/>
                </a:lnTo>
                <a:lnTo>
                  <a:pt x="40131" y="134620"/>
                </a:lnTo>
                <a:lnTo>
                  <a:pt x="34035" y="146050"/>
                </a:lnTo>
                <a:lnTo>
                  <a:pt x="27050" y="157480"/>
                </a:lnTo>
                <a:lnTo>
                  <a:pt x="21843" y="170180"/>
                </a:lnTo>
                <a:lnTo>
                  <a:pt x="17525" y="182880"/>
                </a:lnTo>
                <a:lnTo>
                  <a:pt x="12191" y="195580"/>
                </a:lnTo>
                <a:lnTo>
                  <a:pt x="8762" y="209550"/>
                </a:lnTo>
                <a:lnTo>
                  <a:pt x="6096" y="222250"/>
                </a:lnTo>
                <a:lnTo>
                  <a:pt x="2666" y="236220"/>
                </a:lnTo>
                <a:lnTo>
                  <a:pt x="888" y="250190"/>
                </a:lnTo>
                <a:lnTo>
                  <a:pt x="0" y="264160"/>
                </a:lnTo>
                <a:lnTo>
                  <a:pt x="0" y="292100"/>
                </a:lnTo>
                <a:lnTo>
                  <a:pt x="888" y="306070"/>
                </a:lnTo>
                <a:lnTo>
                  <a:pt x="2666" y="320040"/>
                </a:lnTo>
                <a:lnTo>
                  <a:pt x="6096" y="334010"/>
                </a:lnTo>
                <a:lnTo>
                  <a:pt x="8762" y="346710"/>
                </a:lnTo>
                <a:lnTo>
                  <a:pt x="12191" y="360680"/>
                </a:lnTo>
                <a:lnTo>
                  <a:pt x="17525" y="373380"/>
                </a:lnTo>
                <a:lnTo>
                  <a:pt x="21843" y="386080"/>
                </a:lnTo>
                <a:lnTo>
                  <a:pt x="27050" y="398780"/>
                </a:lnTo>
                <a:lnTo>
                  <a:pt x="34035" y="410210"/>
                </a:lnTo>
                <a:lnTo>
                  <a:pt x="40131" y="421640"/>
                </a:lnTo>
                <a:lnTo>
                  <a:pt x="55879" y="444500"/>
                </a:lnTo>
                <a:lnTo>
                  <a:pt x="63753" y="454660"/>
                </a:lnTo>
                <a:lnTo>
                  <a:pt x="73405" y="464820"/>
                </a:lnTo>
                <a:lnTo>
                  <a:pt x="82168" y="473710"/>
                </a:lnTo>
                <a:lnTo>
                  <a:pt x="91693" y="483870"/>
                </a:lnTo>
                <a:lnTo>
                  <a:pt x="102234" y="492760"/>
                </a:lnTo>
                <a:lnTo>
                  <a:pt x="112649" y="501650"/>
                </a:lnTo>
                <a:lnTo>
                  <a:pt x="124078" y="509270"/>
                </a:lnTo>
                <a:lnTo>
                  <a:pt x="135381" y="515620"/>
                </a:lnTo>
                <a:lnTo>
                  <a:pt x="146811" y="523240"/>
                </a:lnTo>
                <a:lnTo>
                  <a:pt x="159003" y="528320"/>
                </a:lnTo>
                <a:lnTo>
                  <a:pt x="196596" y="544830"/>
                </a:lnTo>
                <a:lnTo>
                  <a:pt x="237616" y="553720"/>
                </a:lnTo>
                <a:lnTo>
                  <a:pt x="251586" y="553720"/>
                </a:lnTo>
                <a:lnTo>
                  <a:pt x="265556" y="556260"/>
                </a:lnTo>
                <a:lnTo>
                  <a:pt x="292607" y="556260"/>
                </a:lnTo>
                <a:lnTo>
                  <a:pt x="317118" y="553720"/>
                </a:lnTo>
                <a:lnTo>
                  <a:pt x="341502" y="549910"/>
                </a:lnTo>
                <a:lnTo>
                  <a:pt x="353822" y="547370"/>
                </a:lnTo>
                <a:lnTo>
                  <a:pt x="364235" y="543560"/>
                </a:lnTo>
                <a:lnTo>
                  <a:pt x="375665" y="539750"/>
                </a:lnTo>
                <a:lnTo>
                  <a:pt x="398272" y="529590"/>
                </a:lnTo>
                <a:lnTo>
                  <a:pt x="419226" y="519430"/>
                </a:lnTo>
                <a:lnTo>
                  <a:pt x="428878" y="513080"/>
                </a:lnTo>
                <a:lnTo>
                  <a:pt x="439419" y="508000"/>
                </a:lnTo>
                <a:lnTo>
                  <a:pt x="443502" y="504190"/>
                </a:lnTo>
                <a:lnTo>
                  <a:pt x="268224" y="504190"/>
                </a:lnTo>
                <a:lnTo>
                  <a:pt x="256793" y="502920"/>
                </a:lnTo>
                <a:lnTo>
                  <a:pt x="234060" y="499110"/>
                </a:lnTo>
                <a:lnTo>
                  <a:pt x="223647" y="496570"/>
                </a:lnTo>
                <a:lnTo>
                  <a:pt x="212216" y="494030"/>
                </a:lnTo>
                <a:lnTo>
                  <a:pt x="180848" y="482600"/>
                </a:lnTo>
                <a:lnTo>
                  <a:pt x="172084" y="476250"/>
                </a:lnTo>
                <a:lnTo>
                  <a:pt x="162432" y="471170"/>
                </a:lnTo>
                <a:lnTo>
                  <a:pt x="152907" y="464820"/>
                </a:lnTo>
                <a:lnTo>
                  <a:pt x="143255" y="459740"/>
                </a:lnTo>
                <a:lnTo>
                  <a:pt x="135381" y="452120"/>
                </a:lnTo>
                <a:lnTo>
                  <a:pt x="103885" y="421640"/>
                </a:lnTo>
                <a:lnTo>
                  <a:pt x="97789" y="412750"/>
                </a:lnTo>
                <a:lnTo>
                  <a:pt x="90804" y="405130"/>
                </a:lnTo>
                <a:lnTo>
                  <a:pt x="85598" y="394970"/>
                </a:lnTo>
                <a:lnTo>
                  <a:pt x="79501" y="386080"/>
                </a:lnTo>
                <a:lnTo>
                  <a:pt x="75183" y="374650"/>
                </a:lnTo>
                <a:lnTo>
                  <a:pt x="60325" y="334010"/>
                </a:lnTo>
                <a:lnTo>
                  <a:pt x="55879" y="312420"/>
                </a:lnTo>
                <a:lnTo>
                  <a:pt x="53339" y="300990"/>
                </a:lnTo>
                <a:lnTo>
                  <a:pt x="52648" y="292100"/>
                </a:lnTo>
                <a:lnTo>
                  <a:pt x="52549" y="290830"/>
                </a:lnTo>
                <a:lnTo>
                  <a:pt x="52450" y="266700"/>
                </a:lnTo>
                <a:lnTo>
                  <a:pt x="53339" y="255270"/>
                </a:lnTo>
                <a:lnTo>
                  <a:pt x="55879" y="243840"/>
                </a:lnTo>
                <a:lnTo>
                  <a:pt x="57657" y="232410"/>
                </a:lnTo>
                <a:lnTo>
                  <a:pt x="60325" y="222250"/>
                </a:lnTo>
                <a:lnTo>
                  <a:pt x="62864" y="210820"/>
                </a:lnTo>
                <a:lnTo>
                  <a:pt x="66421" y="200660"/>
                </a:lnTo>
                <a:lnTo>
                  <a:pt x="70738" y="190500"/>
                </a:lnTo>
                <a:lnTo>
                  <a:pt x="75183" y="179070"/>
                </a:lnTo>
                <a:lnTo>
                  <a:pt x="79501" y="171450"/>
                </a:lnTo>
                <a:lnTo>
                  <a:pt x="85598" y="161290"/>
                </a:lnTo>
                <a:lnTo>
                  <a:pt x="90804" y="152400"/>
                </a:lnTo>
                <a:lnTo>
                  <a:pt x="97789" y="142240"/>
                </a:lnTo>
                <a:lnTo>
                  <a:pt x="126618" y="110490"/>
                </a:lnTo>
                <a:lnTo>
                  <a:pt x="172084" y="80010"/>
                </a:lnTo>
                <a:lnTo>
                  <a:pt x="180848" y="74930"/>
                </a:lnTo>
                <a:lnTo>
                  <a:pt x="191261" y="69850"/>
                </a:lnTo>
                <a:lnTo>
                  <a:pt x="212216" y="62230"/>
                </a:lnTo>
                <a:lnTo>
                  <a:pt x="223647" y="59690"/>
                </a:lnTo>
                <a:lnTo>
                  <a:pt x="234060" y="57150"/>
                </a:lnTo>
                <a:lnTo>
                  <a:pt x="256793" y="52070"/>
                </a:lnTo>
                <a:lnTo>
                  <a:pt x="443483" y="52070"/>
                </a:lnTo>
                <a:lnTo>
                  <a:pt x="424560" y="39370"/>
                </a:lnTo>
                <a:lnTo>
                  <a:pt x="388747" y="21590"/>
                </a:lnTo>
                <a:lnTo>
                  <a:pt x="349376" y="7620"/>
                </a:lnTo>
                <a:lnTo>
                  <a:pt x="336296" y="6350"/>
                </a:lnTo>
                <a:lnTo>
                  <a:pt x="322325" y="2540"/>
                </a:lnTo>
                <a:lnTo>
                  <a:pt x="308355" y="0"/>
                </a:lnTo>
                <a:close/>
              </a:path>
              <a:path w="788034" h="782319">
                <a:moveTo>
                  <a:pt x="443483" y="52070"/>
                </a:moveTo>
                <a:lnTo>
                  <a:pt x="303149" y="52070"/>
                </a:lnTo>
                <a:lnTo>
                  <a:pt x="314451" y="54610"/>
                </a:lnTo>
                <a:lnTo>
                  <a:pt x="324992" y="57150"/>
                </a:lnTo>
                <a:lnTo>
                  <a:pt x="368680" y="69850"/>
                </a:lnTo>
                <a:lnTo>
                  <a:pt x="377316" y="74930"/>
                </a:lnTo>
                <a:lnTo>
                  <a:pt x="387857" y="80010"/>
                </a:lnTo>
                <a:lnTo>
                  <a:pt x="407034" y="90170"/>
                </a:lnTo>
                <a:lnTo>
                  <a:pt x="414908" y="96520"/>
                </a:lnTo>
                <a:lnTo>
                  <a:pt x="424560" y="102870"/>
                </a:lnTo>
                <a:lnTo>
                  <a:pt x="455929" y="134620"/>
                </a:lnTo>
                <a:lnTo>
                  <a:pt x="479551" y="171450"/>
                </a:lnTo>
                <a:lnTo>
                  <a:pt x="484758" y="179070"/>
                </a:lnTo>
                <a:lnTo>
                  <a:pt x="489203" y="190500"/>
                </a:lnTo>
                <a:lnTo>
                  <a:pt x="492632" y="200660"/>
                </a:lnTo>
                <a:lnTo>
                  <a:pt x="497077" y="210820"/>
                </a:lnTo>
                <a:lnTo>
                  <a:pt x="499617" y="222250"/>
                </a:lnTo>
                <a:lnTo>
                  <a:pt x="502284" y="232410"/>
                </a:lnTo>
                <a:lnTo>
                  <a:pt x="504062" y="243840"/>
                </a:lnTo>
                <a:lnTo>
                  <a:pt x="505713" y="255270"/>
                </a:lnTo>
                <a:lnTo>
                  <a:pt x="506405" y="264160"/>
                </a:lnTo>
                <a:lnTo>
                  <a:pt x="506405" y="292100"/>
                </a:lnTo>
                <a:lnTo>
                  <a:pt x="499617" y="334010"/>
                </a:lnTo>
                <a:lnTo>
                  <a:pt x="492632" y="355600"/>
                </a:lnTo>
                <a:lnTo>
                  <a:pt x="489203" y="367030"/>
                </a:lnTo>
                <a:lnTo>
                  <a:pt x="484758" y="374650"/>
                </a:lnTo>
                <a:lnTo>
                  <a:pt x="479551" y="386080"/>
                </a:lnTo>
                <a:lnTo>
                  <a:pt x="474344" y="394970"/>
                </a:lnTo>
                <a:lnTo>
                  <a:pt x="469137" y="405130"/>
                </a:lnTo>
                <a:lnTo>
                  <a:pt x="462025" y="412750"/>
                </a:lnTo>
                <a:lnTo>
                  <a:pt x="455929" y="421640"/>
                </a:lnTo>
                <a:lnTo>
                  <a:pt x="432434" y="445770"/>
                </a:lnTo>
                <a:lnTo>
                  <a:pt x="424560" y="452120"/>
                </a:lnTo>
                <a:lnTo>
                  <a:pt x="414908" y="459740"/>
                </a:lnTo>
                <a:lnTo>
                  <a:pt x="407034" y="464820"/>
                </a:lnTo>
                <a:lnTo>
                  <a:pt x="397509" y="471170"/>
                </a:lnTo>
                <a:lnTo>
                  <a:pt x="387857" y="476250"/>
                </a:lnTo>
                <a:lnTo>
                  <a:pt x="377316" y="482600"/>
                </a:lnTo>
                <a:lnTo>
                  <a:pt x="368680" y="486410"/>
                </a:lnTo>
                <a:lnTo>
                  <a:pt x="358139" y="490220"/>
                </a:lnTo>
                <a:lnTo>
                  <a:pt x="346836" y="494030"/>
                </a:lnTo>
                <a:lnTo>
                  <a:pt x="336296" y="496570"/>
                </a:lnTo>
                <a:lnTo>
                  <a:pt x="324992" y="499110"/>
                </a:lnTo>
                <a:lnTo>
                  <a:pt x="314451" y="501650"/>
                </a:lnTo>
                <a:lnTo>
                  <a:pt x="291718" y="504190"/>
                </a:lnTo>
                <a:lnTo>
                  <a:pt x="443502" y="504190"/>
                </a:lnTo>
                <a:lnTo>
                  <a:pt x="448944" y="499110"/>
                </a:lnTo>
                <a:lnTo>
                  <a:pt x="458597" y="492760"/>
                </a:lnTo>
                <a:lnTo>
                  <a:pt x="532328" y="492760"/>
                </a:lnTo>
                <a:lnTo>
                  <a:pt x="495300" y="455930"/>
                </a:lnTo>
                <a:lnTo>
                  <a:pt x="502284" y="447040"/>
                </a:lnTo>
                <a:lnTo>
                  <a:pt x="510158" y="436880"/>
                </a:lnTo>
                <a:lnTo>
                  <a:pt x="522350" y="416560"/>
                </a:lnTo>
                <a:lnTo>
                  <a:pt x="527557" y="406400"/>
                </a:lnTo>
                <a:lnTo>
                  <a:pt x="533653" y="396240"/>
                </a:lnTo>
                <a:lnTo>
                  <a:pt x="538099" y="384810"/>
                </a:lnTo>
                <a:lnTo>
                  <a:pt x="542416" y="373380"/>
                </a:lnTo>
                <a:lnTo>
                  <a:pt x="546861" y="361950"/>
                </a:lnTo>
                <a:lnTo>
                  <a:pt x="550290" y="351790"/>
                </a:lnTo>
                <a:lnTo>
                  <a:pt x="552957" y="339090"/>
                </a:lnTo>
                <a:lnTo>
                  <a:pt x="554735" y="327660"/>
                </a:lnTo>
                <a:lnTo>
                  <a:pt x="556386" y="314960"/>
                </a:lnTo>
                <a:lnTo>
                  <a:pt x="559942" y="290830"/>
                </a:lnTo>
                <a:lnTo>
                  <a:pt x="559942" y="264160"/>
                </a:lnTo>
                <a:lnTo>
                  <a:pt x="557276" y="250190"/>
                </a:lnTo>
                <a:lnTo>
                  <a:pt x="556386" y="236220"/>
                </a:lnTo>
                <a:lnTo>
                  <a:pt x="553847" y="222250"/>
                </a:lnTo>
                <a:lnTo>
                  <a:pt x="551179" y="209550"/>
                </a:lnTo>
                <a:lnTo>
                  <a:pt x="547751" y="195580"/>
                </a:lnTo>
                <a:lnTo>
                  <a:pt x="542416" y="182880"/>
                </a:lnTo>
                <a:lnTo>
                  <a:pt x="538099" y="170180"/>
                </a:lnTo>
                <a:lnTo>
                  <a:pt x="511936" y="123190"/>
                </a:lnTo>
                <a:lnTo>
                  <a:pt x="467359" y="71120"/>
                </a:lnTo>
                <a:lnTo>
                  <a:pt x="457707" y="63500"/>
                </a:lnTo>
                <a:lnTo>
                  <a:pt x="447293" y="54610"/>
                </a:lnTo>
                <a:lnTo>
                  <a:pt x="443483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36E32-2ECB-7691-C928-3BE4754DF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F7042D9-E8DB-EE72-E3E7-6A2C56288D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7" y="233629"/>
            <a:ext cx="31984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ПИ класса</a:t>
            </a:r>
            <a:endParaRPr spc="-25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5DE356C-1CFF-C4E1-592E-ABB1505A7E03}"/>
              </a:ext>
            </a:extLst>
          </p:cNvPr>
          <p:cNvSpPr txBox="1"/>
          <p:nvPr/>
        </p:nvSpPr>
        <p:spPr>
          <a:xfrm>
            <a:off x="228600" y="1828071"/>
            <a:ext cx="2971800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/>
                <a:cs typeface="Calibri Light"/>
              </a:rPr>
              <a:t>(Советская)</a:t>
            </a:r>
            <a:endParaRPr sz="3600" dirty="0">
              <a:latin typeface="Calibri Light"/>
              <a:cs typeface="Calibri Light"/>
            </a:endParaRPr>
          </a:p>
          <a:p>
            <a:pPr marL="30480">
              <a:lnSpc>
                <a:spcPct val="100000"/>
              </a:lnSpc>
              <a:spcBef>
                <a:spcPts val="150"/>
              </a:spcBef>
            </a:pP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2026-</a:t>
            </a:r>
            <a:r>
              <a:rPr lang="ru-RU" sz="2400" b="1" dirty="0">
                <a:solidFill>
                  <a:srgbClr val="7030A0"/>
                </a:solidFill>
                <a:latin typeface="Calibri"/>
                <a:cs typeface="Calibri"/>
              </a:rPr>
              <a:t>2028 </a:t>
            </a:r>
            <a:r>
              <a:rPr lang="ru-RU" sz="2400" b="1" spc="-20" dirty="0">
                <a:solidFill>
                  <a:srgbClr val="7030A0"/>
                </a:solidFill>
                <a:latin typeface="Calibri"/>
                <a:cs typeface="Calibri"/>
              </a:rPr>
              <a:t>годы</a:t>
            </a:r>
            <a:r>
              <a:rPr lang="ru-RU" sz="24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специализированный инженерный класс. Профиль прикладная информатика</a:t>
            </a:r>
            <a:endParaRPr lang="ru-RU" sz="24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A98DD0FD-CA27-F8AE-C54A-42702591D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871385"/>
              </p:ext>
            </p:extLst>
          </p:nvPr>
        </p:nvGraphicFramePr>
        <p:xfrm>
          <a:off x="3365707" y="677853"/>
          <a:ext cx="8802230" cy="52075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0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560">
                  <a:extLst>
                    <a:ext uri="{9D8B030D-6E8A-4147-A177-3AD203B41FA5}">
                      <a16:colId xmlns:a16="http://schemas.microsoft.com/office/drawing/2014/main" val="1834659813"/>
                    </a:ext>
                  </a:extLst>
                </a:gridCol>
                <a:gridCol w="686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2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4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93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+mn-lt"/>
                      </a:endParaRPr>
                    </a:p>
                    <a:p>
                      <a:pPr marL="654050" marR="400050" indent="-24892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+mn-lt"/>
                        </a:rPr>
                        <a:t>Предметные области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5715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1800" dirty="0">
                        <a:latin typeface="+mn-lt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latin typeface="+mn-lt"/>
                        </a:rPr>
                        <a:t>Учебные</a:t>
                      </a:r>
                      <a:r>
                        <a:rPr lang="ru-RU" sz="1800" b="1" spc="-80" dirty="0">
                          <a:latin typeface="+mn-lt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</a:rPr>
                        <a:t>предметы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142875" marB="0"/>
                </a:tc>
                <a:tc gridSpan="4">
                  <a:txBody>
                    <a:bodyPr/>
                    <a:lstStyle/>
                    <a:p>
                      <a:pPr marL="887730">
                        <a:lnSpc>
                          <a:spcPts val="208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Кол-</a:t>
                      </a:r>
                      <a:r>
                        <a:rPr sz="1800" b="1" dirty="0">
                          <a:latin typeface="+mn-lt"/>
                        </a:rPr>
                        <a:t>во</a:t>
                      </a:r>
                      <a:r>
                        <a:rPr sz="1800" b="1" spc="-5" dirty="0">
                          <a:latin typeface="+mn-lt"/>
                        </a:rPr>
                        <a:t> </a:t>
                      </a:r>
                      <a:r>
                        <a:rPr sz="1800" b="1" dirty="0">
                          <a:latin typeface="+mn-lt"/>
                        </a:rPr>
                        <a:t>часов</a:t>
                      </a:r>
                      <a:r>
                        <a:rPr sz="1800" b="1" spc="-5" dirty="0">
                          <a:latin typeface="+mn-lt"/>
                        </a:rPr>
                        <a:t> </a:t>
                      </a:r>
                      <a:r>
                        <a:rPr sz="1800" b="1" dirty="0">
                          <a:latin typeface="+mn-lt"/>
                        </a:rPr>
                        <a:t>в</a:t>
                      </a:r>
                      <a:r>
                        <a:rPr sz="1800" b="1" spc="15" dirty="0">
                          <a:latin typeface="+mn-lt"/>
                        </a:rPr>
                        <a:t> </a:t>
                      </a:r>
                      <a:r>
                        <a:rPr sz="1800" b="1" spc="-10" dirty="0">
                          <a:latin typeface="+mn-lt"/>
                        </a:rPr>
                        <a:t>неделю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6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1800" b="1" dirty="0">
                          <a:latin typeface="+mn-lt"/>
                        </a:rPr>
                        <a:t>10</a:t>
                      </a:r>
                      <a:r>
                        <a:rPr sz="1800" b="1" spc="-20" dirty="0">
                          <a:latin typeface="+mn-lt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</a:rPr>
                        <a:t>ПИ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lang="ru-RU" sz="1800" b="1" spc="-10" dirty="0">
                          <a:latin typeface="+mn-lt"/>
                        </a:rPr>
                        <a:t>11 ПИ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3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ИИ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ИБ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7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ИИ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8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ИБ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386">
                <a:tc gridSpan="6">
                  <a:txBody>
                    <a:bodyPr/>
                    <a:lstStyle/>
                    <a:p>
                      <a:pPr marL="972819">
                        <a:lnSpc>
                          <a:spcPts val="2075"/>
                        </a:lnSpc>
                      </a:pPr>
                      <a:r>
                        <a:rPr lang="ru-RU" sz="1800" b="1" dirty="0">
                          <a:latin typeface="+mn-lt"/>
                          <a:cs typeface="Calibri"/>
                        </a:rPr>
                        <a:t>2.</a:t>
                      </a:r>
                      <a:r>
                        <a:rPr lang="ru-RU" sz="18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Часть,</a:t>
                      </a:r>
                      <a:r>
                        <a:rPr lang="ru-RU" sz="18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формируемая</a:t>
                      </a:r>
                      <a:r>
                        <a:rPr lang="ru-RU" sz="1800" b="1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участниками</a:t>
                      </a:r>
                      <a:r>
                        <a:rPr lang="ru-RU" sz="1800" b="1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образовательных</a:t>
                      </a:r>
                      <a:r>
                        <a:rPr lang="ru-RU" sz="1800" b="1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отношений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02">
                <a:tc rowSpan="4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и информатика</a:t>
                      </a: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Разработка баз данных (SQL)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9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Математические основы информатики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9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Теория чисел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7010641"/>
                  </a:ext>
                </a:extLst>
              </a:tr>
              <a:tr h="599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Нестандартные методы решения уравнений, неравенств и их конструкций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675408"/>
                  </a:ext>
                </a:extLst>
              </a:tr>
              <a:tr h="59992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Естесственные науки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Физика. Решение нестандартных задач по физике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0530817"/>
                  </a:ext>
                </a:extLst>
              </a:tr>
              <a:tr h="599928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часов в неделю/год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6736546"/>
                  </a:ext>
                </a:extLst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68D329D-37E0-EDA5-2CAC-BDE121F7A72B}"/>
              </a:ext>
            </a:extLst>
          </p:cNvPr>
          <p:cNvGrpSpPr/>
          <p:nvPr/>
        </p:nvGrpSpPr>
        <p:grpSpPr>
          <a:xfrm>
            <a:off x="971054" y="4495800"/>
            <a:ext cx="1559560" cy="1260475"/>
            <a:chOff x="989654" y="4808271"/>
            <a:chExt cx="1559560" cy="1260475"/>
          </a:xfrm>
        </p:grpSpPr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CE553A10-73C2-10B4-DF37-DAFE3B7569BE}"/>
                </a:ext>
              </a:extLst>
            </p:cNvPr>
            <p:cNvSpPr/>
            <p:nvPr/>
          </p:nvSpPr>
          <p:spPr>
            <a:xfrm>
              <a:off x="989654" y="4817364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5" y="0"/>
                  </a:lnTo>
                  <a:lnTo>
                    <a:pt x="0" y="259079"/>
                  </a:lnTo>
                  <a:lnTo>
                    <a:pt x="1559052" y="259079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538A3C0-4B5C-EDB0-D133-EF4C51467ED5}"/>
                </a:ext>
              </a:extLst>
            </p:cNvPr>
            <p:cNvGrpSpPr/>
            <p:nvPr/>
          </p:nvGrpSpPr>
          <p:grpSpPr>
            <a:xfrm>
              <a:off x="1145642" y="4808271"/>
              <a:ext cx="1260475" cy="1260475"/>
              <a:chOff x="870393" y="1335645"/>
              <a:chExt cx="1260475" cy="1260475"/>
            </a:xfrm>
          </p:grpSpPr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3F667FA5-E4DD-7279-2441-30024D68152F}"/>
                  </a:ext>
                </a:extLst>
              </p:cNvPr>
              <p:cNvSpPr/>
              <p:nvPr/>
            </p:nvSpPr>
            <p:spPr>
              <a:xfrm>
                <a:off x="870393" y="1335645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344BCC07-CA9F-B85D-C683-4588546B1BDB}"/>
                  </a:ext>
                </a:extLst>
              </p:cNvPr>
              <p:cNvSpPr/>
              <p:nvPr/>
            </p:nvSpPr>
            <p:spPr>
              <a:xfrm>
                <a:off x="1035700" y="1489672"/>
                <a:ext cx="9000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20F0D0FD-7F75-545E-740E-77DBA9B23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1176630" y="1626151"/>
                <a:ext cx="648000" cy="6414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73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06567"/>
              </p:ext>
            </p:extLst>
          </p:nvPr>
        </p:nvGraphicFramePr>
        <p:xfrm>
          <a:off x="475703" y="1763712"/>
          <a:ext cx="5389880" cy="37515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38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b="0" dirty="0"/>
                        <a:t>Иностранный</a:t>
                      </a:r>
                      <a:r>
                        <a:rPr sz="2400" b="0" spc="-60" dirty="0"/>
                        <a:t> </a:t>
                      </a:r>
                      <a:r>
                        <a:rPr sz="2400" b="0" dirty="0"/>
                        <a:t>язык</a:t>
                      </a:r>
                      <a:r>
                        <a:rPr sz="2400" b="0" spc="-70" dirty="0"/>
                        <a:t> </a:t>
                      </a:r>
                      <a:r>
                        <a:rPr sz="2400" b="0" spc="-10" dirty="0"/>
                        <a:t>(английский)</a:t>
                      </a:r>
                      <a:endParaRPr sz="24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Обществознание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lang="ru-RU" sz="2400" baseline="0" dirty="0" smtClean="0">
                          <a:latin typeface="Calibri"/>
                          <a:cs typeface="Calibri"/>
                        </a:rPr>
                        <a:t> (в 11 классе)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8587357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География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Химия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10" dirty="0"/>
                        <a:t>Биология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/>
                        <a:t>Основы</a:t>
                      </a:r>
                      <a:r>
                        <a:rPr sz="2400" spc="-40" dirty="0"/>
                        <a:t> </a:t>
                      </a:r>
                      <a:r>
                        <a:rPr sz="2400" dirty="0"/>
                        <a:t>безопасности</a:t>
                      </a:r>
                      <a:r>
                        <a:rPr sz="2400" spc="-65" dirty="0"/>
                        <a:t> </a:t>
                      </a:r>
                      <a:r>
                        <a:rPr sz="2400" dirty="0"/>
                        <a:t>и</a:t>
                      </a:r>
                      <a:r>
                        <a:rPr sz="2400" spc="-35" dirty="0"/>
                        <a:t> </a:t>
                      </a:r>
                      <a:r>
                        <a:rPr sz="2400" dirty="0"/>
                        <a:t>защиты</a:t>
                      </a:r>
                      <a:r>
                        <a:rPr sz="2400" spc="-55" dirty="0"/>
                        <a:t> </a:t>
                      </a:r>
                      <a:r>
                        <a:rPr sz="2400" spc="-10" dirty="0"/>
                        <a:t>Родины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/>
                        <a:t>Физическая</a:t>
                      </a:r>
                      <a:r>
                        <a:rPr sz="2400" spc="-135" dirty="0"/>
                        <a:t> </a:t>
                      </a:r>
                      <a:r>
                        <a:rPr sz="2400" spc="-10" dirty="0"/>
                        <a:t>культура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0" dirty="0"/>
                        <a:t>Технологический</a:t>
                      </a:r>
                      <a:r>
                        <a:rPr sz="2400" spc="-40" dirty="0"/>
                        <a:t> </a:t>
                      </a:r>
                      <a:r>
                        <a:rPr sz="2400" dirty="0"/>
                        <a:t>проектный</a:t>
                      </a:r>
                      <a:r>
                        <a:rPr sz="2400" spc="-40" dirty="0"/>
                        <a:t> </a:t>
                      </a:r>
                      <a:r>
                        <a:rPr sz="2400" spc="-10" dirty="0"/>
                        <a:t>практикум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5" dirty="0"/>
                        <a:t>Технопредпринимательство</a:t>
                      </a:r>
                      <a:r>
                        <a:rPr sz="2400" spc="20" dirty="0"/>
                        <a:t> </a:t>
                      </a:r>
                      <a:r>
                        <a:rPr sz="2400" dirty="0"/>
                        <a:t>и</a:t>
                      </a:r>
                      <a:r>
                        <a:rPr sz="2400" spc="10" dirty="0"/>
                        <a:t> </a:t>
                      </a:r>
                      <a:r>
                        <a:rPr sz="2400" spc="-10" dirty="0"/>
                        <a:t>экономика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20991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45" dirty="0">
                <a:solidFill>
                  <a:srgbClr val="44536A"/>
                </a:solidFill>
              </a:rPr>
              <a:t>Заочное/семейное/дистанционное </a:t>
            </a:r>
            <a:r>
              <a:rPr sz="4400" spc="-10" dirty="0">
                <a:solidFill>
                  <a:srgbClr val="44536A"/>
                </a:solidFill>
              </a:rPr>
              <a:t>обучение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058400" y="97535"/>
            <a:ext cx="2133600" cy="178435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72100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69329" y="1796618"/>
            <a:ext cx="554418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учебных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 dirty="0">
              <a:latin typeface="Calibri"/>
              <a:cs typeface="Calibri"/>
            </a:endParaRPr>
          </a:p>
          <a:p>
            <a:pPr marL="12700" marR="520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учебных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Остальные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дни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профилю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(IT- </a:t>
            </a:r>
            <a:r>
              <a:rPr sz="2400" b="1" dirty="0">
                <a:latin typeface="Calibri"/>
                <a:cs typeface="Calibri"/>
              </a:rPr>
              <a:t>куб),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внеурочная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деятельность,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 </a:t>
            </a:r>
            <a:r>
              <a:rPr sz="2400" b="1" dirty="0">
                <a:latin typeface="Calibri"/>
                <a:cs typeface="Calibri"/>
              </a:rPr>
              <a:t>вузе,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самостоятельная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подготовка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рамках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заочного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обучения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1A8E-47F5-D4FB-C730-6048FEA6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39EF8B-FE3D-F45C-D7C5-6BA7496B4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28926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 err="1"/>
              <a:t>Проект</a:t>
            </a:r>
            <a:r>
              <a:rPr spc="-155" dirty="0"/>
              <a:t> </a:t>
            </a:r>
            <a:r>
              <a:rPr lang="ru-RU" spc="-155" dirty="0"/>
              <a:t/>
            </a:r>
            <a:br>
              <a:rPr lang="ru-RU" spc="-155" dirty="0"/>
            </a:br>
            <a:r>
              <a:rPr spc="-25" dirty="0" err="1"/>
              <a:t>учебного</a:t>
            </a:r>
            <a:r>
              <a:rPr spc="-25" dirty="0"/>
              <a:t>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М</a:t>
            </a:r>
            <a:br>
              <a:rPr lang="ru-RU" spc="-25" dirty="0"/>
            </a:br>
            <a:r>
              <a:rPr spc="-35" dirty="0" err="1"/>
              <a:t>класса</a:t>
            </a:r>
            <a:r>
              <a:rPr spc="-35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0BF45FD-8CB5-C5A5-B7AF-DF6DA2AFA9F0}"/>
              </a:ext>
            </a:extLst>
          </p:cNvPr>
          <p:cNvSpPr txBox="1"/>
          <p:nvPr/>
        </p:nvSpPr>
        <p:spPr>
          <a:xfrm>
            <a:off x="151589" y="3561286"/>
            <a:ext cx="28289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годы</a:t>
            </a:r>
            <a:r>
              <a:rPr sz="2400" b="1" spc="-2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Профильный математический класс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DC4822C-B1A8-9301-2DB4-792334900CA3}"/>
              </a:ext>
            </a:extLst>
          </p:cNvPr>
          <p:cNvGrpSpPr/>
          <p:nvPr/>
        </p:nvGrpSpPr>
        <p:grpSpPr>
          <a:xfrm>
            <a:off x="1082039" y="5051438"/>
            <a:ext cx="1560830" cy="1260475"/>
            <a:chOff x="1082039" y="5051438"/>
            <a:chExt cx="156083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41BA796-F1B3-7C38-4819-54F0C594926F}"/>
                </a:ext>
              </a:extLst>
            </p:cNvPr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576C85A9-9C28-A35C-29DA-B5665A273142}"/>
                </a:ext>
              </a:extLst>
            </p:cNvPr>
            <p:cNvGrpSpPr/>
            <p:nvPr/>
          </p:nvGrpSpPr>
          <p:grpSpPr>
            <a:xfrm>
              <a:off x="1232216" y="5051438"/>
              <a:ext cx="1260475" cy="1260475"/>
              <a:chOff x="3648772" y="1374011"/>
              <a:chExt cx="1260475" cy="1260475"/>
            </a:xfrm>
          </p:grpSpPr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AFABA01F-F95F-BAEA-595F-99F7A25A4397}"/>
                  </a:ext>
                </a:extLst>
              </p:cNvPr>
              <p:cNvSpPr/>
              <p:nvPr/>
            </p:nvSpPr>
            <p:spPr>
              <a:xfrm>
                <a:off x="3648772" y="1374011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C359709-3EDD-69D0-93A0-E76C78F23FE8}"/>
                  </a:ext>
                </a:extLst>
              </p:cNvPr>
              <p:cNvSpPr/>
              <p:nvPr/>
            </p:nvSpPr>
            <p:spPr>
              <a:xfrm>
                <a:off x="3810000" y="152323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026ECAD7-0233-E766-DA1C-8F9832D0C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3787775" y="1697795"/>
                <a:ext cx="1007093" cy="567325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DD3A4CF7-354B-2ECF-0588-62120CD0A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53288"/>
              </p:ext>
            </p:extLst>
          </p:nvPr>
        </p:nvGraphicFramePr>
        <p:xfrm>
          <a:off x="2774615" y="439380"/>
          <a:ext cx="9327878" cy="5931423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2432717">
                  <a:extLst>
                    <a:ext uri="{9D8B030D-6E8A-4147-A177-3AD203B41FA5}">
                      <a16:colId xmlns:a16="http://schemas.microsoft.com/office/drawing/2014/main" val="132699443"/>
                    </a:ext>
                  </a:extLst>
                </a:gridCol>
                <a:gridCol w="5376204">
                  <a:extLst>
                    <a:ext uri="{9D8B030D-6E8A-4147-A177-3AD203B41FA5}">
                      <a16:colId xmlns:a16="http://schemas.microsoft.com/office/drawing/2014/main" val="1170465679"/>
                    </a:ext>
                  </a:extLst>
                </a:gridCol>
                <a:gridCol w="790618">
                  <a:extLst>
                    <a:ext uri="{9D8B030D-6E8A-4147-A177-3AD203B41FA5}">
                      <a16:colId xmlns:a16="http://schemas.microsoft.com/office/drawing/2014/main" val="752155557"/>
                    </a:ext>
                  </a:extLst>
                </a:gridCol>
                <a:gridCol w="728339">
                  <a:extLst>
                    <a:ext uri="{9D8B030D-6E8A-4147-A177-3AD203B41FA5}">
                      <a16:colId xmlns:a16="http://schemas.microsoft.com/office/drawing/2014/main" val="3686980381"/>
                    </a:ext>
                  </a:extLst>
                </a:gridCol>
              </a:tblGrid>
              <a:tr h="63598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Предметные области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Учебные предметы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Кол-во часов в неделю/год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81515"/>
                  </a:ext>
                </a:extLst>
              </a:tr>
              <a:tr h="23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10М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11М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083959858"/>
                  </a:ext>
                </a:extLst>
              </a:tr>
              <a:tr h="2303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1. Обязательная часть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76024"/>
                  </a:ext>
                </a:extLst>
              </a:tr>
              <a:tr h="241857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Русский язык и литература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Русский язык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12356999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>
                          <a:effectLst/>
                        </a:rPr>
                        <a:t>Литература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962674498"/>
                  </a:ext>
                </a:extLst>
              </a:tr>
              <a:tr h="2418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Иностранные языки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Иностранный язык (английский)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0,48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0,5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422041137"/>
                  </a:ext>
                </a:extLst>
              </a:tr>
              <a:tr h="241857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Общественные науки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История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4102565281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>
                          <a:effectLst/>
                        </a:rPr>
                        <a:t>Обществознание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19612878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>
                          <a:effectLst/>
                        </a:rPr>
                        <a:t>География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3166513076"/>
                  </a:ext>
                </a:extLst>
              </a:tr>
              <a:tr h="241857">
                <a:tc rowSpan="7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Математика и информатика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Математика. Теория элементарных функций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1,48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1394070320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Уравнения, неравенства и их конструкции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0,61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2,37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344759908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>
                          <a:effectLst/>
                        </a:rPr>
                        <a:t>Математика. Тригонометрия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0,91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-</a:t>
                      </a:r>
                      <a:endParaRPr lang="ru-RU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1170669448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Начала математического анализа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1,13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569613079"/>
                  </a:ext>
                </a:extLst>
              </a:tr>
              <a:tr h="416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Расширение понятия числа: комплексные числа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-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0,5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477347398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Основы теории вероятностей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321079220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Геометрия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723141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51A8E-47F5-D4FB-C730-6048FEA67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A39EF8B-FE3D-F45C-D7C5-6BA7496B44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28926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 err="1"/>
              <a:t>Проект</a:t>
            </a:r>
            <a:r>
              <a:rPr spc="-155" dirty="0"/>
              <a:t> </a:t>
            </a:r>
            <a:r>
              <a:rPr lang="ru-RU" spc="-155" dirty="0"/>
              <a:t/>
            </a:r>
            <a:br>
              <a:rPr lang="ru-RU" spc="-155" dirty="0"/>
            </a:br>
            <a:r>
              <a:rPr spc="-25" dirty="0" err="1"/>
              <a:t>учебного</a:t>
            </a:r>
            <a:r>
              <a:rPr spc="-25" dirty="0"/>
              <a:t>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М</a:t>
            </a:r>
            <a:br>
              <a:rPr lang="ru-RU" spc="-25" dirty="0"/>
            </a:br>
            <a:r>
              <a:rPr spc="-35" dirty="0" err="1"/>
              <a:t>класса</a:t>
            </a:r>
            <a:r>
              <a:rPr spc="-35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0BF45FD-8CB5-C5A5-B7AF-DF6DA2AFA9F0}"/>
              </a:ext>
            </a:extLst>
          </p:cNvPr>
          <p:cNvSpPr txBox="1"/>
          <p:nvPr/>
        </p:nvSpPr>
        <p:spPr>
          <a:xfrm>
            <a:off x="151589" y="3561286"/>
            <a:ext cx="28289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годы</a:t>
            </a:r>
            <a:r>
              <a:rPr sz="2400" b="1" spc="-2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Профильный математический класс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DC4822C-B1A8-9301-2DB4-792334900CA3}"/>
              </a:ext>
            </a:extLst>
          </p:cNvPr>
          <p:cNvGrpSpPr/>
          <p:nvPr/>
        </p:nvGrpSpPr>
        <p:grpSpPr>
          <a:xfrm>
            <a:off x="1082039" y="5051438"/>
            <a:ext cx="1560830" cy="1260475"/>
            <a:chOff x="1082039" y="5051438"/>
            <a:chExt cx="156083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41BA796-F1B3-7C38-4819-54F0C594926F}"/>
                </a:ext>
              </a:extLst>
            </p:cNvPr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576C85A9-9C28-A35C-29DA-B5665A273142}"/>
                </a:ext>
              </a:extLst>
            </p:cNvPr>
            <p:cNvGrpSpPr/>
            <p:nvPr/>
          </p:nvGrpSpPr>
          <p:grpSpPr>
            <a:xfrm>
              <a:off x="1232216" y="5051438"/>
              <a:ext cx="1260475" cy="1260475"/>
              <a:chOff x="3648772" y="1374011"/>
              <a:chExt cx="1260475" cy="1260475"/>
            </a:xfrm>
          </p:grpSpPr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AFABA01F-F95F-BAEA-595F-99F7A25A4397}"/>
                  </a:ext>
                </a:extLst>
              </p:cNvPr>
              <p:cNvSpPr/>
              <p:nvPr/>
            </p:nvSpPr>
            <p:spPr>
              <a:xfrm>
                <a:off x="3648772" y="1374011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5C359709-3EDD-69D0-93A0-E76C78F23FE8}"/>
                  </a:ext>
                </a:extLst>
              </p:cNvPr>
              <p:cNvSpPr/>
              <p:nvPr/>
            </p:nvSpPr>
            <p:spPr>
              <a:xfrm>
                <a:off x="3810000" y="152323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026ECAD7-0233-E766-DA1C-8F9832D0C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3787775" y="1697795"/>
                <a:ext cx="1007093" cy="567325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DD3A4CF7-354B-2ECF-0588-62120CD0A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900542"/>
              </p:ext>
            </p:extLst>
          </p:nvPr>
        </p:nvGraphicFramePr>
        <p:xfrm>
          <a:off x="2774615" y="439380"/>
          <a:ext cx="9327878" cy="4384966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2432717">
                  <a:extLst>
                    <a:ext uri="{9D8B030D-6E8A-4147-A177-3AD203B41FA5}">
                      <a16:colId xmlns:a16="http://schemas.microsoft.com/office/drawing/2014/main" val="132699443"/>
                    </a:ext>
                  </a:extLst>
                </a:gridCol>
                <a:gridCol w="5376204">
                  <a:extLst>
                    <a:ext uri="{9D8B030D-6E8A-4147-A177-3AD203B41FA5}">
                      <a16:colId xmlns:a16="http://schemas.microsoft.com/office/drawing/2014/main" val="1170465679"/>
                    </a:ext>
                  </a:extLst>
                </a:gridCol>
                <a:gridCol w="790618">
                  <a:extLst>
                    <a:ext uri="{9D8B030D-6E8A-4147-A177-3AD203B41FA5}">
                      <a16:colId xmlns:a16="http://schemas.microsoft.com/office/drawing/2014/main" val="752155557"/>
                    </a:ext>
                  </a:extLst>
                </a:gridCol>
                <a:gridCol w="728339">
                  <a:extLst>
                    <a:ext uri="{9D8B030D-6E8A-4147-A177-3AD203B41FA5}">
                      <a16:colId xmlns:a16="http://schemas.microsoft.com/office/drawing/2014/main" val="3686980381"/>
                    </a:ext>
                  </a:extLst>
                </a:gridCol>
              </a:tblGrid>
              <a:tr h="63598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Предметные области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Учебные предметы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Кол-во часов в неделю/год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81515"/>
                  </a:ext>
                </a:extLst>
              </a:tr>
              <a:tr h="23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10М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11М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083959858"/>
                  </a:ext>
                </a:extLst>
              </a:tr>
              <a:tr h="2303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1. Обязательная часть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76024"/>
                  </a:ext>
                </a:extLst>
              </a:tr>
              <a:tr h="241857">
                <a:tc row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Математика и информатика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Кодирование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070320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Математические объекты информатики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59908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Цифровые технологии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669448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Компьютерное моделирование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613079"/>
                  </a:ext>
                </a:extLst>
              </a:tr>
              <a:tr h="416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Алгоритмизация и программирование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7347398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Теория алгоритмов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79220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Программирование на Пайтон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314159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Кодирование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17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8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E8B61-9EE5-2F56-7C4F-7B277CB8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C884E1D-BBA8-0138-372F-C69D98D09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28926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 err="1"/>
              <a:t>Проект</a:t>
            </a:r>
            <a:r>
              <a:rPr spc="-155" dirty="0"/>
              <a:t> </a:t>
            </a:r>
            <a:r>
              <a:rPr lang="ru-RU" spc="-155" dirty="0"/>
              <a:t/>
            </a:r>
            <a:br>
              <a:rPr lang="ru-RU" spc="-155" dirty="0"/>
            </a:br>
            <a:r>
              <a:rPr spc="-25" dirty="0" err="1"/>
              <a:t>учебного</a:t>
            </a:r>
            <a:r>
              <a:rPr spc="-25" dirty="0"/>
              <a:t>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М</a:t>
            </a:r>
            <a:br>
              <a:rPr lang="ru-RU" spc="-25" dirty="0"/>
            </a:br>
            <a:r>
              <a:rPr spc="-35" dirty="0" err="1"/>
              <a:t>класса</a:t>
            </a:r>
            <a:r>
              <a:rPr spc="-35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F775453-AC53-4C8B-F477-1BC8D4912CC1}"/>
              </a:ext>
            </a:extLst>
          </p:cNvPr>
          <p:cNvSpPr txBox="1"/>
          <p:nvPr/>
        </p:nvSpPr>
        <p:spPr>
          <a:xfrm>
            <a:off x="151589" y="3561286"/>
            <a:ext cx="28289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годы</a:t>
            </a:r>
            <a:r>
              <a:rPr sz="2400" b="1" spc="-2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Профильный математический класс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E6716A3-F224-5408-C724-8EA2E9D2D889}"/>
              </a:ext>
            </a:extLst>
          </p:cNvPr>
          <p:cNvGrpSpPr/>
          <p:nvPr/>
        </p:nvGrpSpPr>
        <p:grpSpPr>
          <a:xfrm>
            <a:off x="1082039" y="5051438"/>
            <a:ext cx="1560830" cy="1260475"/>
            <a:chOff x="1082039" y="5051438"/>
            <a:chExt cx="156083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59D4415-D8E0-03D4-D5B6-62A9FA450AF4}"/>
                </a:ext>
              </a:extLst>
            </p:cNvPr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334FCB97-13B8-5A9F-8A13-394E39E18C19}"/>
                </a:ext>
              </a:extLst>
            </p:cNvPr>
            <p:cNvGrpSpPr/>
            <p:nvPr/>
          </p:nvGrpSpPr>
          <p:grpSpPr>
            <a:xfrm>
              <a:off x="1232216" y="5051438"/>
              <a:ext cx="1260475" cy="1260475"/>
              <a:chOff x="3648772" y="1374011"/>
              <a:chExt cx="1260475" cy="1260475"/>
            </a:xfrm>
          </p:grpSpPr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75A3EF4F-456A-4CC6-2026-AF04C10414E1}"/>
                  </a:ext>
                </a:extLst>
              </p:cNvPr>
              <p:cNvSpPr/>
              <p:nvPr/>
            </p:nvSpPr>
            <p:spPr>
              <a:xfrm>
                <a:off x="3648772" y="1374011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48D56D3C-FA15-4844-F6F2-C5EEC3178BE8}"/>
                  </a:ext>
                </a:extLst>
              </p:cNvPr>
              <p:cNvSpPr/>
              <p:nvPr/>
            </p:nvSpPr>
            <p:spPr>
              <a:xfrm>
                <a:off x="3810000" y="152323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17E7132D-6F62-C2CF-28DE-D067E170A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3787775" y="1697795"/>
                <a:ext cx="1007093" cy="567325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8C07D5D4-4EF1-E14C-F4ED-50800E4D9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381766"/>
              </p:ext>
            </p:extLst>
          </p:nvPr>
        </p:nvGraphicFramePr>
        <p:xfrm>
          <a:off x="2774615" y="439380"/>
          <a:ext cx="9327878" cy="3137191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2432717">
                  <a:extLst>
                    <a:ext uri="{9D8B030D-6E8A-4147-A177-3AD203B41FA5}">
                      <a16:colId xmlns:a16="http://schemas.microsoft.com/office/drawing/2014/main" val="132699443"/>
                    </a:ext>
                  </a:extLst>
                </a:gridCol>
                <a:gridCol w="5376204">
                  <a:extLst>
                    <a:ext uri="{9D8B030D-6E8A-4147-A177-3AD203B41FA5}">
                      <a16:colId xmlns:a16="http://schemas.microsoft.com/office/drawing/2014/main" val="1170465679"/>
                    </a:ext>
                  </a:extLst>
                </a:gridCol>
                <a:gridCol w="790618">
                  <a:extLst>
                    <a:ext uri="{9D8B030D-6E8A-4147-A177-3AD203B41FA5}">
                      <a16:colId xmlns:a16="http://schemas.microsoft.com/office/drawing/2014/main" val="752155557"/>
                    </a:ext>
                  </a:extLst>
                </a:gridCol>
                <a:gridCol w="728339">
                  <a:extLst>
                    <a:ext uri="{9D8B030D-6E8A-4147-A177-3AD203B41FA5}">
                      <a16:colId xmlns:a16="http://schemas.microsoft.com/office/drawing/2014/main" val="3686980381"/>
                    </a:ext>
                  </a:extLst>
                </a:gridCol>
              </a:tblGrid>
              <a:tr h="63598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Предметные области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Учебные предметы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Кол-во часов в неделю/год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81515"/>
                  </a:ext>
                </a:extLst>
              </a:tr>
              <a:tr h="23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10М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11М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083959858"/>
                  </a:ext>
                </a:extLst>
              </a:tr>
              <a:tr h="2303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1. Обязательная часть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76024"/>
                  </a:ext>
                </a:extLst>
              </a:tr>
              <a:tr h="241857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Естественные науки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56999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674498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041137"/>
                  </a:ext>
                </a:extLst>
              </a:tr>
              <a:tr h="2418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безопасности и защиты Родины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безопасности и защиты Родины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669448"/>
                  </a:ext>
                </a:extLst>
              </a:tr>
              <a:tr h="2418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61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18BB6-5924-CC37-1608-1AC107F3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C7CDB4C-F0BF-7FC4-F337-7945C9306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28926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 err="1"/>
              <a:t>Проект</a:t>
            </a:r>
            <a:r>
              <a:rPr spc="-155" dirty="0"/>
              <a:t> </a:t>
            </a:r>
            <a:r>
              <a:rPr lang="ru-RU" spc="-155" dirty="0"/>
              <a:t/>
            </a:r>
            <a:br>
              <a:rPr lang="ru-RU" spc="-155" dirty="0"/>
            </a:br>
            <a:r>
              <a:rPr spc="-25" dirty="0" err="1"/>
              <a:t>учебного</a:t>
            </a:r>
            <a:r>
              <a:rPr spc="-25" dirty="0"/>
              <a:t>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М</a:t>
            </a:r>
            <a:br>
              <a:rPr lang="ru-RU" spc="-25" dirty="0"/>
            </a:br>
            <a:r>
              <a:rPr spc="-35" dirty="0" err="1"/>
              <a:t>класса</a:t>
            </a:r>
            <a:r>
              <a:rPr spc="-35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429621D-47CB-54EC-BFC9-4CA834275C5B}"/>
              </a:ext>
            </a:extLst>
          </p:cNvPr>
          <p:cNvSpPr txBox="1"/>
          <p:nvPr/>
        </p:nvSpPr>
        <p:spPr>
          <a:xfrm>
            <a:off x="151589" y="3561286"/>
            <a:ext cx="28289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b="1" spc="-20" dirty="0" err="1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годы</a:t>
            </a:r>
            <a:r>
              <a:rPr sz="2400" b="1" spc="-2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Профильный математический класс</a:t>
            </a:r>
            <a:endParaRPr sz="24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1CC5850-E206-5A2E-D30F-59002EC36441}"/>
              </a:ext>
            </a:extLst>
          </p:cNvPr>
          <p:cNvGrpSpPr/>
          <p:nvPr/>
        </p:nvGrpSpPr>
        <p:grpSpPr>
          <a:xfrm>
            <a:off x="1082039" y="5051438"/>
            <a:ext cx="1560830" cy="1260475"/>
            <a:chOff x="1082039" y="5051438"/>
            <a:chExt cx="156083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03C2F0B-8A65-CE99-28F9-02100C147E28}"/>
                </a:ext>
              </a:extLst>
            </p:cNvPr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E40D20AC-4C35-33E4-FB85-551EFA56037A}"/>
                </a:ext>
              </a:extLst>
            </p:cNvPr>
            <p:cNvGrpSpPr/>
            <p:nvPr/>
          </p:nvGrpSpPr>
          <p:grpSpPr>
            <a:xfrm>
              <a:off x="1232216" y="5051438"/>
              <a:ext cx="1260475" cy="1260475"/>
              <a:chOff x="3648772" y="1374011"/>
              <a:chExt cx="1260475" cy="1260475"/>
            </a:xfrm>
          </p:grpSpPr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B92E1CB4-F32F-B44E-286E-7F2B00D72D75}"/>
                  </a:ext>
                </a:extLst>
              </p:cNvPr>
              <p:cNvSpPr/>
              <p:nvPr/>
            </p:nvSpPr>
            <p:spPr>
              <a:xfrm>
                <a:off x="3648772" y="1374011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CB64E8FA-07F9-5693-5761-F56055ACC7B0}"/>
                  </a:ext>
                </a:extLst>
              </p:cNvPr>
              <p:cNvSpPr/>
              <p:nvPr/>
            </p:nvSpPr>
            <p:spPr>
              <a:xfrm>
                <a:off x="3810000" y="152323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D0538000-1D57-3C4C-BD5E-F7591ECE7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3787775" y="1697795"/>
                <a:ext cx="1007093" cy="567325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F2E4F247-B33F-82DC-10DE-066378035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747733"/>
              </p:ext>
            </p:extLst>
          </p:nvPr>
        </p:nvGraphicFramePr>
        <p:xfrm>
          <a:off x="2768002" y="233629"/>
          <a:ext cx="9327878" cy="6549077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2432717">
                  <a:extLst>
                    <a:ext uri="{9D8B030D-6E8A-4147-A177-3AD203B41FA5}">
                      <a16:colId xmlns:a16="http://schemas.microsoft.com/office/drawing/2014/main" val="132699443"/>
                    </a:ext>
                  </a:extLst>
                </a:gridCol>
                <a:gridCol w="5376204">
                  <a:extLst>
                    <a:ext uri="{9D8B030D-6E8A-4147-A177-3AD203B41FA5}">
                      <a16:colId xmlns:a16="http://schemas.microsoft.com/office/drawing/2014/main" val="1170465679"/>
                    </a:ext>
                  </a:extLst>
                </a:gridCol>
                <a:gridCol w="790618">
                  <a:extLst>
                    <a:ext uri="{9D8B030D-6E8A-4147-A177-3AD203B41FA5}">
                      <a16:colId xmlns:a16="http://schemas.microsoft.com/office/drawing/2014/main" val="752155557"/>
                    </a:ext>
                  </a:extLst>
                </a:gridCol>
                <a:gridCol w="728339">
                  <a:extLst>
                    <a:ext uri="{9D8B030D-6E8A-4147-A177-3AD203B41FA5}">
                      <a16:colId xmlns:a16="http://schemas.microsoft.com/office/drawing/2014/main" val="3686980381"/>
                    </a:ext>
                  </a:extLst>
                </a:gridCol>
              </a:tblGrid>
              <a:tr h="63598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Предметные области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Учебные предметы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Кол-во часов в неделю/год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81515"/>
                  </a:ext>
                </a:extLst>
              </a:tr>
              <a:tr h="23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10М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11М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083959858"/>
                  </a:ext>
                </a:extLst>
              </a:tr>
              <a:tr h="230340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Часть, формируемая участниками образовательных отношений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76024"/>
                  </a:ext>
                </a:extLst>
              </a:tr>
              <a:tr h="241857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Технологический проектный практикум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56999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Технопредпринимательство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674498"/>
                  </a:ext>
                </a:extLst>
              </a:tr>
              <a:tr h="241857">
                <a:tc rowSpan="7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Анализ данных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04113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Программирование на СИ ++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2565281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Прикладные численные методы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612878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Теория чисел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513076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Элементы линейной алгебры и аналитической геометрии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516073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Теория и практика решения задач с параметром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3998104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Нестандартные методы решения уравнений, неравенств и их конструкций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070320"/>
                  </a:ext>
                </a:extLst>
              </a:tr>
              <a:tr h="2418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Естественные науки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Физика. Решение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нестандартных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задач по физике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599087"/>
                  </a:ext>
                </a:extLst>
              </a:tr>
              <a:tr h="241857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часов в неделю/год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61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5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88C70-7FFE-B877-B642-EEB9446A2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B86D9879-0F7E-70A6-C056-CCFCC4279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14191"/>
              </p:ext>
            </p:extLst>
          </p:nvPr>
        </p:nvGraphicFramePr>
        <p:xfrm>
          <a:off x="475703" y="1763712"/>
          <a:ext cx="5389880" cy="37515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38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b="0" dirty="0"/>
                        <a:t>Иностранный</a:t>
                      </a:r>
                      <a:r>
                        <a:rPr sz="2400" b="0" spc="-60" dirty="0"/>
                        <a:t> </a:t>
                      </a:r>
                      <a:r>
                        <a:rPr sz="2400" b="0" dirty="0"/>
                        <a:t>язык</a:t>
                      </a:r>
                      <a:r>
                        <a:rPr sz="2400" b="0" spc="-70" dirty="0"/>
                        <a:t> </a:t>
                      </a:r>
                      <a:r>
                        <a:rPr sz="2400" b="0" spc="-10" dirty="0"/>
                        <a:t>(английский)</a:t>
                      </a:r>
                      <a:endParaRPr sz="24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Обществознание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История ( в</a:t>
                      </a:r>
                      <a:r>
                        <a:rPr lang="ru-RU" sz="2400" baseline="0" dirty="0" smtClean="0">
                          <a:latin typeface="Calibri"/>
                          <a:cs typeface="Calibri"/>
                        </a:rPr>
                        <a:t> 11 классе)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197486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География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Химия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10" dirty="0"/>
                        <a:t>Биология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/>
                        <a:t>Основы</a:t>
                      </a:r>
                      <a:r>
                        <a:rPr sz="2400" spc="-40" dirty="0"/>
                        <a:t> </a:t>
                      </a:r>
                      <a:r>
                        <a:rPr sz="2400" dirty="0"/>
                        <a:t>безопасности</a:t>
                      </a:r>
                      <a:r>
                        <a:rPr sz="2400" spc="-65" dirty="0"/>
                        <a:t> </a:t>
                      </a:r>
                      <a:r>
                        <a:rPr sz="2400" dirty="0"/>
                        <a:t>и</a:t>
                      </a:r>
                      <a:r>
                        <a:rPr sz="2400" spc="-35" dirty="0"/>
                        <a:t> </a:t>
                      </a:r>
                      <a:r>
                        <a:rPr sz="2400" dirty="0"/>
                        <a:t>защиты</a:t>
                      </a:r>
                      <a:r>
                        <a:rPr sz="2400" spc="-55" dirty="0"/>
                        <a:t> </a:t>
                      </a:r>
                      <a:r>
                        <a:rPr sz="2400" spc="-10" dirty="0"/>
                        <a:t>Родины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/>
                        <a:t>Физическая</a:t>
                      </a:r>
                      <a:r>
                        <a:rPr sz="2400" spc="-135" dirty="0"/>
                        <a:t> </a:t>
                      </a:r>
                      <a:r>
                        <a:rPr sz="2400" spc="-10" dirty="0"/>
                        <a:t>культура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0" dirty="0"/>
                        <a:t>Технологический</a:t>
                      </a:r>
                      <a:r>
                        <a:rPr sz="2400" spc="-40" dirty="0"/>
                        <a:t> </a:t>
                      </a:r>
                      <a:r>
                        <a:rPr sz="2400" dirty="0"/>
                        <a:t>проектный</a:t>
                      </a:r>
                      <a:r>
                        <a:rPr sz="2400" spc="-40" dirty="0"/>
                        <a:t> </a:t>
                      </a:r>
                      <a:r>
                        <a:rPr sz="2400" spc="-10" dirty="0"/>
                        <a:t>практикум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5" dirty="0"/>
                        <a:t>Технопредпринимательство</a:t>
                      </a:r>
                      <a:r>
                        <a:rPr sz="2400" spc="20" dirty="0"/>
                        <a:t> </a:t>
                      </a:r>
                      <a:r>
                        <a:rPr sz="2400" dirty="0"/>
                        <a:t>и</a:t>
                      </a:r>
                      <a:r>
                        <a:rPr sz="2400" spc="10" dirty="0"/>
                        <a:t> </a:t>
                      </a:r>
                      <a:r>
                        <a:rPr sz="2400" spc="-10" dirty="0"/>
                        <a:t>экономика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39E01DFC-7E4F-1277-02A8-21C39A331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20991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45" dirty="0">
                <a:solidFill>
                  <a:srgbClr val="44536A"/>
                </a:solidFill>
              </a:rPr>
              <a:t>Заочное/семейное/дистанционное </a:t>
            </a:r>
            <a:r>
              <a:rPr sz="4400" spc="-10" dirty="0">
                <a:solidFill>
                  <a:srgbClr val="44536A"/>
                </a:solidFill>
              </a:rPr>
              <a:t>обучение</a:t>
            </a:r>
            <a:endParaRPr sz="44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9E4FF7C-72BA-6CBB-9038-41DF79141402}"/>
              </a:ext>
            </a:extLst>
          </p:cNvPr>
          <p:cNvSpPr/>
          <p:nvPr/>
        </p:nvSpPr>
        <p:spPr>
          <a:xfrm>
            <a:off x="10058400" y="97535"/>
            <a:ext cx="2133600" cy="178435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D6B44B3-6488-D9B9-6DC0-D72E5A5F1E4B}"/>
              </a:ext>
            </a:extLst>
          </p:cNvPr>
          <p:cNvSpPr/>
          <p:nvPr/>
        </p:nvSpPr>
        <p:spPr>
          <a:xfrm>
            <a:off x="0" y="5372100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5980A12-3CBF-D462-C3EC-339AF09333A2}"/>
              </a:ext>
            </a:extLst>
          </p:cNvPr>
          <p:cNvSpPr txBox="1"/>
          <p:nvPr/>
        </p:nvSpPr>
        <p:spPr>
          <a:xfrm>
            <a:off x="6069329" y="1796618"/>
            <a:ext cx="554418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учебных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 dirty="0">
              <a:latin typeface="Calibri"/>
              <a:cs typeface="Calibri"/>
            </a:endParaRPr>
          </a:p>
          <a:p>
            <a:pPr marL="12700" marR="520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учебных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Остальные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дни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профилю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(IT- </a:t>
            </a:r>
            <a:r>
              <a:rPr sz="2400" b="1" dirty="0">
                <a:latin typeface="Calibri"/>
                <a:cs typeface="Calibri"/>
              </a:rPr>
              <a:t>куб),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внеурочная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деятельность,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 </a:t>
            </a:r>
            <a:r>
              <a:rPr sz="2400" b="1" dirty="0">
                <a:latin typeface="Calibri"/>
                <a:cs typeface="Calibri"/>
              </a:rPr>
              <a:t>вузе,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самостоятельная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подготовка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рамках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заочного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обучения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1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60130-DDFF-3269-34E0-BBA0B643C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68A4075-2AB7-80A2-A0CD-BABC5B2C4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28926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 err="1"/>
              <a:t>Проект</a:t>
            </a:r>
            <a:r>
              <a:rPr spc="-155" dirty="0"/>
              <a:t> </a:t>
            </a:r>
            <a:r>
              <a:rPr lang="ru-RU" spc="-155" dirty="0"/>
              <a:t/>
            </a:r>
            <a:br>
              <a:rPr lang="ru-RU" spc="-155" dirty="0"/>
            </a:br>
            <a:r>
              <a:rPr spc="-25" dirty="0" err="1"/>
              <a:t>учебного</a:t>
            </a:r>
            <a:r>
              <a:rPr spc="-25" dirty="0"/>
              <a:t>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И</a:t>
            </a:r>
            <a:br>
              <a:rPr lang="ru-RU" spc="-25" dirty="0"/>
            </a:br>
            <a:r>
              <a:rPr spc="-35" dirty="0" err="1"/>
              <a:t>класса</a:t>
            </a:r>
            <a:r>
              <a:rPr spc="-35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8448BED4-F764-0455-F12A-4FC76E2EAB0D}"/>
              </a:ext>
            </a:extLst>
          </p:cNvPr>
          <p:cNvSpPr txBox="1"/>
          <p:nvPr/>
        </p:nvSpPr>
        <p:spPr>
          <a:xfrm>
            <a:off x="151589" y="3561286"/>
            <a:ext cx="28289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00B0F0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00B0F0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00B0F0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20" dirty="0" err="1">
                <a:solidFill>
                  <a:srgbClr val="00B0F0"/>
                </a:solidFill>
                <a:latin typeface="Calibri"/>
                <a:cs typeface="Calibri"/>
              </a:rPr>
              <a:t>годы</a:t>
            </a:r>
            <a:r>
              <a:rPr sz="2400" b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Calibri"/>
                <a:cs typeface="Calibri"/>
              </a:rPr>
              <a:t>Профильный инженерный класс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D0D64E36-2624-8DE8-6CDB-3A46396A69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35014"/>
              </p:ext>
            </p:extLst>
          </p:nvPr>
        </p:nvGraphicFramePr>
        <p:xfrm>
          <a:off x="2774615" y="439380"/>
          <a:ext cx="9327878" cy="624381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432717">
                  <a:extLst>
                    <a:ext uri="{9D8B030D-6E8A-4147-A177-3AD203B41FA5}">
                      <a16:colId xmlns:a16="http://schemas.microsoft.com/office/drawing/2014/main" val="132699443"/>
                    </a:ext>
                  </a:extLst>
                </a:gridCol>
                <a:gridCol w="5376204">
                  <a:extLst>
                    <a:ext uri="{9D8B030D-6E8A-4147-A177-3AD203B41FA5}">
                      <a16:colId xmlns:a16="http://schemas.microsoft.com/office/drawing/2014/main" val="1170465679"/>
                    </a:ext>
                  </a:extLst>
                </a:gridCol>
                <a:gridCol w="790618">
                  <a:extLst>
                    <a:ext uri="{9D8B030D-6E8A-4147-A177-3AD203B41FA5}">
                      <a16:colId xmlns:a16="http://schemas.microsoft.com/office/drawing/2014/main" val="752155557"/>
                    </a:ext>
                  </a:extLst>
                </a:gridCol>
                <a:gridCol w="728339">
                  <a:extLst>
                    <a:ext uri="{9D8B030D-6E8A-4147-A177-3AD203B41FA5}">
                      <a16:colId xmlns:a16="http://schemas.microsoft.com/office/drawing/2014/main" val="3686980381"/>
                    </a:ext>
                  </a:extLst>
                </a:gridCol>
              </a:tblGrid>
              <a:tr h="63598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Предметные области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Учебные предметы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Кол-во часов в неделю/год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81515"/>
                  </a:ext>
                </a:extLst>
              </a:tr>
              <a:tr h="23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10И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11И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083959858"/>
                  </a:ext>
                </a:extLst>
              </a:tr>
              <a:tr h="2303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1. Обязательная часть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76024"/>
                  </a:ext>
                </a:extLst>
              </a:tr>
              <a:tr h="241857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Русский язык и литература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Русский язык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12356999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>
                          <a:effectLst/>
                        </a:rPr>
                        <a:t>Литература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962674498"/>
                  </a:ext>
                </a:extLst>
              </a:tr>
              <a:tr h="2418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Иностранные языки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Иностранный язык (английский)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0,48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0,5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422041137"/>
                  </a:ext>
                </a:extLst>
              </a:tr>
              <a:tr h="241857">
                <a:tc rowSpan="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Общественные науки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История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4102565281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>
                          <a:effectLst/>
                        </a:rPr>
                        <a:t>Обществознание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2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19612878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>
                          <a:effectLst/>
                        </a:rPr>
                        <a:t>География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1</a:t>
                      </a:r>
                      <a:endParaRPr lang="ru-RU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3166513076"/>
                  </a:ext>
                </a:extLst>
              </a:tr>
              <a:tr h="241857">
                <a:tc row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Математика и информатика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Математика. Теория элементарных функций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1,48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1394070320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Уравнения, неравенства и их конструкции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0,61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2,37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344759908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>
                          <a:effectLst/>
                        </a:rPr>
                        <a:t>Математика. Тригонометрия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0,91</a:t>
                      </a:r>
                      <a:endParaRPr lang="ru-RU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-</a:t>
                      </a:r>
                      <a:endParaRPr lang="ru-RU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1170669448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Начала математического анализа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1,13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569613079"/>
                  </a:ext>
                </a:extLst>
              </a:tr>
              <a:tr h="416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Расширение понятия числа: комплексные числа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-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0,5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477347398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Основы теории вероятностей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321079220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Математика. Геометрия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>
                          <a:effectLst/>
                        </a:rPr>
                        <a:t>3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72314159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u="none" strike="noStrike" dirty="0">
                          <a:effectLst/>
                        </a:rPr>
                        <a:t>Информатика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3</a:t>
                      </a:r>
                      <a:endParaRPr lang="ru-RU" dirty="0"/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442172102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1225774-F013-20ED-3C61-4276DF76038E}"/>
              </a:ext>
            </a:extLst>
          </p:cNvPr>
          <p:cNvGrpSpPr/>
          <p:nvPr/>
        </p:nvGrpSpPr>
        <p:grpSpPr>
          <a:xfrm>
            <a:off x="1082039" y="5051438"/>
            <a:ext cx="1560830" cy="1260475"/>
            <a:chOff x="1082039" y="5051438"/>
            <a:chExt cx="156083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D828FA9-1AAA-DEAB-A2CE-68530167FDD0}"/>
                </a:ext>
              </a:extLst>
            </p:cNvPr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FC6370B1-1E73-B942-E448-143A029A7052}"/>
                </a:ext>
              </a:extLst>
            </p:cNvPr>
            <p:cNvGrpSpPr/>
            <p:nvPr/>
          </p:nvGrpSpPr>
          <p:grpSpPr>
            <a:xfrm>
              <a:off x="1232216" y="5051438"/>
              <a:ext cx="1260475" cy="1260475"/>
              <a:chOff x="6745130" y="1414910"/>
              <a:chExt cx="1260475" cy="1260475"/>
            </a:xfrm>
          </p:grpSpPr>
          <p:sp>
            <p:nvSpPr>
              <p:cNvPr id="4" name="object 14">
                <a:extLst>
                  <a:ext uri="{FF2B5EF4-FFF2-40B4-BE49-F238E27FC236}">
                    <a16:creationId xmlns:a16="http://schemas.microsoft.com/office/drawing/2014/main" id="{D8DA8954-8A14-6531-DBEF-FE2367A46D1E}"/>
                  </a:ext>
                </a:extLst>
              </p:cNvPr>
              <p:cNvSpPr/>
              <p:nvPr/>
            </p:nvSpPr>
            <p:spPr>
              <a:xfrm>
                <a:off x="6745130" y="1414910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rgbClr val="85CFE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C69D26B1-642D-E3D0-F6DC-376A63FC522F}"/>
                  </a:ext>
                </a:extLst>
              </p:cNvPr>
              <p:cNvSpPr/>
              <p:nvPr/>
            </p:nvSpPr>
            <p:spPr>
              <a:xfrm>
                <a:off x="6915692" y="15240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object 19">
                <a:extLst>
                  <a:ext uri="{FF2B5EF4-FFF2-40B4-BE49-F238E27FC236}">
                    <a16:creationId xmlns:a16="http://schemas.microsoft.com/office/drawing/2014/main" id="{CC23241B-B79B-D799-8A5D-94B351C7C853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48280" y="1688943"/>
                <a:ext cx="649224" cy="6309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980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E7C7E-F55A-2B7E-34BD-E53BBE3BE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EFBFD7-1A7B-0866-9EDB-45D11ED583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28926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 err="1"/>
              <a:t>Проект</a:t>
            </a:r>
            <a:r>
              <a:rPr spc="-155" dirty="0"/>
              <a:t> </a:t>
            </a:r>
            <a:r>
              <a:rPr lang="ru-RU" spc="-155" dirty="0"/>
              <a:t/>
            </a:r>
            <a:br>
              <a:rPr lang="ru-RU" spc="-155" dirty="0"/>
            </a:br>
            <a:r>
              <a:rPr spc="-25" dirty="0" err="1"/>
              <a:t>учебного</a:t>
            </a:r>
            <a:r>
              <a:rPr spc="-25" dirty="0"/>
              <a:t>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И</a:t>
            </a:r>
            <a:br>
              <a:rPr lang="ru-RU" spc="-25" dirty="0"/>
            </a:br>
            <a:r>
              <a:rPr spc="-35" dirty="0" err="1"/>
              <a:t>класса</a:t>
            </a:r>
            <a:r>
              <a:rPr spc="-35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E2DF772-C8E7-A43B-66B7-85BB3F5E2B7E}"/>
              </a:ext>
            </a:extLst>
          </p:cNvPr>
          <p:cNvSpPr txBox="1"/>
          <p:nvPr/>
        </p:nvSpPr>
        <p:spPr>
          <a:xfrm>
            <a:off x="151589" y="3561286"/>
            <a:ext cx="28289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00B0F0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00B0F0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00B0F0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20" dirty="0" err="1">
                <a:solidFill>
                  <a:srgbClr val="00B0F0"/>
                </a:solidFill>
                <a:latin typeface="Calibri"/>
                <a:cs typeface="Calibri"/>
              </a:rPr>
              <a:t>годы</a:t>
            </a:r>
            <a:r>
              <a:rPr sz="2400" b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Calibri"/>
                <a:cs typeface="Calibri"/>
              </a:rPr>
              <a:t>Профильный инженерный класс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9CE737-DFC1-5D19-5821-CE66537A9F84}"/>
              </a:ext>
            </a:extLst>
          </p:cNvPr>
          <p:cNvGrpSpPr/>
          <p:nvPr/>
        </p:nvGrpSpPr>
        <p:grpSpPr>
          <a:xfrm>
            <a:off x="1082039" y="5051438"/>
            <a:ext cx="1560830" cy="1260475"/>
            <a:chOff x="1082039" y="5051438"/>
            <a:chExt cx="156083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9E7B32B-B90A-13C5-C1B7-00608663AFB1}"/>
                </a:ext>
              </a:extLst>
            </p:cNvPr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2DF30471-12F8-ED0E-C890-A8F43C6595EC}"/>
                </a:ext>
              </a:extLst>
            </p:cNvPr>
            <p:cNvGrpSpPr/>
            <p:nvPr/>
          </p:nvGrpSpPr>
          <p:grpSpPr>
            <a:xfrm>
              <a:off x="1232216" y="5051438"/>
              <a:ext cx="1260475" cy="1260475"/>
              <a:chOff x="6745130" y="1414910"/>
              <a:chExt cx="1260475" cy="1260475"/>
            </a:xfrm>
          </p:grpSpPr>
          <p:sp>
            <p:nvSpPr>
              <p:cNvPr id="4" name="object 14">
                <a:extLst>
                  <a:ext uri="{FF2B5EF4-FFF2-40B4-BE49-F238E27FC236}">
                    <a16:creationId xmlns:a16="http://schemas.microsoft.com/office/drawing/2014/main" id="{8CB49971-E619-8296-F41D-AAEAD00A1B51}"/>
                  </a:ext>
                </a:extLst>
              </p:cNvPr>
              <p:cNvSpPr/>
              <p:nvPr/>
            </p:nvSpPr>
            <p:spPr>
              <a:xfrm>
                <a:off x="6745130" y="1414910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rgbClr val="85CFE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4A48BEB5-4B0E-1985-77CE-1998C5CD0898}"/>
                  </a:ext>
                </a:extLst>
              </p:cNvPr>
              <p:cNvSpPr/>
              <p:nvPr/>
            </p:nvSpPr>
            <p:spPr>
              <a:xfrm>
                <a:off x="6915692" y="15240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object 19">
                <a:extLst>
                  <a:ext uri="{FF2B5EF4-FFF2-40B4-BE49-F238E27FC236}">
                    <a16:creationId xmlns:a16="http://schemas.microsoft.com/office/drawing/2014/main" id="{88DB878E-5096-5D95-188D-4091E024571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48280" y="1688943"/>
                <a:ext cx="649224" cy="630936"/>
              </a:xfrm>
              <a:prstGeom prst="rect">
                <a:avLst/>
              </a:prstGeom>
            </p:spPr>
          </p:pic>
        </p:grp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4FD6B42-6526-47DE-E36A-DB578B215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49196"/>
              </p:ext>
            </p:extLst>
          </p:nvPr>
        </p:nvGraphicFramePr>
        <p:xfrm>
          <a:off x="2774615" y="439380"/>
          <a:ext cx="9327878" cy="5013616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432717">
                  <a:extLst>
                    <a:ext uri="{9D8B030D-6E8A-4147-A177-3AD203B41FA5}">
                      <a16:colId xmlns:a16="http://schemas.microsoft.com/office/drawing/2014/main" val="132699443"/>
                    </a:ext>
                  </a:extLst>
                </a:gridCol>
                <a:gridCol w="5376204">
                  <a:extLst>
                    <a:ext uri="{9D8B030D-6E8A-4147-A177-3AD203B41FA5}">
                      <a16:colId xmlns:a16="http://schemas.microsoft.com/office/drawing/2014/main" val="1170465679"/>
                    </a:ext>
                  </a:extLst>
                </a:gridCol>
                <a:gridCol w="790618">
                  <a:extLst>
                    <a:ext uri="{9D8B030D-6E8A-4147-A177-3AD203B41FA5}">
                      <a16:colId xmlns:a16="http://schemas.microsoft.com/office/drawing/2014/main" val="752155557"/>
                    </a:ext>
                  </a:extLst>
                </a:gridCol>
                <a:gridCol w="728339">
                  <a:extLst>
                    <a:ext uri="{9D8B030D-6E8A-4147-A177-3AD203B41FA5}">
                      <a16:colId xmlns:a16="http://schemas.microsoft.com/office/drawing/2014/main" val="3686980381"/>
                    </a:ext>
                  </a:extLst>
                </a:gridCol>
              </a:tblGrid>
              <a:tr h="63598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Предметные области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Учебные предметы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Кол-во часов в неделю/год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81515"/>
                  </a:ext>
                </a:extLst>
              </a:tr>
              <a:tr h="23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10И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11И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083959858"/>
                  </a:ext>
                </a:extLst>
              </a:tr>
              <a:tr h="230340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 smtClean="0">
                          <a:effectLst/>
                        </a:rPr>
                        <a:t>1. Обязательная часть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76024"/>
                  </a:ext>
                </a:extLst>
              </a:tr>
              <a:tr h="241857">
                <a:tc row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Естественные науки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Химия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56999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Биология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674498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Механика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1,27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04113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Молекулярная физика и термодинамика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1,34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2565281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Электродинамика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1,39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2,4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612878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Специальная теория относительности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0,33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513076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Квантовая физика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0,83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070320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Физика. Элементы астрономии и астрофизики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0,44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599087"/>
                  </a:ext>
                </a:extLst>
              </a:tr>
              <a:tr h="2418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Основы безопасности и защиты Родины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Основы безопасности и защиты Родины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0669448"/>
                  </a:ext>
                </a:extLst>
              </a:tr>
              <a:tr h="2418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Физическая культура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Физическая культура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61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4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9E9FC-BB5E-4ACE-C3DE-D4ADB9B59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4A69F5-4D70-E1F1-DE82-9E74B0DA00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28926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 err="1"/>
              <a:t>Проект</a:t>
            </a:r>
            <a:r>
              <a:rPr spc="-155" dirty="0"/>
              <a:t> </a:t>
            </a:r>
            <a:r>
              <a:rPr lang="ru-RU" spc="-155" dirty="0"/>
              <a:t/>
            </a:r>
            <a:br>
              <a:rPr lang="ru-RU" spc="-155" dirty="0"/>
            </a:br>
            <a:r>
              <a:rPr spc="-25" dirty="0" err="1"/>
              <a:t>учебного</a:t>
            </a:r>
            <a:r>
              <a:rPr spc="-25" dirty="0"/>
              <a:t>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И</a:t>
            </a:r>
            <a:br>
              <a:rPr lang="ru-RU" spc="-25" dirty="0"/>
            </a:br>
            <a:r>
              <a:rPr spc="-35" dirty="0" err="1"/>
              <a:t>класса</a:t>
            </a:r>
            <a:r>
              <a:rPr spc="-35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DF7124C-52D3-0C6B-333C-4B1CF162CC82}"/>
              </a:ext>
            </a:extLst>
          </p:cNvPr>
          <p:cNvSpPr txBox="1"/>
          <p:nvPr/>
        </p:nvSpPr>
        <p:spPr>
          <a:xfrm>
            <a:off x="151589" y="3561286"/>
            <a:ext cx="282892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00B0F0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00B0F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00B0F0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00B0F0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400" b="1" spc="-20" dirty="0" err="1">
                <a:solidFill>
                  <a:srgbClr val="00B0F0"/>
                </a:solidFill>
                <a:latin typeface="Calibri"/>
                <a:cs typeface="Calibri"/>
              </a:rPr>
              <a:t>годы</a:t>
            </a:r>
            <a:r>
              <a:rPr sz="2400" b="1" spc="-2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lang="ru-RU" sz="2400" b="1" dirty="0">
                <a:solidFill>
                  <a:srgbClr val="00B0F0"/>
                </a:solidFill>
                <a:latin typeface="Calibri"/>
                <a:cs typeface="Calibri"/>
              </a:rPr>
              <a:t>Профильный инженерный класс</a:t>
            </a:r>
            <a:endParaRPr sz="24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51AF4F1-192B-D282-F374-80AE4C681BC0}"/>
              </a:ext>
            </a:extLst>
          </p:cNvPr>
          <p:cNvGrpSpPr/>
          <p:nvPr/>
        </p:nvGrpSpPr>
        <p:grpSpPr>
          <a:xfrm>
            <a:off x="1082039" y="5051438"/>
            <a:ext cx="1560830" cy="1260475"/>
            <a:chOff x="1082039" y="5051438"/>
            <a:chExt cx="156083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BCFEBFB-BE18-1DA6-0128-0C8EE374CA1B}"/>
                </a:ext>
              </a:extLst>
            </p:cNvPr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988DA72A-AB8D-3105-D727-8B16B0CF93FF}"/>
                </a:ext>
              </a:extLst>
            </p:cNvPr>
            <p:cNvGrpSpPr/>
            <p:nvPr/>
          </p:nvGrpSpPr>
          <p:grpSpPr>
            <a:xfrm>
              <a:off x="1232216" y="5051438"/>
              <a:ext cx="1260475" cy="1260475"/>
              <a:chOff x="6745130" y="1414910"/>
              <a:chExt cx="1260475" cy="1260475"/>
            </a:xfrm>
          </p:grpSpPr>
          <p:sp>
            <p:nvSpPr>
              <p:cNvPr id="4" name="object 14">
                <a:extLst>
                  <a:ext uri="{FF2B5EF4-FFF2-40B4-BE49-F238E27FC236}">
                    <a16:creationId xmlns:a16="http://schemas.microsoft.com/office/drawing/2014/main" id="{97872687-F858-B033-EA46-F7C7BC3AC89B}"/>
                  </a:ext>
                </a:extLst>
              </p:cNvPr>
              <p:cNvSpPr/>
              <p:nvPr/>
            </p:nvSpPr>
            <p:spPr>
              <a:xfrm>
                <a:off x="6745130" y="1414910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rgbClr val="85CFE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62B11D4C-7C8B-1B3F-CC3A-E41C396FBE85}"/>
                  </a:ext>
                </a:extLst>
              </p:cNvPr>
              <p:cNvSpPr/>
              <p:nvPr/>
            </p:nvSpPr>
            <p:spPr>
              <a:xfrm>
                <a:off x="6915692" y="15240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object 19">
                <a:extLst>
                  <a:ext uri="{FF2B5EF4-FFF2-40B4-BE49-F238E27FC236}">
                    <a16:creationId xmlns:a16="http://schemas.microsoft.com/office/drawing/2014/main" id="{CEA9BC23-1FED-319C-8BD3-38E4CFF165A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48280" y="1688943"/>
                <a:ext cx="649224" cy="630936"/>
              </a:xfrm>
              <a:prstGeom prst="rect">
                <a:avLst/>
              </a:prstGeom>
            </p:spPr>
          </p:pic>
        </p:grp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873C8F-6D71-006B-EC1A-535ADDD37E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76488"/>
              </p:ext>
            </p:extLst>
          </p:nvPr>
        </p:nvGraphicFramePr>
        <p:xfrm>
          <a:off x="2774615" y="439380"/>
          <a:ext cx="9327878" cy="5310827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432717">
                  <a:extLst>
                    <a:ext uri="{9D8B030D-6E8A-4147-A177-3AD203B41FA5}">
                      <a16:colId xmlns:a16="http://schemas.microsoft.com/office/drawing/2014/main" val="132699443"/>
                    </a:ext>
                  </a:extLst>
                </a:gridCol>
                <a:gridCol w="5376204">
                  <a:extLst>
                    <a:ext uri="{9D8B030D-6E8A-4147-A177-3AD203B41FA5}">
                      <a16:colId xmlns:a16="http://schemas.microsoft.com/office/drawing/2014/main" val="1170465679"/>
                    </a:ext>
                  </a:extLst>
                </a:gridCol>
                <a:gridCol w="790618">
                  <a:extLst>
                    <a:ext uri="{9D8B030D-6E8A-4147-A177-3AD203B41FA5}">
                      <a16:colId xmlns:a16="http://schemas.microsoft.com/office/drawing/2014/main" val="752155557"/>
                    </a:ext>
                  </a:extLst>
                </a:gridCol>
                <a:gridCol w="728339">
                  <a:extLst>
                    <a:ext uri="{9D8B030D-6E8A-4147-A177-3AD203B41FA5}">
                      <a16:colId xmlns:a16="http://schemas.microsoft.com/office/drawing/2014/main" val="3686980381"/>
                    </a:ext>
                  </a:extLst>
                </a:gridCol>
              </a:tblGrid>
              <a:tr h="63598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Предметные области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Учебные предметы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2000" u="none" strike="noStrike" dirty="0">
                          <a:effectLst/>
                        </a:rPr>
                        <a:t>Кол-во часов в неделю/год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881515"/>
                  </a:ext>
                </a:extLst>
              </a:tr>
              <a:tr h="230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10И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7589" marR="7589" marT="7589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strike="noStrike" dirty="0">
                          <a:effectLst/>
                        </a:rPr>
                        <a:t>11И</a:t>
                      </a:r>
                      <a:endParaRPr lang="ru-RU" sz="2000" dirty="0">
                        <a:latin typeface="+mn-lt"/>
                      </a:endParaRPr>
                    </a:p>
                  </a:txBody>
                  <a:tcPr marL="7589" marR="7589" marT="7589" marB="0" anchor="ctr"/>
                </a:tc>
                <a:extLst>
                  <a:ext uri="{0D108BD9-81ED-4DB2-BD59-A6C34878D82A}">
                    <a16:rowId xmlns:a16="http://schemas.microsoft.com/office/drawing/2014/main" val="2083959858"/>
                  </a:ext>
                </a:extLst>
              </a:tr>
              <a:tr h="230340"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 Часть, формируемая участниками образовательных отношений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976024"/>
                  </a:ext>
                </a:extLst>
              </a:tr>
              <a:tr h="241857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Технология. Технологический проектный практикум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3569995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Технология. Технопредпринимательство и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2674498"/>
                  </a:ext>
                </a:extLst>
              </a:tr>
              <a:tr h="241857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Математика. Теория чисел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04113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Математика. Нестандартные методы решения уравнений, неравенств и их конструкций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2565281"/>
                  </a:ext>
                </a:extLst>
              </a:tr>
              <a:tr h="241857">
                <a:tc rowSpan="4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Естесственные науки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Физика. Новые материалы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6128787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Физика. Интеллектуальные энергетические системы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6513076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Физика. Прикладная физика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4070320"/>
                  </a:ext>
                </a:extLst>
              </a:tr>
              <a:tr h="241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Физика. Методы решения физических задач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7599087"/>
                  </a:ext>
                </a:extLst>
              </a:tr>
              <a:tr h="241857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часов в неделю/год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961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9912" y="-6676159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3990466"/>
            <a:ext cx="12192000" cy="769620"/>
          </a:xfrm>
          <a:custGeom>
            <a:avLst/>
            <a:gdLst/>
            <a:ahLst/>
            <a:cxnLst/>
            <a:rect l="l" t="t" r="r" b="b"/>
            <a:pathLst>
              <a:path w="12192000" h="769620">
                <a:moveTo>
                  <a:pt x="12192000" y="0"/>
                </a:moveTo>
                <a:lnTo>
                  <a:pt x="0" y="0"/>
                </a:lnTo>
                <a:lnTo>
                  <a:pt x="0" y="769619"/>
                </a:lnTo>
                <a:lnTo>
                  <a:pt x="12192000" y="76961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1447417"/>
            <a:ext cx="12192000" cy="769620"/>
          </a:xfrm>
          <a:custGeom>
            <a:avLst/>
            <a:gdLst/>
            <a:ahLst/>
            <a:cxnLst/>
            <a:rect l="l" t="t" r="r" b="b"/>
            <a:pathLst>
              <a:path w="12192000" h="769619">
                <a:moveTo>
                  <a:pt x="12192000" y="0"/>
                </a:moveTo>
                <a:lnTo>
                  <a:pt x="0" y="0"/>
                </a:lnTo>
                <a:lnTo>
                  <a:pt x="0" y="769620"/>
                </a:lnTo>
                <a:lnTo>
                  <a:pt x="12192000" y="76962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31" y="5384229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29799" y="-541910"/>
            <a:ext cx="2133600" cy="178435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-70360"/>
            <a:ext cx="3307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Профили</a:t>
            </a:r>
            <a:r>
              <a:rPr spc="-160" dirty="0"/>
              <a:t> </a:t>
            </a:r>
            <a:r>
              <a:rPr spc="-10" dirty="0"/>
              <a:t>классов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410079" y="5348858"/>
            <a:ext cx="207898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8483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10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lang="ru-RU" sz="1600" b="1" spc="-5" dirty="0">
                <a:latin typeface="Calibri"/>
                <a:cs typeface="Calibri"/>
              </a:rPr>
              <a:t>Б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0" dirty="0" err="1">
                <a:latin typeface="Calibri"/>
                <a:cs typeface="Calibri"/>
              </a:rPr>
              <a:t>класс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lang="ru-RU" sz="1600" b="1" spc="-10" dirty="0" smtClean="0">
                <a:latin typeface="Calibri"/>
                <a:cs typeface="Calibri"/>
              </a:rPr>
              <a:t>специализированный медицинский</a:t>
            </a:r>
            <a:r>
              <a:rPr lang="ru-RU" sz="1600" b="1" spc="10" dirty="0" smtClean="0">
                <a:latin typeface="Calibri"/>
                <a:cs typeface="Calibri"/>
              </a:rPr>
              <a:t> </a:t>
            </a:r>
            <a:r>
              <a:rPr lang="ru-RU" sz="1600" b="1" spc="-10" dirty="0" smtClean="0">
                <a:latin typeface="Calibri"/>
                <a:cs typeface="Calibri"/>
              </a:rPr>
              <a:t>класс (</a:t>
            </a:r>
            <a:r>
              <a:rPr sz="1600" b="1" spc="-10" dirty="0" err="1" smtClean="0">
                <a:latin typeface="Calibri"/>
                <a:cs typeface="Calibri"/>
              </a:rPr>
              <a:t>медицинский</a:t>
            </a:r>
            <a:r>
              <a:rPr sz="1600" b="1" spc="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профиль</a:t>
            </a:r>
            <a:r>
              <a:rPr lang="ru-RU" sz="1600" b="1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20302" y="5290389"/>
            <a:ext cx="25781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10</a:t>
            </a:r>
            <a:r>
              <a:rPr lang="ru-RU" sz="1600" b="1" dirty="0">
                <a:latin typeface="Calibri"/>
                <a:cs typeface="Calibri"/>
              </a:rPr>
              <a:t> К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 err="1">
                <a:latin typeface="Calibri"/>
                <a:cs typeface="Calibri"/>
              </a:rPr>
              <a:t>класс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10" dirty="0">
                <a:latin typeface="Calibri"/>
                <a:cs typeface="Calibri"/>
              </a:rPr>
              <a:t>Креативные индустрии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(</a:t>
            </a:r>
            <a:r>
              <a:rPr lang="ru-RU" sz="1600" b="1" dirty="0">
                <a:latin typeface="Calibri"/>
                <a:cs typeface="Calibri"/>
              </a:rPr>
              <a:t>профильный креативный класс</a:t>
            </a:r>
            <a:r>
              <a:rPr sz="1600" b="1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19859" y="3755328"/>
            <a:ext cx="1559560" cy="259079"/>
          </a:xfrm>
          <a:custGeom>
            <a:avLst/>
            <a:gdLst/>
            <a:ahLst/>
            <a:cxnLst/>
            <a:rect l="l" t="t" r="r" b="b"/>
            <a:pathLst>
              <a:path w="1559559" h="259080">
                <a:moveTo>
                  <a:pt x="1408557" y="0"/>
                </a:moveTo>
                <a:lnTo>
                  <a:pt x="150495" y="0"/>
                </a:lnTo>
                <a:lnTo>
                  <a:pt x="0" y="259079"/>
                </a:lnTo>
                <a:lnTo>
                  <a:pt x="1559052" y="259079"/>
                </a:lnTo>
                <a:lnTo>
                  <a:pt x="1408557" y="0"/>
                </a:lnTo>
                <a:close/>
              </a:path>
            </a:pathLst>
          </a:custGeom>
          <a:solidFill>
            <a:srgbClr val="072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5130" y="1414910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60348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2888" y="4053712"/>
            <a:ext cx="1259205" cy="1260475"/>
          </a:xfrm>
          <a:custGeom>
            <a:avLst/>
            <a:gdLst/>
            <a:ahLst/>
            <a:cxnLst/>
            <a:rect l="l" t="t" r="r" b="b"/>
            <a:pathLst>
              <a:path w="1259205" h="1260475">
                <a:moveTo>
                  <a:pt x="1258824" y="0"/>
                </a:moveTo>
                <a:lnTo>
                  <a:pt x="0" y="0"/>
                </a:lnTo>
                <a:lnTo>
                  <a:pt x="0" y="630935"/>
                </a:lnTo>
                <a:lnTo>
                  <a:pt x="1726" y="677907"/>
                </a:lnTo>
                <a:lnTo>
                  <a:pt x="6824" y="723942"/>
                </a:lnTo>
                <a:lnTo>
                  <a:pt x="15173" y="768917"/>
                </a:lnTo>
                <a:lnTo>
                  <a:pt x="26649" y="812712"/>
                </a:lnTo>
                <a:lnTo>
                  <a:pt x="41133" y="855205"/>
                </a:lnTo>
                <a:lnTo>
                  <a:pt x="58501" y="896273"/>
                </a:lnTo>
                <a:lnTo>
                  <a:pt x="78633" y="935795"/>
                </a:lnTo>
                <a:lnTo>
                  <a:pt x="101406" y="973650"/>
                </a:lnTo>
                <a:lnTo>
                  <a:pt x="126698" y="1009715"/>
                </a:lnTo>
                <a:lnTo>
                  <a:pt x="154389" y="1043870"/>
                </a:lnTo>
                <a:lnTo>
                  <a:pt x="184356" y="1075991"/>
                </a:lnTo>
                <a:lnTo>
                  <a:pt x="216477" y="1105958"/>
                </a:lnTo>
                <a:lnTo>
                  <a:pt x="250632" y="1133649"/>
                </a:lnTo>
                <a:lnTo>
                  <a:pt x="286697" y="1158941"/>
                </a:lnTo>
                <a:lnTo>
                  <a:pt x="324552" y="1181714"/>
                </a:lnTo>
                <a:lnTo>
                  <a:pt x="364074" y="1201846"/>
                </a:lnTo>
                <a:lnTo>
                  <a:pt x="405142" y="1219214"/>
                </a:lnTo>
                <a:lnTo>
                  <a:pt x="447635" y="1233698"/>
                </a:lnTo>
                <a:lnTo>
                  <a:pt x="491430" y="1245174"/>
                </a:lnTo>
                <a:lnTo>
                  <a:pt x="536405" y="1253523"/>
                </a:lnTo>
                <a:lnTo>
                  <a:pt x="582440" y="1258621"/>
                </a:lnTo>
                <a:lnTo>
                  <a:pt x="629412" y="1260348"/>
                </a:lnTo>
                <a:lnTo>
                  <a:pt x="676383" y="1258621"/>
                </a:lnTo>
                <a:lnTo>
                  <a:pt x="722418" y="1253523"/>
                </a:lnTo>
                <a:lnTo>
                  <a:pt x="767393" y="1245174"/>
                </a:lnTo>
                <a:lnTo>
                  <a:pt x="811188" y="1233698"/>
                </a:lnTo>
                <a:lnTo>
                  <a:pt x="853681" y="1219214"/>
                </a:lnTo>
                <a:lnTo>
                  <a:pt x="894749" y="1201846"/>
                </a:lnTo>
                <a:lnTo>
                  <a:pt x="934271" y="1181714"/>
                </a:lnTo>
                <a:lnTo>
                  <a:pt x="972126" y="1158941"/>
                </a:lnTo>
                <a:lnTo>
                  <a:pt x="1008191" y="1133649"/>
                </a:lnTo>
                <a:lnTo>
                  <a:pt x="1042346" y="1105958"/>
                </a:lnTo>
                <a:lnTo>
                  <a:pt x="1074467" y="1075991"/>
                </a:lnTo>
                <a:lnTo>
                  <a:pt x="1104434" y="1043870"/>
                </a:lnTo>
                <a:lnTo>
                  <a:pt x="1132125" y="1009715"/>
                </a:lnTo>
                <a:lnTo>
                  <a:pt x="1157417" y="973650"/>
                </a:lnTo>
                <a:lnTo>
                  <a:pt x="1180190" y="935795"/>
                </a:lnTo>
                <a:lnTo>
                  <a:pt x="1200322" y="896273"/>
                </a:lnTo>
                <a:lnTo>
                  <a:pt x="1217690" y="855205"/>
                </a:lnTo>
                <a:lnTo>
                  <a:pt x="1232174" y="812712"/>
                </a:lnTo>
                <a:lnTo>
                  <a:pt x="1243650" y="768917"/>
                </a:lnTo>
                <a:lnTo>
                  <a:pt x="1251999" y="723942"/>
                </a:lnTo>
                <a:lnTo>
                  <a:pt x="1257097" y="677907"/>
                </a:lnTo>
                <a:lnTo>
                  <a:pt x="1258824" y="630935"/>
                </a:lnTo>
                <a:lnTo>
                  <a:pt x="1258824" y="0"/>
                </a:lnTo>
                <a:close/>
              </a:path>
            </a:pathLst>
          </a:custGeom>
          <a:solidFill>
            <a:srgbClr val="1674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69401" y="4010190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603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72194" y="1447800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60348" y="0"/>
                </a:lnTo>
                <a:close/>
              </a:path>
            </a:pathLst>
          </a:custGeom>
          <a:solidFill>
            <a:srgbClr val="E10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69872" y="2672269"/>
            <a:ext cx="26060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10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lang="ru-RU" sz="1600" b="1" dirty="0">
                <a:latin typeface="Calibri"/>
                <a:cs typeface="Calibri"/>
              </a:rPr>
              <a:t>И класс</a:t>
            </a:r>
            <a:endParaRPr sz="1600" dirty="0">
              <a:latin typeface="Calibri"/>
              <a:cs typeface="Calibri"/>
            </a:endParaRPr>
          </a:p>
          <a:p>
            <a:pPr marL="300355" marR="29400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(</a:t>
            </a:r>
            <a:r>
              <a:rPr lang="ru-RU" sz="1600" b="1" spc="-10" dirty="0">
                <a:latin typeface="Calibri"/>
                <a:cs typeface="Calibri"/>
              </a:rPr>
              <a:t>профильный инженерный класс</a:t>
            </a:r>
            <a:r>
              <a:rPr sz="1600" b="1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09352" y="2752914"/>
            <a:ext cx="195072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10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первых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класс</a:t>
            </a:r>
            <a:endParaRPr sz="16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ru-RU" sz="1600" b="1" spc="-10" dirty="0" smtClean="0">
                <a:latin typeface="Calibri"/>
                <a:cs typeface="Calibri"/>
              </a:rPr>
              <a:t>(</a:t>
            </a:r>
            <a:r>
              <a:rPr sz="1600" b="1" spc="-10" dirty="0" err="1" smtClean="0">
                <a:latin typeface="Calibri"/>
                <a:cs typeface="Calibri"/>
              </a:rPr>
              <a:t>социальный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профиль</a:t>
            </a:r>
            <a:r>
              <a:rPr lang="ru-RU" sz="1600" b="1" spc="-10" dirty="0" smtClean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2147F4F-9A99-A797-A7DB-73B6186DFC82}"/>
              </a:ext>
            </a:extLst>
          </p:cNvPr>
          <p:cNvSpPr/>
          <p:nvPr/>
        </p:nvSpPr>
        <p:spPr>
          <a:xfrm>
            <a:off x="9845231" y="1560831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2CFF22BC-668E-1385-0C76-BA49F9F040A6}"/>
              </a:ext>
            </a:extLst>
          </p:cNvPr>
          <p:cNvSpPr/>
          <p:nvPr/>
        </p:nvSpPr>
        <p:spPr>
          <a:xfrm>
            <a:off x="6915692" y="1524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48280" y="1688943"/>
            <a:ext cx="649224" cy="63093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05555" y="1666433"/>
            <a:ext cx="794003" cy="829055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08B35B0E-9C76-DC58-17D1-DC4099D94113}"/>
              </a:ext>
            </a:extLst>
          </p:cNvPr>
          <p:cNvSpPr/>
          <p:nvPr/>
        </p:nvSpPr>
        <p:spPr>
          <a:xfrm>
            <a:off x="8842438" y="412387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C7ABD944-B4E1-6AF4-C1EB-9E24E7E6669B}"/>
              </a:ext>
            </a:extLst>
          </p:cNvPr>
          <p:cNvSpPr/>
          <p:nvPr/>
        </p:nvSpPr>
        <p:spPr>
          <a:xfrm>
            <a:off x="2652711" y="3825747"/>
            <a:ext cx="1559560" cy="259079"/>
          </a:xfrm>
          <a:custGeom>
            <a:avLst/>
            <a:gdLst/>
            <a:ahLst/>
            <a:cxnLst/>
            <a:rect l="l" t="t" r="r" b="b"/>
            <a:pathLst>
              <a:path w="1559559" h="259080">
                <a:moveTo>
                  <a:pt x="1408557" y="0"/>
                </a:moveTo>
                <a:lnTo>
                  <a:pt x="150495" y="0"/>
                </a:lnTo>
                <a:lnTo>
                  <a:pt x="0" y="259079"/>
                </a:lnTo>
                <a:lnTo>
                  <a:pt x="1559052" y="259079"/>
                </a:lnTo>
                <a:lnTo>
                  <a:pt x="1408557" y="0"/>
                </a:lnTo>
                <a:close/>
              </a:path>
            </a:pathLst>
          </a:custGeom>
          <a:solidFill>
            <a:srgbClr val="072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9614" y="4422649"/>
            <a:ext cx="379476" cy="37795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343D9500-2C0D-F3AC-FA8D-1CC028C7A2D1}"/>
              </a:ext>
            </a:extLst>
          </p:cNvPr>
          <p:cNvSpPr/>
          <p:nvPr/>
        </p:nvSpPr>
        <p:spPr>
          <a:xfrm>
            <a:off x="2971800" y="4160392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65349" y="4343400"/>
            <a:ext cx="568451" cy="553212"/>
          </a:xfrm>
          <a:prstGeom prst="rect">
            <a:avLst/>
          </a:prstGeom>
        </p:spPr>
      </p:pic>
      <p:sp>
        <p:nvSpPr>
          <p:cNvPr id="36" name="object 22">
            <a:extLst>
              <a:ext uri="{FF2B5EF4-FFF2-40B4-BE49-F238E27FC236}">
                <a16:creationId xmlns:a16="http://schemas.microsoft.com/office/drawing/2014/main" id="{A5A14B83-E669-1C80-2CC4-FD65C745377B}"/>
              </a:ext>
            </a:extLst>
          </p:cNvPr>
          <p:cNvSpPr txBox="1"/>
          <p:nvPr/>
        </p:nvSpPr>
        <p:spPr>
          <a:xfrm>
            <a:off x="162531" y="2554655"/>
            <a:ext cx="260604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10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lang="ru-RU" sz="1600" b="1" dirty="0">
                <a:latin typeface="Calibri"/>
                <a:cs typeface="Calibri"/>
              </a:rPr>
              <a:t>ПИ класс</a:t>
            </a:r>
            <a:endParaRPr sz="1600" dirty="0">
              <a:latin typeface="Calibri"/>
              <a:cs typeface="Calibri"/>
            </a:endParaRPr>
          </a:p>
          <a:p>
            <a:pPr marL="300355" marR="29400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(</a:t>
            </a:r>
            <a:r>
              <a:rPr sz="1600" b="1" spc="-10" dirty="0" err="1">
                <a:latin typeface="Calibri"/>
                <a:cs typeface="Calibri"/>
              </a:rPr>
              <a:t>специализированный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lang="ru-RU" sz="1600" b="1" spc="-10" dirty="0">
                <a:latin typeface="Calibri"/>
                <a:cs typeface="Calibri"/>
              </a:rPr>
              <a:t>инженерный класс</a:t>
            </a:r>
          </a:p>
          <a:p>
            <a:pPr marL="300355" marR="294005" algn="ctr">
              <a:lnSpc>
                <a:spcPct val="100000"/>
              </a:lnSpc>
              <a:spcBef>
                <a:spcPts val="5"/>
              </a:spcBef>
            </a:pPr>
            <a:r>
              <a:rPr lang="ru-RU" sz="1600" b="1" spc="-10" dirty="0">
                <a:latin typeface="Calibri"/>
                <a:cs typeface="Calibri"/>
              </a:rPr>
              <a:t>Профиль прикладная информатика</a:t>
            </a:r>
            <a:r>
              <a:rPr sz="1600" b="1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05A434CA-45AF-B159-5A69-D0DCEACF1A48}"/>
              </a:ext>
            </a:extLst>
          </p:cNvPr>
          <p:cNvSpPr txBox="1"/>
          <p:nvPr/>
        </p:nvSpPr>
        <p:spPr>
          <a:xfrm>
            <a:off x="2908145" y="2662289"/>
            <a:ext cx="260604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10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lang="ru-RU" sz="1600" b="1" spc="-40" dirty="0">
                <a:latin typeface="Calibri"/>
                <a:cs typeface="Calibri"/>
              </a:rPr>
              <a:t>М</a:t>
            </a:r>
            <a:r>
              <a:rPr lang="ru-RU" sz="1600" b="1" dirty="0">
                <a:latin typeface="Calibri"/>
                <a:cs typeface="Calibri"/>
              </a:rPr>
              <a:t> класс</a:t>
            </a:r>
            <a:endParaRPr sz="1600" dirty="0">
              <a:latin typeface="Calibri"/>
              <a:cs typeface="Calibri"/>
            </a:endParaRPr>
          </a:p>
          <a:p>
            <a:pPr marL="300355" marR="294005" algn="ctr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Calibri"/>
                <a:cs typeface="Calibri"/>
              </a:rPr>
              <a:t>(</a:t>
            </a:r>
            <a:r>
              <a:rPr lang="ru-RU" sz="1600" b="1" spc="-10" dirty="0">
                <a:latin typeface="Calibri"/>
                <a:cs typeface="Calibri"/>
              </a:rPr>
              <a:t>профильный математический класс</a:t>
            </a:r>
            <a:r>
              <a:rPr sz="1600" b="1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41C62B88-8ECB-9F72-FB61-65AC781EB4E3}"/>
              </a:ext>
            </a:extLst>
          </p:cNvPr>
          <p:cNvSpPr/>
          <p:nvPr/>
        </p:nvSpPr>
        <p:spPr>
          <a:xfrm>
            <a:off x="3648772" y="1374011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6034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9504B58C-02C9-6A3D-735C-490251724A01}"/>
              </a:ext>
            </a:extLst>
          </p:cNvPr>
          <p:cNvSpPr/>
          <p:nvPr/>
        </p:nvSpPr>
        <p:spPr>
          <a:xfrm>
            <a:off x="870393" y="1335645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1260348" y="0"/>
                </a:moveTo>
                <a:lnTo>
                  <a:pt x="0" y="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60348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B5B20FB2-F83C-19C6-AEC3-63E0C90DAA31}"/>
              </a:ext>
            </a:extLst>
          </p:cNvPr>
          <p:cNvSpPr/>
          <p:nvPr/>
        </p:nvSpPr>
        <p:spPr>
          <a:xfrm>
            <a:off x="3432491" y="1231392"/>
            <a:ext cx="7691565" cy="259079"/>
          </a:xfrm>
          <a:custGeom>
            <a:avLst/>
            <a:gdLst/>
            <a:ahLst/>
            <a:cxnLst/>
            <a:rect l="l" t="t" r="r" b="b"/>
            <a:pathLst>
              <a:path w="6967855" h="259079">
                <a:moveTo>
                  <a:pt x="1560576" y="259080"/>
                </a:moveTo>
                <a:lnTo>
                  <a:pt x="1410081" y="0"/>
                </a:lnTo>
                <a:lnTo>
                  <a:pt x="150495" y="0"/>
                </a:lnTo>
                <a:lnTo>
                  <a:pt x="0" y="259080"/>
                </a:lnTo>
                <a:lnTo>
                  <a:pt x="1560576" y="259080"/>
                </a:lnTo>
                <a:close/>
              </a:path>
              <a:path w="6967855" h="259079">
                <a:moveTo>
                  <a:pt x="6967728" y="259080"/>
                </a:moveTo>
                <a:lnTo>
                  <a:pt x="6817233" y="0"/>
                </a:lnTo>
                <a:lnTo>
                  <a:pt x="5559171" y="0"/>
                </a:lnTo>
                <a:lnTo>
                  <a:pt x="5408676" y="259080"/>
                </a:lnTo>
                <a:lnTo>
                  <a:pt x="6967728" y="259080"/>
                </a:lnTo>
                <a:close/>
              </a:path>
            </a:pathLst>
          </a:custGeom>
          <a:solidFill>
            <a:srgbClr val="072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4463" y="1188721"/>
            <a:ext cx="7565137" cy="259079"/>
          </a:xfrm>
          <a:custGeom>
            <a:avLst/>
            <a:gdLst/>
            <a:ahLst/>
            <a:cxnLst/>
            <a:rect l="l" t="t" r="r" b="b"/>
            <a:pathLst>
              <a:path w="6967855" h="259079">
                <a:moveTo>
                  <a:pt x="1560576" y="259080"/>
                </a:moveTo>
                <a:lnTo>
                  <a:pt x="1410081" y="0"/>
                </a:lnTo>
                <a:lnTo>
                  <a:pt x="150495" y="0"/>
                </a:lnTo>
                <a:lnTo>
                  <a:pt x="0" y="259080"/>
                </a:lnTo>
                <a:lnTo>
                  <a:pt x="1560576" y="259080"/>
                </a:lnTo>
                <a:close/>
              </a:path>
              <a:path w="6967855" h="259079">
                <a:moveTo>
                  <a:pt x="6967728" y="259080"/>
                </a:moveTo>
                <a:lnTo>
                  <a:pt x="6817233" y="0"/>
                </a:lnTo>
                <a:lnTo>
                  <a:pt x="5559171" y="0"/>
                </a:lnTo>
                <a:lnTo>
                  <a:pt x="5408676" y="259080"/>
                </a:lnTo>
                <a:lnTo>
                  <a:pt x="6967728" y="259080"/>
                </a:lnTo>
                <a:close/>
              </a:path>
            </a:pathLst>
          </a:custGeom>
          <a:solidFill>
            <a:srgbClr val="0725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4AF9433-D54F-0B2C-EFA2-A77FDCA26D39}"/>
              </a:ext>
            </a:extLst>
          </p:cNvPr>
          <p:cNvSpPr/>
          <p:nvPr/>
        </p:nvSpPr>
        <p:spPr>
          <a:xfrm>
            <a:off x="3810000" y="152323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101F55C2-AB5A-3833-DC49-5468BDA5EBED}"/>
              </a:ext>
            </a:extLst>
          </p:cNvPr>
          <p:cNvSpPr/>
          <p:nvPr/>
        </p:nvSpPr>
        <p:spPr>
          <a:xfrm>
            <a:off x="1035700" y="1489672"/>
            <a:ext cx="9000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DB0431F-A600-B31D-FCCC-5BC902D90B4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3787775" y="1697795"/>
            <a:ext cx="1007093" cy="56732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B46875E-3273-D249-ED2F-C398071304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176630" y="1626151"/>
            <a:ext cx="648000" cy="641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6A1A3-F213-19D2-96EF-DBA071539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ED62FC86-64CB-7AD3-E7E6-B6E75EE0F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17326"/>
              </p:ext>
            </p:extLst>
          </p:nvPr>
        </p:nvGraphicFramePr>
        <p:xfrm>
          <a:off x="475703" y="1763712"/>
          <a:ext cx="5389880" cy="37515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8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b="0" dirty="0"/>
                        <a:t>Иностранный</a:t>
                      </a:r>
                      <a:r>
                        <a:rPr sz="2400" b="0" spc="-60" dirty="0"/>
                        <a:t> </a:t>
                      </a:r>
                      <a:r>
                        <a:rPr sz="2400" b="0" dirty="0"/>
                        <a:t>язык</a:t>
                      </a:r>
                      <a:r>
                        <a:rPr sz="2400" b="0" spc="-70" dirty="0"/>
                        <a:t> </a:t>
                      </a:r>
                      <a:r>
                        <a:rPr sz="2400" b="0" spc="-10" dirty="0"/>
                        <a:t>(английский)</a:t>
                      </a:r>
                      <a:endParaRPr sz="24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Обществознание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lang="ru-RU" sz="2400" dirty="0" smtClean="0">
                          <a:latin typeface="Calibri"/>
                          <a:cs typeface="Calibri"/>
                        </a:rPr>
                        <a:t>История (в</a:t>
                      </a:r>
                      <a:r>
                        <a:rPr lang="ru-RU" sz="2400" baseline="0" dirty="0" smtClean="0">
                          <a:latin typeface="Calibri"/>
                          <a:cs typeface="Calibri"/>
                        </a:rPr>
                        <a:t> 11 классе)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98898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География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/>
                        <a:t>Химия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10" dirty="0"/>
                        <a:t>Биология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/>
                        <a:t>Основы</a:t>
                      </a:r>
                      <a:r>
                        <a:rPr sz="2400" spc="-40" dirty="0"/>
                        <a:t> </a:t>
                      </a:r>
                      <a:r>
                        <a:rPr sz="2400" dirty="0"/>
                        <a:t>безопасности</a:t>
                      </a:r>
                      <a:r>
                        <a:rPr sz="2400" spc="-65" dirty="0"/>
                        <a:t> </a:t>
                      </a:r>
                      <a:r>
                        <a:rPr sz="2400" dirty="0"/>
                        <a:t>и</a:t>
                      </a:r>
                      <a:r>
                        <a:rPr sz="2400" spc="-35" dirty="0"/>
                        <a:t> </a:t>
                      </a:r>
                      <a:r>
                        <a:rPr sz="2400" dirty="0"/>
                        <a:t>защиты</a:t>
                      </a:r>
                      <a:r>
                        <a:rPr sz="2400" spc="-55" dirty="0"/>
                        <a:t> </a:t>
                      </a:r>
                      <a:r>
                        <a:rPr sz="2400" spc="-10" dirty="0"/>
                        <a:t>Родины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/>
                        <a:t>Физическая</a:t>
                      </a:r>
                      <a:r>
                        <a:rPr sz="2400" spc="-135" dirty="0"/>
                        <a:t> </a:t>
                      </a:r>
                      <a:r>
                        <a:rPr sz="2400" spc="-10" dirty="0"/>
                        <a:t>культура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0" dirty="0"/>
                        <a:t>Технологический</a:t>
                      </a:r>
                      <a:r>
                        <a:rPr sz="2400" spc="-40" dirty="0"/>
                        <a:t> </a:t>
                      </a:r>
                      <a:r>
                        <a:rPr sz="2400" dirty="0"/>
                        <a:t>проектный</a:t>
                      </a:r>
                      <a:r>
                        <a:rPr sz="2400" spc="-40" dirty="0"/>
                        <a:t> </a:t>
                      </a:r>
                      <a:r>
                        <a:rPr sz="2400" spc="-10" dirty="0"/>
                        <a:t>практикум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5" dirty="0"/>
                        <a:t>Технопредпринимательство</a:t>
                      </a:r>
                      <a:r>
                        <a:rPr sz="2400" spc="20" dirty="0"/>
                        <a:t> </a:t>
                      </a:r>
                      <a:r>
                        <a:rPr sz="2400" dirty="0"/>
                        <a:t>и</a:t>
                      </a:r>
                      <a:r>
                        <a:rPr sz="2400" spc="10" dirty="0"/>
                        <a:t> </a:t>
                      </a:r>
                      <a:r>
                        <a:rPr sz="2400" spc="-10" dirty="0"/>
                        <a:t>экономика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6572FBBE-C383-1283-CB5D-74DE1E07DE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20991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45" dirty="0">
                <a:solidFill>
                  <a:srgbClr val="44536A"/>
                </a:solidFill>
              </a:rPr>
              <a:t>Заочное/семейное/дистанционное </a:t>
            </a:r>
            <a:r>
              <a:rPr sz="4400" spc="-10" dirty="0">
                <a:solidFill>
                  <a:srgbClr val="44536A"/>
                </a:solidFill>
              </a:rPr>
              <a:t>обучение</a:t>
            </a:r>
            <a:endParaRPr sz="440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25FA11-8233-E5D5-E24B-7BE594DB5195}"/>
              </a:ext>
            </a:extLst>
          </p:cNvPr>
          <p:cNvSpPr/>
          <p:nvPr/>
        </p:nvSpPr>
        <p:spPr>
          <a:xfrm>
            <a:off x="10058400" y="97535"/>
            <a:ext cx="2133600" cy="178435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003F8BE-3532-D409-12BB-6E040D11A793}"/>
              </a:ext>
            </a:extLst>
          </p:cNvPr>
          <p:cNvSpPr/>
          <p:nvPr/>
        </p:nvSpPr>
        <p:spPr>
          <a:xfrm>
            <a:off x="0" y="5372100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7AEEA87D-FAE5-7A4B-A7AC-C72589495D5A}"/>
              </a:ext>
            </a:extLst>
          </p:cNvPr>
          <p:cNvSpPr txBox="1"/>
          <p:nvPr/>
        </p:nvSpPr>
        <p:spPr>
          <a:xfrm>
            <a:off x="6069329" y="1796618"/>
            <a:ext cx="554418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учебных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>
              <a:latin typeface="Calibri"/>
              <a:cs typeface="Calibri"/>
            </a:endParaRPr>
          </a:p>
          <a:p>
            <a:pPr marL="12700" marR="520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учебных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по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Остальные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дни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профилю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(IT- </a:t>
            </a:r>
            <a:r>
              <a:rPr sz="2400" b="1" dirty="0">
                <a:latin typeface="Calibri"/>
                <a:cs typeface="Calibri"/>
              </a:rPr>
              <a:t>куб),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внеурочная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деятельность,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 </a:t>
            </a:r>
            <a:r>
              <a:rPr sz="2400" b="1" dirty="0">
                <a:latin typeface="Calibri"/>
                <a:cs typeface="Calibri"/>
              </a:rPr>
              <a:t>вузе,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самостоятельная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подготовка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0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рамках</a:t>
            </a:r>
            <a:r>
              <a:rPr sz="2400" b="1" spc="-10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заочного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обучения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dirty="0"/>
              <a:t>	</a:t>
            </a:r>
            <a:r>
              <a:rPr spc="-35" dirty="0"/>
              <a:t>класса </a:t>
            </a:r>
            <a:r>
              <a:rPr spc="-10" dirty="0"/>
              <a:t>(Советская)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483864"/>
            <a:ext cx="2929890" cy="1007110"/>
            <a:chOff x="0" y="3483864"/>
            <a:chExt cx="292989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3864"/>
              <a:ext cx="980694" cy="640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3483864"/>
              <a:ext cx="459485" cy="640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136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49624"/>
              <a:ext cx="2929890" cy="6408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9570" y="3545585"/>
            <a:ext cx="282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E10512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E10512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E10512"/>
                </a:solidFill>
                <a:latin typeface="Calibri"/>
                <a:cs typeface="Calibri"/>
              </a:rPr>
              <a:t>годы 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Класс</a:t>
            </a:r>
            <a:r>
              <a:rPr sz="2400" b="1" spc="-50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социального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направления</a:t>
            </a:r>
            <a:r>
              <a:rPr sz="2400" b="1" spc="-55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первых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215384"/>
            <a:ext cx="3167634" cy="64084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82039" y="5055108"/>
            <a:ext cx="1560830" cy="1259205"/>
            <a:chOff x="1082039" y="5055108"/>
            <a:chExt cx="1560830" cy="1259205"/>
          </a:xfrm>
        </p:grpSpPr>
        <p:sp>
          <p:nvSpPr>
            <p:cNvPr id="11" name="object 11"/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2915" y="5055108"/>
              <a:ext cx="1259205" cy="1259205"/>
            </a:xfrm>
            <a:custGeom>
              <a:avLst/>
              <a:gdLst/>
              <a:ahLst/>
              <a:cxnLst/>
              <a:rect l="l" t="t" r="r" b="b"/>
              <a:pathLst>
                <a:path w="1259205" h="1259204">
                  <a:moveTo>
                    <a:pt x="1258823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1726" y="676385"/>
                  </a:lnTo>
                  <a:lnTo>
                    <a:pt x="6824" y="722421"/>
                  </a:lnTo>
                  <a:lnTo>
                    <a:pt x="15173" y="767397"/>
                  </a:lnTo>
                  <a:lnTo>
                    <a:pt x="26649" y="811193"/>
                  </a:lnTo>
                  <a:lnTo>
                    <a:pt x="41133" y="853686"/>
                  </a:lnTo>
                  <a:lnTo>
                    <a:pt x="58501" y="894754"/>
                  </a:lnTo>
                  <a:lnTo>
                    <a:pt x="78633" y="934277"/>
                  </a:lnTo>
                  <a:lnTo>
                    <a:pt x="101406" y="972132"/>
                  </a:lnTo>
                  <a:lnTo>
                    <a:pt x="126698" y="1008197"/>
                  </a:lnTo>
                  <a:lnTo>
                    <a:pt x="154389" y="1042351"/>
                  </a:lnTo>
                  <a:lnTo>
                    <a:pt x="184356" y="1074472"/>
                  </a:lnTo>
                  <a:lnTo>
                    <a:pt x="216477" y="1104438"/>
                  </a:lnTo>
                  <a:lnTo>
                    <a:pt x="250632" y="1132128"/>
                  </a:lnTo>
                  <a:lnTo>
                    <a:pt x="286697" y="1157421"/>
                  </a:lnTo>
                  <a:lnTo>
                    <a:pt x="324552" y="1180193"/>
                  </a:lnTo>
                  <a:lnTo>
                    <a:pt x="364074" y="1200324"/>
                  </a:lnTo>
                  <a:lnTo>
                    <a:pt x="405142" y="1217692"/>
                  </a:lnTo>
                  <a:lnTo>
                    <a:pt x="447635" y="1232175"/>
                  </a:lnTo>
                  <a:lnTo>
                    <a:pt x="491430" y="1243651"/>
                  </a:lnTo>
                  <a:lnTo>
                    <a:pt x="536405" y="1251999"/>
                  </a:lnTo>
                  <a:lnTo>
                    <a:pt x="582440" y="1257097"/>
                  </a:lnTo>
                  <a:lnTo>
                    <a:pt x="629411" y="1258824"/>
                  </a:lnTo>
                  <a:lnTo>
                    <a:pt x="676383" y="1257097"/>
                  </a:lnTo>
                  <a:lnTo>
                    <a:pt x="722418" y="1251999"/>
                  </a:lnTo>
                  <a:lnTo>
                    <a:pt x="767393" y="1243651"/>
                  </a:lnTo>
                  <a:lnTo>
                    <a:pt x="811188" y="1232175"/>
                  </a:lnTo>
                  <a:lnTo>
                    <a:pt x="853681" y="1217692"/>
                  </a:lnTo>
                  <a:lnTo>
                    <a:pt x="894749" y="1200324"/>
                  </a:lnTo>
                  <a:lnTo>
                    <a:pt x="934271" y="1180193"/>
                  </a:lnTo>
                  <a:lnTo>
                    <a:pt x="972126" y="1157421"/>
                  </a:lnTo>
                  <a:lnTo>
                    <a:pt x="1008191" y="1132128"/>
                  </a:lnTo>
                  <a:lnTo>
                    <a:pt x="1042346" y="1104438"/>
                  </a:lnTo>
                  <a:lnTo>
                    <a:pt x="1074467" y="1074472"/>
                  </a:lnTo>
                  <a:lnTo>
                    <a:pt x="1104434" y="1042351"/>
                  </a:lnTo>
                  <a:lnTo>
                    <a:pt x="1132125" y="1008197"/>
                  </a:lnTo>
                  <a:lnTo>
                    <a:pt x="1157417" y="972132"/>
                  </a:lnTo>
                  <a:lnTo>
                    <a:pt x="1180190" y="934277"/>
                  </a:lnTo>
                  <a:lnTo>
                    <a:pt x="1200322" y="894754"/>
                  </a:lnTo>
                  <a:lnTo>
                    <a:pt x="1217690" y="853686"/>
                  </a:lnTo>
                  <a:lnTo>
                    <a:pt x="1232174" y="811193"/>
                  </a:lnTo>
                  <a:lnTo>
                    <a:pt x="1243650" y="767397"/>
                  </a:lnTo>
                  <a:lnTo>
                    <a:pt x="1251999" y="722421"/>
                  </a:lnTo>
                  <a:lnTo>
                    <a:pt x="1257097" y="676385"/>
                  </a:lnTo>
                  <a:lnTo>
                    <a:pt x="1258823" y="629412"/>
                  </a:lnTo>
                  <a:lnTo>
                    <a:pt x="1258823" y="0"/>
                  </a:lnTo>
                  <a:close/>
                </a:path>
              </a:pathLst>
            </a:custGeom>
            <a:solidFill>
              <a:srgbClr val="E10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5127" y="5227320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30" h="913129">
                  <a:moveTo>
                    <a:pt x="456438" y="0"/>
                  </a:moveTo>
                  <a:lnTo>
                    <a:pt x="409768" y="2356"/>
                  </a:lnTo>
                  <a:lnTo>
                    <a:pt x="364446" y="9272"/>
                  </a:lnTo>
                  <a:lnTo>
                    <a:pt x="320703" y="20519"/>
                  </a:lnTo>
                  <a:lnTo>
                    <a:pt x="278766" y="35867"/>
                  </a:lnTo>
                  <a:lnTo>
                    <a:pt x="238867" y="55087"/>
                  </a:lnTo>
                  <a:lnTo>
                    <a:pt x="201234" y="77949"/>
                  </a:lnTo>
                  <a:lnTo>
                    <a:pt x="166096" y="104224"/>
                  </a:lnTo>
                  <a:lnTo>
                    <a:pt x="133683" y="133683"/>
                  </a:lnTo>
                  <a:lnTo>
                    <a:pt x="104224" y="166096"/>
                  </a:lnTo>
                  <a:lnTo>
                    <a:pt x="77949" y="201234"/>
                  </a:lnTo>
                  <a:lnTo>
                    <a:pt x="55087" y="238867"/>
                  </a:lnTo>
                  <a:lnTo>
                    <a:pt x="35867" y="278766"/>
                  </a:lnTo>
                  <a:lnTo>
                    <a:pt x="20519" y="320703"/>
                  </a:lnTo>
                  <a:lnTo>
                    <a:pt x="9272" y="364446"/>
                  </a:lnTo>
                  <a:lnTo>
                    <a:pt x="2356" y="409768"/>
                  </a:lnTo>
                  <a:lnTo>
                    <a:pt x="0" y="456437"/>
                  </a:lnTo>
                  <a:lnTo>
                    <a:pt x="2356" y="503105"/>
                  </a:lnTo>
                  <a:lnTo>
                    <a:pt x="9272" y="548425"/>
                  </a:lnTo>
                  <a:lnTo>
                    <a:pt x="20519" y="592168"/>
                  </a:lnTo>
                  <a:lnTo>
                    <a:pt x="35867" y="634103"/>
                  </a:lnTo>
                  <a:lnTo>
                    <a:pt x="55087" y="674002"/>
                  </a:lnTo>
                  <a:lnTo>
                    <a:pt x="77949" y="711636"/>
                  </a:lnTo>
                  <a:lnTo>
                    <a:pt x="104224" y="746774"/>
                  </a:lnTo>
                  <a:lnTo>
                    <a:pt x="133683" y="779187"/>
                  </a:lnTo>
                  <a:lnTo>
                    <a:pt x="166096" y="808647"/>
                  </a:lnTo>
                  <a:lnTo>
                    <a:pt x="201234" y="834923"/>
                  </a:lnTo>
                  <a:lnTo>
                    <a:pt x="238867" y="857786"/>
                  </a:lnTo>
                  <a:lnTo>
                    <a:pt x="278766" y="877006"/>
                  </a:lnTo>
                  <a:lnTo>
                    <a:pt x="320703" y="892355"/>
                  </a:lnTo>
                  <a:lnTo>
                    <a:pt x="364446" y="903602"/>
                  </a:lnTo>
                  <a:lnTo>
                    <a:pt x="409768" y="910519"/>
                  </a:lnTo>
                  <a:lnTo>
                    <a:pt x="456438" y="912875"/>
                  </a:lnTo>
                  <a:lnTo>
                    <a:pt x="503107" y="910519"/>
                  </a:lnTo>
                  <a:lnTo>
                    <a:pt x="548429" y="903602"/>
                  </a:lnTo>
                  <a:lnTo>
                    <a:pt x="592172" y="892355"/>
                  </a:lnTo>
                  <a:lnTo>
                    <a:pt x="634109" y="877006"/>
                  </a:lnTo>
                  <a:lnTo>
                    <a:pt x="674008" y="857786"/>
                  </a:lnTo>
                  <a:lnTo>
                    <a:pt x="711641" y="834923"/>
                  </a:lnTo>
                  <a:lnTo>
                    <a:pt x="746779" y="808647"/>
                  </a:lnTo>
                  <a:lnTo>
                    <a:pt x="779192" y="779187"/>
                  </a:lnTo>
                  <a:lnTo>
                    <a:pt x="808651" y="746774"/>
                  </a:lnTo>
                  <a:lnTo>
                    <a:pt x="834926" y="711636"/>
                  </a:lnTo>
                  <a:lnTo>
                    <a:pt x="857788" y="674002"/>
                  </a:lnTo>
                  <a:lnTo>
                    <a:pt x="877008" y="634103"/>
                  </a:lnTo>
                  <a:lnTo>
                    <a:pt x="892356" y="592168"/>
                  </a:lnTo>
                  <a:lnTo>
                    <a:pt x="903603" y="548425"/>
                  </a:lnTo>
                  <a:lnTo>
                    <a:pt x="910519" y="503105"/>
                  </a:lnTo>
                  <a:lnTo>
                    <a:pt x="912876" y="456437"/>
                  </a:lnTo>
                  <a:lnTo>
                    <a:pt x="910519" y="409768"/>
                  </a:lnTo>
                  <a:lnTo>
                    <a:pt x="903603" y="364446"/>
                  </a:lnTo>
                  <a:lnTo>
                    <a:pt x="892356" y="320703"/>
                  </a:lnTo>
                  <a:lnTo>
                    <a:pt x="877008" y="278766"/>
                  </a:lnTo>
                  <a:lnTo>
                    <a:pt x="857788" y="238867"/>
                  </a:lnTo>
                  <a:lnTo>
                    <a:pt x="834926" y="201234"/>
                  </a:lnTo>
                  <a:lnTo>
                    <a:pt x="808651" y="166096"/>
                  </a:lnTo>
                  <a:lnTo>
                    <a:pt x="779192" y="133683"/>
                  </a:lnTo>
                  <a:lnTo>
                    <a:pt x="746779" y="104224"/>
                  </a:lnTo>
                  <a:lnTo>
                    <a:pt x="711641" y="77949"/>
                  </a:lnTo>
                  <a:lnTo>
                    <a:pt x="674008" y="55087"/>
                  </a:lnTo>
                  <a:lnTo>
                    <a:pt x="634109" y="35867"/>
                  </a:lnTo>
                  <a:lnTo>
                    <a:pt x="592172" y="20519"/>
                  </a:lnTo>
                  <a:lnTo>
                    <a:pt x="548429" y="9272"/>
                  </a:lnTo>
                  <a:lnTo>
                    <a:pt x="503107" y="2356"/>
                  </a:lnTo>
                  <a:lnTo>
                    <a:pt x="456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6087" y="5321808"/>
              <a:ext cx="792480" cy="82905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9011" y="1275588"/>
            <a:ext cx="794004" cy="830580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28465"/>
              </p:ext>
            </p:extLst>
          </p:nvPr>
        </p:nvGraphicFramePr>
        <p:xfrm>
          <a:off x="3418393" y="285750"/>
          <a:ext cx="8621206" cy="6207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50670767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4274674192"/>
                    </a:ext>
                  </a:extLst>
                </a:gridCol>
              </a:tblGrid>
              <a:tr h="5530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915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3575" marR="320040" indent="-332740" defTabSz="91440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25" dirty="0">
                          <a:latin typeface="+mn-lt"/>
                          <a:cs typeface="Calibri"/>
                        </a:rPr>
                        <a:t>Кол-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во</a:t>
                      </a: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часов</a:t>
                      </a: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в</a:t>
                      </a:r>
                      <a:r>
                        <a:rPr lang="ru-RU" sz="1800" b="1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неделю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  <a:p>
                      <a:pPr marL="663575" marR="320040" indent="-332740">
                        <a:lnSpc>
                          <a:spcPts val="2160"/>
                        </a:lnSpc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208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10.1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208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11.1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 gridSpan="4">
                  <a:txBody>
                    <a:bodyPr/>
                    <a:lstStyle/>
                    <a:p>
                      <a:pPr marL="3204210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часть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 rowSpan="2"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3144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язык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144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5080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языки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sz="1800" b="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800" b="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800" b="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(английский)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76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Общественные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науки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История</a:t>
                      </a:r>
                      <a:endParaRPr sz="1800" b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Философия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0,67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Экономика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0,83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Социология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Политология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0,83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0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Правоведение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372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201295">
                        <a:lnSpc>
                          <a:spcPts val="2160"/>
                        </a:lnSpc>
                      </a:pPr>
                      <a:r>
                        <a:rPr sz="1800" b="0" dirty="0">
                          <a:latin typeface="Calibri"/>
                          <a:cs typeface="Calibri"/>
                        </a:rPr>
                        <a:t>Алгебра</a:t>
                      </a:r>
                      <a:r>
                        <a:rPr sz="1800" b="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начала</a:t>
                      </a:r>
                      <a:r>
                        <a:rPr sz="1800" b="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математического анализа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0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Геометрия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0"/>
                        </a:lnSpc>
                      </a:pPr>
                      <a:r>
                        <a:rPr sz="1800" b="0" dirty="0">
                          <a:latin typeface="Calibri"/>
                          <a:cs typeface="Calibri"/>
                        </a:rPr>
                        <a:t>Вероятность</a:t>
                      </a:r>
                      <a:r>
                        <a:rPr sz="1800" b="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статистика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87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Естественные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науки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1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Химия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89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dirty="0"/>
              <a:t>	</a:t>
            </a:r>
            <a:r>
              <a:rPr spc="-35" dirty="0"/>
              <a:t>класса </a:t>
            </a:r>
            <a:r>
              <a:rPr spc="-10" dirty="0"/>
              <a:t>(Советская)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483864"/>
            <a:ext cx="2929890" cy="1007110"/>
            <a:chOff x="0" y="3483864"/>
            <a:chExt cx="292989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3864"/>
              <a:ext cx="980694" cy="640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3483864"/>
              <a:ext cx="459485" cy="640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136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49624"/>
              <a:ext cx="2929890" cy="6408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9570" y="3545585"/>
            <a:ext cx="282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E10512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E10512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E10512"/>
                </a:solidFill>
                <a:latin typeface="Calibri"/>
                <a:cs typeface="Calibri"/>
              </a:rPr>
              <a:t>годы 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Класс</a:t>
            </a:r>
            <a:r>
              <a:rPr sz="2400" b="1" spc="-50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социального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направления</a:t>
            </a:r>
            <a:r>
              <a:rPr sz="2400" b="1" spc="-55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первых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215384"/>
            <a:ext cx="3167634" cy="64084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82039" y="5055108"/>
            <a:ext cx="1560830" cy="1259205"/>
            <a:chOff x="1082039" y="5055108"/>
            <a:chExt cx="1560830" cy="1259205"/>
          </a:xfrm>
        </p:grpSpPr>
        <p:sp>
          <p:nvSpPr>
            <p:cNvPr id="11" name="object 11"/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2915" y="5055108"/>
              <a:ext cx="1259205" cy="1259205"/>
            </a:xfrm>
            <a:custGeom>
              <a:avLst/>
              <a:gdLst/>
              <a:ahLst/>
              <a:cxnLst/>
              <a:rect l="l" t="t" r="r" b="b"/>
              <a:pathLst>
                <a:path w="1259205" h="1259204">
                  <a:moveTo>
                    <a:pt x="1258823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1726" y="676385"/>
                  </a:lnTo>
                  <a:lnTo>
                    <a:pt x="6824" y="722421"/>
                  </a:lnTo>
                  <a:lnTo>
                    <a:pt x="15173" y="767397"/>
                  </a:lnTo>
                  <a:lnTo>
                    <a:pt x="26649" y="811193"/>
                  </a:lnTo>
                  <a:lnTo>
                    <a:pt x="41133" y="853686"/>
                  </a:lnTo>
                  <a:lnTo>
                    <a:pt x="58501" y="894754"/>
                  </a:lnTo>
                  <a:lnTo>
                    <a:pt x="78633" y="934277"/>
                  </a:lnTo>
                  <a:lnTo>
                    <a:pt x="101406" y="972132"/>
                  </a:lnTo>
                  <a:lnTo>
                    <a:pt x="126698" y="1008197"/>
                  </a:lnTo>
                  <a:lnTo>
                    <a:pt x="154389" y="1042351"/>
                  </a:lnTo>
                  <a:lnTo>
                    <a:pt x="184356" y="1074472"/>
                  </a:lnTo>
                  <a:lnTo>
                    <a:pt x="216477" y="1104438"/>
                  </a:lnTo>
                  <a:lnTo>
                    <a:pt x="250632" y="1132128"/>
                  </a:lnTo>
                  <a:lnTo>
                    <a:pt x="286697" y="1157421"/>
                  </a:lnTo>
                  <a:lnTo>
                    <a:pt x="324552" y="1180193"/>
                  </a:lnTo>
                  <a:lnTo>
                    <a:pt x="364074" y="1200324"/>
                  </a:lnTo>
                  <a:lnTo>
                    <a:pt x="405142" y="1217692"/>
                  </a:lnTo>
                  <a:lnTo>
                    <a:pt x="447635" y="1232175"/>
                  </a:lnTo>
                  <a:lnTo>
                    <a:pt x="491430" y="1243651"/>
                  </a:lnTo>
                  <a:lnTo>
                    <a:pt x="536405" y="1251999"/>
                  </a:lnTo>
                  <a:lnTo>
                    <a:pt x="582440" y="1257097"/>
                  </a:lnTo>
                  <a:lnTo>
                    <a:pt x="629411" y="1258824"/>
                  </a:lnTo>
                  <a:lnTo>
                    <a:pt x="676383" y="1257097"/>
                  </a:lnTo>
                  <a:lnTo>
                    <a:pt x="722418" y="1251999"/>
                  </a:lnTo>
                  <a:lnTo>
                    <a:pt x="767393" y="1243651"/>
                  </a:lnTo>
                  <a:lnTo>
                    <a:pt x="811188" y="1232175"/>
                  </a:lnTo>
                  <a:lnTo>
                    <a:pt x="853681" y="1217692"/>
                  </a:lnTo>
                  <a:lnTo>
                    <a:pt x="894749" y="1200324"/>
                  </a:lnTo>
                  <a:lnTo>
                    <a:pt x="934271" y="1180193"/>
                  </a:lnTo>
                  <a:lnTo>
                    <a:pt x="972126" y="1157421"/>
                  </a:lnTo>
                  <a:lnTo>
                    <a:pt x="1008191" y="1132128"/>
                  </a:lnTo>
                  <a:lnTo>
                    <a:pt x="1042346" y="1104438"/>
                  </a:lnTo>
                  <a:lnTo>
                    <a:pt x="1074467" y="1074472"/>
                  </a:lnTo>
                  <a:lnTo>
                    <a:pt x="1104434" y="1042351"/>
                  </a:lnTo>
                  <a:lnTo>
                    <a:pt x="1132125" y="1008197"/>
                  </a:lnTo>
                  <a:lnTo>
                    <a:pt x="1157417" y="972132"/>
                  </a:lnTo>
                  <a:lnTo>
                    <a:pt x="1180190" y="934277"/>
                  </a:lnTo>
                  <a:lnTo>
                    <a:pt x="1200322" y="894754"/>
                  </a:lnTo>
                  <a:lnTo>
                    <a:pt x="1217690" y="853686"/>
                  </a:lnTo>
                  <a:lnTo>
                    <a:pt x="1232174" y="811193"/>
                  </a:lnTo>
                  <a:lnTo>
                    <a:pt x="1243650" y="767397"/>
                  </a:lnTo>
                  <a:lnTo>
                    <a:pt x="1251999" y="722421"/>
                  </a:lnTo>
                  <a:lnTo>
                    <a:pt x="1257097" y="676385"/>
                  </a:lnTo>
                  <a:lnTo>
                    <a:pt x="1258823" y="629412"/>
                  </a:lnTo>
                  <a:lnTo>
                    <a:pt x="1258823" y="0"/>
                  </a:lnTo>
                  <a:close/>
                </a:path>
              </a:pathLst>
            </a:custGeom>
            <a:solidFill>
              <a:srgbClr val="E10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5127" y="5227320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30" h="913129">
                  <a:moveTo>
                    <a:pt x="456438" y="0"/>
                  </a:moveTo>
                  <a:lnTo>
                    <a:pt x="409768" y="2356"/>
                  </a:lnTo>
                  <a:lnTo>
                    <a:pt x="364446" y="9272"/>
                  </a:lnTo>
                  <a:lnTo>
                    <a:pt x="320703" y="20519"/>
                  </a:lnTo>
                  <a:lnTo>
                    <a:pt x="278766" y="35867"/>
                  </a:lnTo>
                  <a:lnTo>
                    <a:pt x="238867" y="55087"/>
                  </a:lnTo>
                  <a:lnTo>
                    <a:pt x="201234" y="77949"/>
                  </a:lnTo>
                  <a:lnTo>
                    <a:pt x="166096" y="104224"/>
                  </a:lnTo>
                  <a:lnTo>
                    <a:pt x="133683" y="133683"/>
                  </a:lnTo>
                  <a:lnTo>
                    <a:pt x="104224" y="166096"/>
                  </a:lnTo>
                  <a:lnTo>
                    <a:pt x="77949" y="201234"/>
                  </a:lnTo>
                  <a:lnTo>
                    <a:pt x="55087" y="238867"/>
                  </a:lnTo>
                  <a:lnTo>
                    <a:pt x="35867" y="278766"/>
                  </a:lnTo>
                  <a:lnTo>
                    <a:pt x="20519" y="320703"/>
                  </a:lnTo>
                  <a:lnTo>
                    <a:pt x="9272" y="364446"/>
                  </a:lnTo>
                  <a:lnTo>
                    <a:pt x="2356" y="409768"/>
                  </a:lnTo>
                  <a:lnTo>
                    <a:pt x="0" y="456437"/>
                  </a:lnTo>
                  <a:lnTo>
                    <a:pt x="2356" y="503105"/>
                  </a:lnTo>
                  <a:lnTo>
                    <a:pt x="9272" y="548425"/>
                  </a:lnTo>
                  <a:lnTo>
                    <a:pt x="20519" y="592168"/>
                  </a:lnTo>
                  <a:lnTo>
                    <a:pt x="35867" y="634103"/>
                  </a:lnTo>
                  <a:lnTo>
                    <a:pt x="55087" y="674002"/>
                  </a:lnTo>
                  <a:lnTo>
                    <a:pt x="77949" y="711636"/>
                  </a:lnTo>
                  <a:lnTo>
                    <a:pt x="104224" y="746774"/>
                  </a:lnTo>
                  <a:lnTo>
                    <a:pt x="133683" y="779187"/>
                  </a:lnTo>
                  <a:lnTo>
                    <a:pt x="166096" y="808647"/>
                  </a:lnTo>
                  <a:lnTo>
                    <a:pt x="201234" y="834923"/>
                  </a:lnTo>
                  <a:lnTo>
                    <a:pt x="238867" y="857786"/>
                  </a:lnTo>
                  <a:lnTo>
                    <a:pt x="278766" y="877006"/>
                  </a:lnTo>
                  <a:lnTo>
                    <a:pt x="320703" y="892355"/>
                  </a:lnTo>
                  <a:lnTo>
                    <a:pt x="364446" y="903602"/>
                  </a:lnTo>
                  <a:lnTo>
                    <a:pt x="409768" y="910519"/>
                  </a:lnTo>
                  <a:lnTo>
                    <a:pt x="456438" y="912875"/>
                  </a:lnTo>
                  <a:lnTo>
                    <a:pt x="503107" y="910519"/>
                  </a:lnTo>
                  <a:lnTo>
                    <a:pt x="548429" y="903602"/>
                  </a:lnTo>
                  <a:lnTo>
                    <a:pt x="592172" y="892355"/>
                  </a:lnTo>
                  <a:lnTo>
                    <a:pt x="634109" y="877006"/>
                  </a:lnTo>
                  <a:lnTo>
                    <a:pt x="674008" y="857786"/>
                  </a:lnTo>
                  <a:lnTo>
                    <a:pt x="711641" y="834923"/>
                  </a:lnTo>
                  <a:lnTo>
                    <a:pt x="746779" y="808647"/>
                  </a:lnTo>
                  <a:lnTo>
                    <a:pt x="779192" y="779187"/>
                  </a:lnTo>
                  <a:lnTo>
                    <a:pt x="808651" y="746774"/>
                  </a:lnTo>
                  <a:lnTo>
                    <a:pt x="834926" y="711636"/>
                  </a:lnTo>
                  <a:lnTo>
                    <a:pt x="857788" y="674002"/>
                  </a:lnTo>
                  <a:lnTo>
                    <a:pt x="877008" y="634103"/>
                  </a:lnTo>
                  <a:lnTo>
                    <a:pt x="892356" y="592168"/>
                  </a:lnTo>
                  <a:lnTo>
                    <a:pt x="903603" y="548425"/>
                  </a:lnTo>
                  <a:lnTo>
                    <a:pt x="910519" y="503105"/>
                  </a:lnTo>
                  <a:lnTo>
                    <a:pt x="912876" y="456437"/>
                  </a:lnTo>
                  <a:lnTo>
                    <a:pt x="910519" y="409768"/>
                  </a:lnTo>
                  <a:lnTo>
                    <a:pt x="903603" y="364446"/>
                  </a:lnTo>
                  <a:lnTo>
                    <a:pt x="892356" y="320703"/>
                  </a:lnTo>
                  <a:lnTo>
                    <a:pt x="877008" y="278766"/>
                  </a:lnTo>
                  <a:lnTo>
                    <a:pt x="857788" y="238867"/>
                  </a:lnTo>
                  <a:lnTo>
                    <a:pt x="834926" y="201234"/>
                  </a:lnTo>
                  <a:lnTo>
                    <a:pt x="808651" y="166096"/>
                  </a:lnTo>
                  <a:lnTo>
                    <a:pt x="779192" y="133683"/>
                  </a:lnTo>
                  <a:lnTo>
                    <a:pt x="746779" y="104224"/>
                  </a:lnTo>
                  <a:lnTo>
                    <a:pt x="711641" y="77949"/>
                  </a:lnTo>
                  <a:lnTo>
                    <a:pt x="674008" y="55087"/>
                  </a:lnTo>
                  <a:lnTo>
                    <a:pt x="634109" y="35867"/>
                  </a:lnTo>
                  <a:lnTo>
                    <a:pt x="592172" y="20519"/>
                  </a:lnTo>
                  <a:lnTo>
                    <a:pt x="548429" y="9272"/>
                  </a:lnTo>
                  <a:lnTo>
                    <a:pt x="503107" y="2356"/>
                  </a:lnTo>
                  <a:lnTo>
                    <a:pt x="456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6087" y="5321808"/>
              <a:ext cx="792480" cy="82905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39011" y="1275588"/>
            <a:ext cx="794004" cy="830580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21890"/>
              </p:ext>
            </p:extLst>
          </p:nvPr>
        </p:nvGraphicFramePr>
        <p:xfrm>
          <a:off x="3500958" y="900303"/>
          <a:ext cx="8545006" cy="4421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85303197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3314245782"/>
                    </a:ext>
                  </a:extLst>
                </a:gridCol>
              </a:tblGrid>
              <a:tr h="27876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915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3575" marR="320040" indent="-332740" defTabSz="91440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25" dirty="0">
                          <a:latin typeface="+mn-lt"/>
                          <a:cs typeface="Calibri"/>
                        </a:rPr>
                        <a:t>Кол-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во</a:t>
                      </a: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часов</a:t>
                      </a:r>
                      <a:r>
                        <a:rPr lang="ru-RU" sz="1800" b="1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в</a:t>
                      </a:r>
                      <a:r>
                        <a:rPr lang="ru-RU" sz="1800" b="1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неделю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159579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208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10.1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208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11.1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79679"/>
                  </a:ext>
                </a:extLst>
              </a:tr>
              <a:tr h="278765">
                <a:tc gridSpan="4">
                  <a:txBody>
                    <a:bodyPr/>
                    <a:lstStyle/>
                    <a:p>
                      <a:pPr marL="3204210">
                        <a:lnSpc>
                          <a:spcPts val="2095"/>
                        </a:lnSpc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242365"/>
                  </a:ext>
                </a:extLst>
              </a:tr>
              <a:tr h="278765">
                <a:tc gridSpan="4">
                  <a:txBody>
                    <a:bodyPr/>
                    <a:lstStyle/>
                    <a:p>
                      <a:pPr marL="3204210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часть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pPr marL="5080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защиты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Родины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защиты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Родины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800" spc="-50" dirty="0">
                          <a:latin typeface="Calibri"/>
                          <a:cs typeface="Calibri"/>
                        </a:rPr>
                        <a:t>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0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5080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8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95"/>
                        </a:lnSpc>
                      </a:pPr>
                      <a:r>
                        <a:rPr lang="ru-RU" sz="1800" spc="-20" dirty="0">
                          <a:latin typeface="Calibri"/>
                          <a:cs typeface="Calibri"/>
                        </a:rPr>
                        <a:t>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85"/>
                        </a:lnSpc>
                      </a:pPr>
                      <a:r>
                        <a:rPr lang="ru-RU" sz="1800" spc="-25" dirty="0">
                          <a:latin typeface="Calibri"/>
                          <a:cs typeface="Calibri"/>
                        </a:rPr>
                        <a:t>1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 gridSpan="4">
                  <a:txBody>
                    <a:bodyPr/>
                    <a:lstStyle/>
                    <a:p>
                      <a:pPr marL="991235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отношений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0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508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5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Технология.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Технологический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проектный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практикум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0,48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0,5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8905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7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Технология.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5715" marR="80772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Технопредпринимательство</a:t>
                      </a:r>
                      <a:r>
                        <a:rPr sz="1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экономика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0,52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0,5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 marR="285115">
              <a:lnSpc>
                <a:spcPct val="100000"/>
              </a:lnSpc>
              <a:spcBef>
                <a:spcPts val="5"/>
              </a:spcBef>
              <a:tabLst>
                <a:tab pos="1669414" algn="l"/>
              </a:tabLst>
            </a:pPr>
            <a:r>
              <a:rPr spc="-30" dirty="0"/>
              <a:t>10-</a:t>
            </a:r>
            <a:r>
              <a:rPr spc="-25" dirty="0"/>
              <a:t>11</a:t>
            </a:r>
            <a:r>
              <a:rPr dirty="0"/>
              <a:t>	</a:t>
            </a:r>
            <a:r>
              <a:rPr spc="-35" dirty="0"/>
              <a:t>класса </a:t>
            </a:r>
            <a:r>
              <a:rPr spc="-10" dirty="0"/>
              <a:t>(Советская)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483864"/>
            <a:ext cx="2929890" cy="1007110"/>
            <a:chOff x="0" y="3483864"/>
            <a:chExt cx="2929890" cy="10071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83864"/>
              <a:ext cx="980694" cy="640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172" y="3483864"/>
              <a:ext cx="459485" cy="640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136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849624"/>
              <a:ext cx="2929890" cy="6408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9570" y="3545585"/>
            <a:ext cx="282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E10512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E10512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E10512"/>
                </a:solidFill>
                <a:latin typeface="Calibri"/>
                <a:cs typeface="Calibri"/>
              </a:rPr>
              <a:t>годы </a:t>
            </a:r>
            <a:r>
              <a:rPr sz="2400" b="1" dirty="0">
                <a:solidFill>
                  <a:srgbClr val="E10512"/>
                </a:solidFill>
                <a:latin typeface="Calibri"/>
                <a:cs typeface="Calibri"/>
              </a:rPr>
              <a:t>Класс</a:t>
            </a:r>
            <a:r>
              <a:rPr sz="2400" b="1" spc="-50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социального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направления</a:t>
            </a:r>
            <a:r>
              <a:rPr sz="2400" b="1" spc="-55" dirty="0">
                <a:solidFill>
                  <a:srgbClr val="E10512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10512"/>
                </a:solidFill>
                <a:latin typeface="Calibri"/>
                <a:cs typeface="Calibri"/>
              </a:rPr>
              <a:t>первых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215384"/>
            <a:ext cx="3167634" cy="64084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82039" y="5055108"/>
            <a:ext cx="1560830" cy="1259205"/>
            <a:chOff x="1082039" y="5055108"/>
            <a:chExt cx="1560830" cy="1259205"/>
          </a:xfrm>
        </p:grpSpPr>
        <p:sp>
          <p:nvSpPr>
            <p:cNvPr id="11" name="object 11"/>
            <p:cNvSpPr/>
            <p:nvPr/>
          </p:nvSpPr>
          <p:spPr>
            <a:xfrm>
              <a:off x="1082039" y="5055108"/>
              <a:ext cx="1560830" cy="259079"/>
            </a:xfrm>
            <a:custGeom>
              <a:avLst/>
              <a:gdLst/>
              <a:ahLst/>
              <a:cxnLst/>
              <a:rect l="l" t="t" r="r" b="b"/>
              <a:pathLst>
                <a:path w="1560830" h="259079">
                  <a:moveTo>
                    <a:pt x="1410080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60576" y="259080"/>
                  </a:lnTo>
                  <a:lnTo>
                    <a:pt x="1410080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2915" y="5055108"/>
              <a:ext cx="1259205" cy="1259205"/>
            </a:xfrm>
            <a:custGeom>
              <a:avLst/>
              <a:gdLst/>
              <a:ahLst/>
              <a:cxnLst/>
              <a:rect l="l" t="t" r="r" b="b"/>
              <a:pathLst>
                <a:path w="1259205" h="1259204">
                  <a:moveTo>
                    <a:pt x="1258823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1726" y="676385"/>
                  </a:lnTo>
                  <a:lnTo>
                    <a:pt x="6824" y="722421"/>
                  </a:lnTo>
                  <a:lnTo>
                    <a:pt x="15173" y="767397"/>
                  </a:lnTo>
                  <a:lnTo>
                    <a:pt x="26649" y="811193"/>
                  </a:lnTo>
                  <a:lnTo>
                    <a:pt x="41133" y="853686"/>
                  </a:lnTo>
                  <a:lnTo>
                    <a:pt x="58501" y="894754"/>
                  </a:lnTo>
                  <a:lnTo>
                    <a:pt x="78633" y="934277"/>
                  </a:lnTo>
                  <a:lnTo>
                    <a:pt x="101406" y="972132"/>
                  </a:lnTo>
                  <a:lnTo>
                    <a:pt x="126698" y="1008197"/>
                  </a:lnTo>
                  <a:lnTo>
                    <a:pt x="154389" y="1042351"/>
                  </a:lnTo>
                  <a:lnTo>
                    <a:pt x="184356" y="1074472"/>
                  </a:lnTo>
                  <a:lnTo>
                    <a:pt x="216477" y="1104438"/>
                  </a:lnTo>
                  <a:lnTo>
                    <a:pt x="250632" y="1132128"/>
                  </a:lnTo>
                  <a:lnTo>
                    <a:pt x="286697" y="1157421"/>
                  </a:lnTo>
                  <a:lnTo>
                    <a:pt x="324552" y="1180193"/>
                  </a:lnTo>
                  <a:lnTo>
                    <a:pt x="364074" y="1200324"/>
                  </a:lnTo>
                  <a:lnTo>
                    <a:pt x="405142" y="1217692"/>
                  </a:lnTo>
                  <a:lnTo>
                    <a:pt x="447635" y="1232175"/>
                  </a:lnTo>
                  <a:lnTo>
                    <a:pt x="491430" y="1243651"/>
                  </a:lnTo>
                  <a:lnTo>
                    <a:pt x="536405" y="1251999"/>
                  </a:lnTo>
                  <a:lnTo>
                    <a:pt x="582440" y="1257097"/>
                  </a:lnTo>
                  <a:lnTo>
                    <a:pt x="629411" y="1258824"/>
                  </a:lnTo>
                  <a:lnTo>
                    <a:pt x="676383" y="1257097"/>
                  </a:lnTo>
                  <a:lnTo>
                    <a:pt x="722418" y="1251999"/>
                  </a:lnTo>
                  <a:lnTo>
                    <a:pt x="767393" y="1243651"/>
                  </a:lnTo>
                  <a:lnTo>
                    <a:pt x="811188" y="1232175"/>
                  </a:lnTo>
                  <a:lnTo>
                    <a:pt x="853681" y="1217692"/>
                  </a:lnTo>
                  <a:lnTo>
                    <a:pt x="894749" y="1200324"/>
                  </a:lnTo>
                  <a:lnTo>
                    <a:pt x="934271" y="1180193"/>
                  </a:lnTo>
                  <a:lnTo>
                    <a:pt x="972126" y="1157421"/>
                  </a:lnTo>
                  <a:lnTo>
                    <a:pt x="1008191" y="1132128"/>
                  </a:lnTo>
                  <a:lnTo>
                    <a:pt x="1042346" y="1104438"/>
                  </a:lnTo>
                  <a:lnTo>
                    <a:pt x="1074467" y="1074472"/>
                  </a:lnTo>
                  <a:lnTo>
                    <a:pt x="1104434" y="1042351"/>
                  </a:lnTo>
                  <a:lnTo>
                    <a:pt x="1132125" y="1008197"/>
                  </a:lnTo>
                  <a:lnTo>
                    <a:pt x="1157417" y="972132"/>
                  </a:lnTo>
                  <a:lnTo>
                    <a:pt x="1180190" y="934277"/>
                  </a:lnTo>
                  <a:lnTo>
                    <a:pt x="1200322" y="894754"/>
                  </a:lnTo>
                  <a:lnTo>
                    <a:pt x="1217690" y="853686"/>
                  </a:lnTo>
                  <a:lnTo>
                    <a:pt x="1232174" y="811193"/>
                  </a:lnTo>
                  <a:lnTo>
                    <a:pt x="1243650" y="767397"/>
                  </a:lnTo>
                  <a:lnTo>
                    <a:pt x="1251999" y="722421"/>
                  </a:lnTo>
                  <a:lnTo>
                    <a:pt x="1257097" y="676385"/>
                  </a:lnTo>
                  <a:lnTo>
                    <a:pt x="1258823" y="629412"/>
                  </a:lnTo>
                  <a:lnTo>
                    <a:pt x="1258823" y="0"/>
                  </a:lnTo>
                  <a:close/>
                </a:path>
              </a:pathLst>
            </a:custGeom>
            <a:solidFill>
              <a:srgbClr val="E10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05127" y="5227320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30" h="913129">
                  <a:moveTo>
                    <a:pt x="456438" y="0"/>
                  </a:moveTo>
                  <a:lnTo>
                    <a:pt x="409768" y="2356"/>
                  </a:lnTo>
                  <a:lnTo>
                    <a:pt x="364446" y="9272"/>
                  </a:lnTo>
                  <a:lnTo>
                    <a:pt x="320703" y="20519"/>
                  </a:lnTo>
                  <a:lnTo>
                    <a:pt x="278766" y="35867"/>
                  </a:lnTo>
                  <a:lnTo>
                    <a:pt x="238867" y="55087"/>
                  </a:lnTo>
                  <a:lnTo>
                    <a:pt x="201234" y="77949"/>
                  </a:lnTo>
                  <a:lnTo>
                    <a:pt x="166096" y="104224"/>
                  </a:lnTo>
                  <a:lnTo>
                    <a:pt x="133683" y="133683"/>
                  </a:lnTo>
                  <a:lnTo>
                    <a:pt x="104224" y="166096"/>
                  </a:lnTo>
                  <a:lnTo>
                    <a:pt x="77949" y="201234"/>
                  </a:lnTo>
                  <a:lnTo>
                    <a:pt x="55087" y="238867"/>
                  </a:lnTo>
                  <a:lnTo>
                    <a:pt x="35867" y="278766"/>
                  </a:lnTo>
                  <a:lnTo>
                    <a:pt x="20519" y="320703"/>
                  </a:lnTo>
                  <a:lnTo>
                    <a:pt x="9272" y="364446"/>
                  </a:lnTo>
                  <a:lnTo>
                    <a:pt x="2356" y="409768"/>
                  </a:lnTo>
                  <a:lnTo>
                    <a:pt x="0" y="456437"/>
                  </a:lnTo>
                  <a:lnTo>
                    <a:pt x="2356" y="503105"/>
                  </a:lnTo>
                  <a:lnTo>
                    <a:pt x="9272" y="548425"/>
                  </a:lnTo>
                  <a:lnTo>
                    <a:pt x="20519" y="592168"/>
                  </a:lnTo>
                  <a:lnTo>
                    <a:pt x="35867" y="634103"/>
                  </a:lnTo>
                  <a:lnTo>
                    <a:pt x="55087" y="674002"/>
                  </a:lnTo>
                  <a:lnTo>
                    <a:pt x="77949" y="711636"/>
                  </a:lnTo>
                  <a:lnTo>
                    <a:pt x="104224" y="746774"/>
                  </a:lnTo>
                  <a:lnTo>
                    <a:pt x="133683" y="779187"/>
                  </a:lnTo>
                  <a:lnTo>
                    <a:pt x="166096" y="808647"/>
                  </a:lnTo>
                  <a:lnTo>
                    <a:pt x="201234" y="834923"/>
                  </a:lnTo>
                  <a:lnTo>
                    <a:pt x="238867" y="857786"/>
                  </a:lnTo>
                  <a:lnTo>
                    <a:pt x="278766" y="877006"/>
                  </a:lnTo>
                  <a:lnTo>
                    <a:pt x="320703" y="892355"/>
                  </a:lnTo>
                  <a:lnTo>
                    <a:pt x="364446" y="903602"/>
                  </a:lnTo>
                  <a:lnTo>
                    <a:pt x="409768" y="910519"/>
                  </a:lnTo>
                  <a:lnTo>
                    <a:pt x="456438" y="912875"/>
                  </a:lnTo>
                  <a:lnTo>
                    <a:pt x="503107" y="910519"/>
                  </a:lnTo>
                  <a:lnTo>
                    <a:pt x="548429" y="903602"/>
                  </a:lnTo>
                  <a:lnTo>
                    <a:pt x="592172" y="892355"/>
                  </a:lnTo>
                  <a:lnTo>
                    <a:pt x="634109" y="877006"/>
                  </a:lnTo>
                  <a:lnTo>
                    <a:pt x="674008" y="857786"/>
                  </a:lnTo>
                  <a:lnTo>
                    <a:pt x="711641" y="834923"/>
                  </a:lnTo>
                  <a:lnTo>
                    <a:pt x="746779" y="808647"/>
                  </a:lnTo>
                  <a:lnTo>
                    <a:pt x="779192" y="779187"/>
                  </a:lnTo>
                  <a:lnTo>
                    <a:pt x="808651" y="746774"/>
                  </a:lnTo>
                  <a:lnTo>
                    <a:pt x="834926" y="711636"/>
                  </a:lnTo>
                  <a:lnTo>
                    <a:pt x="857788" y="674002"/>
                  </a:lnTo>
                  <a:lnTo>
                    <a:pt x="877008" y="634103"/>
                  </a:lnTo>
                  <a:lnTo>
                    <a:pt x="892356" y="592168"/>
                  </a:lnTo>
                  <a:lnTo>
                    <a:pt x="903603" y="548425"/>
                  </a:lnTo>
                  <a:lnTo>
                    <a:pt x="910519" y="503105"/>
                  </a:lnTo>
                  <a:lnTo>
                    <a:pt x="912876" y="456437"/>
                  </a:lnTo>
                  <a:lnTo>
                    <a:pt x="910519" y="409768"/>
                  </a:lnTo>
                  <a:lnTo>
                    <a:pt x="903603" y="364446"/>
                  </a:lnTo>
                  <a:lnTo>
                    <a:pt x="892356" y="320703"/>
                  </a:lnTo>
                  <a:lnTo>
                    <a:pt x="877008" y="278766"/>
                  </a:lnTo>
                  <a:lnTo>
                    <a:pt x="857788" y="238867"/>
                  </a:lnTo>
                  <a:lnTo>
                    <a:pt x="834926" y="201234"/>
                  </a:lnTo>
                  <a:lnTo>
                    <a:pt x="808651" y="166096"/>
                  </a:lnTo>
                  <a:lnTo>
                    <a:pt x="779192" y="133683"/>
                  </a:lnTo>
                  <a:lnTo>
                    <a:pt x="746779" y="104224"/>
                  </a:lnTo>
                  <a:lnTo>
                    <a:pt x="711641" y="77949"/>
                  </a:lnTo>
                  <a:lnTo>
                    <a:pt x="674008" y="55087"/>
                  </a:lnTo>
                  <a:lnTo>
                    <a:pt x="634109" y="35867"/>
                  </a:lnTo>
                  <a:lnTo>
                    <a:pt x="592172" y="20519"/>
                  </a:lnTo>
                  <a:lnTo>
                    <a:pt x="548429" y="9272"/>
                  </a:lnTo>
                  <a:lnTo>
                    <a:pt x="503107" y="2356"/>
                  </a:lnTo>
                  <a:lnTo>
                    <a:pt x="456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6087" y="5321808"/>
              <a:ext cx="792480" cy="829056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39011" y="1275588"/>
            <a:ext cx="794004" cy="830580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08507"/>
              </p:ext>
            </p:extLst>
          </p:nvPr>
        </p:nvGraphicFramePr>
        <p:xfrm>
          <a:off x="3418393" y="356171"/>
          <a:ext cx="8621206" cy="5222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708061556"/>
                    </a:ext>
                  </a:extLst>
                </a:gridCol>
                <a:gridCol w="1344977">
                  <a:extLst>
                    <a:ext uri="{9D8B030D-6E8A-4147-A177-3AD203B41FA5}">
                      <a16:colId xmlns:a16="http://schemas.microsoft.com/office/drawing/2014/main" val="3497002834"/>
                    </a:ext>
                  </a:extLst>
                </a:gridCol>
                <a:gridCol w="636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0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8915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47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3575" marR="320040" indent="-332740">
                        <a:lnSpc>
                          <a:spcPts val="216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Кол-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часов 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478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ts val="208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10.1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208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11.1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класс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 gridSpan="4">
                  <a:txBody>
                    <a:bodyPr/>
                    <a:lstStyle/>
                    <a:p>
                      <a:pPr marL="991235">
                        <a:lnSpc>
                          <a:spcPts val="2095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отношений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rowSpan="6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Общественные науки</a:t>
                      </a:r>
                      <a:endParaRPr dirty="0"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b="0" dirty="0">
                          <a:latin typeface="Calibri"/>
                          <a:cs typeface="Calibri"/>
                        </a:rPr>
                        <a:t>История.</a:t>
                      </a:r>
                      <a:r>
                        <a:rPr sz="1800" b="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 err="1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800" b="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latin typeface="Calibri"/>
                          <a:cs typeface="Calibri"/>
                        </a:rPr>
                        <a:t>Новосибирской</a:t>
                      </a:r>
                      <a:r>
                        <a:rPr lang="ru-RU" sz="1800" b="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latin typeface="Calibri"/>
                          <a:cs typeface="Calibri"/>
                        </a:rPr>
                        <a:t>области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b="0" dirty="0">
                          <a:latin typeface="Calibri"/>
                          <a:cs typeface="Calibri"/>
                        </a:rPr>
                        <a:t>История.</a:t>
                      </a:r>
                      <a:r>
                        <a:rPr sz="1800" b="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800" b="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русской</a:t>
                      </a:r>
                      <a:r>
                        <a:rPr sz="1800" b="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культуры</a:t>
                      </a:r>
                      <a:endParaRPr sz="1800" b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85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latin typeface="Calibri"/>
                          <a:cs typeface="Calibri"/>
                        </a:rPr>
                        <a:t>Молодежные</a:t>
                      </a:r>
                      <a:r>
                        <a:rPr lang="ru-RU" sz="1800" b="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 err="1">
                          <a:latin typeface="Calibri"/>
                          <a:cs typeface="Calibri"/>
                        </a:rPr>
                        <a:t>движения</a:t>
                      </a:r>
                      <a:r>
                        <a:rPr sz="1800" b="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России:</a:t>
                      </a:r>
                      <a:r>
                        <a:rPr sz="1800" b="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1800" b="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современность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8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93345">
                        <a:lnSpc>
                          <a:spcPts val="2160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latin typeface="Calibri"/>
                          <a:cs typeface="Calibri"/>
                        </a:rPr>
                        <a:t>Государственная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800" b="0" spc="-10" dirty="0">
                          <a:latin typeface="Calibri"/>
                          <a:cs typeface="Calibri"/>
                        </a:rPr>
                        <a:t>м</a:t>
                      </a:r>
                      <a:r>
                        <a:rPr sz="1800" b="0" spc="-10" dirty="0" err="1">
                          <a:latin typeface="Calibri"/>
                          <a:cs typeface="Calibri"/>
                        </a:rPr>
                        <a:t>олодежная</a:t>
                      </a:r>
                      <a:r>
                        <a:rPr sz="1800" b="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политика</a:t>
                      </a:r>
                      <a:r>
                        <a:rPr sz="1800" b="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Российской Федерации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6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1027430">
                        <a:lnSpc>
                          <a:spcPts val="2160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20" dirty="0">
                          <a:latin typeface="Calibri"/>
                          <a:cs typeface="Calibri"/>
                        </a:rPr>
                        <a:t>Теории</a:t>
                      </a:r>
                      <a:r>
                        <a:rPr sz="1800" b="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b="0" dirty="0" err="1">
                          <a:latin typeface="Calibri"/>
                          <a:cs typeface="Calibri"/>
                        </a:rPr>
                        <a:t>методики</a:t>
                      </a:r>
                      <a:r>
                        <a:rPr lang="ru-RU" sz="1800" b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 err="1">
                          <a:latin typeface="Calibri"/>
                          <a:cs typeface="Calibri"/>
                        </a:rPr>
                        <a:t>нравственного</a:t>
                      </a:r>
                      <a:r>
                        <a:rPr sz="1800" b="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lang="ru-RU" sz="1800" b="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latin typeface="Calibri"/>
                          <a:cs typeface="Calibri"/>
                        </a:rPr>
                        <a:t>патриотического</a:t>
                      </a:r>
                      <a:r>
                        <a:rPr sz="1800" b="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800" b="0" spc="15" dirty="0">
                          <a:latin typeface="Calibri"/>
                          <a:cs typeface="Calibri"/>
                        </a:rPr>
                        <a:t> в</a:t>
                      </a:r>
                      <a:r>
                        <a:rPr sz="1800" b="0" spc="-10" dirty="0" err="1">
                          <a:latin typeface="Calibri"/>
                          <a:cs typeface="Calibri"/>
                        </a:rPr>
                        <a:t>оспитания</a:t>
                      </a:r>
                      <a:r>
                        <a:rPr lang="ru-RU" sz="1800" b="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 err="1">
                          <a:latin typeface="Calibri"/>
                          <a:cs typeface="Calibri"/>
                        </a:rPr>
                        <a:t>молодежи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30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ts val="2090"/>
                        </a:lnSpc>
                      </a:pPr>
                      <a:r>
                        <a:rPr sz="1800" b="0" spc="-10" dirty="0">
                          <a:latin typeface="Calibri"/>
                          <a:cs typeface="Calibri"/>
                        </a:rPr>
                        <a:t>Обществознание.</a:t>
                      </a:r>
                      <a:r>
                        <a:rPr sz="1800" b="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20" dirty="0">
                          <a:latin typeface="Calibri"/>
                          <a:cs typeface="Calibri"/>
                        </a:rPr>
                        <a:t>Теории</a:t>
                      </a:r>
                      <a:r>
                        <a:rPr sz="1800" b="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50" dirty="0">
                          <a:latin typeface="Calibri"/>
                          <a:cs typeface="Calibri"/>
                        </a:rPr>
                        <a:t>и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  <a:p>
                      <a:pPr marL="571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Calibri"/>
                          <a:cs typeface="Calibri"/>
                        </a:rPr>
                        <a:t>методики</a:t>
                      </a:r>
                      <a:r>
                        <a:rPr sz="1800" b="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лидерства</a:t>
                      </a:r>
                      <a:r>
                        <a:rPr sz="1800" b="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0" spc="-10" dirty="0">
                          <a:latin typeface="Calibri"/>
                          <a:cs typeface="Calibri"/>
                        </a:rPr>
                        <a:t>управления</a:t>
                      </a:r>
                      <a:endParaRPr sz="1800" b="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765">
                <a:tc gridSpan="2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0"/>
                        </a:lnSpc>
                      </a:pPr>
                      <a:r>
                        <a:rPr lang="ru-RU" sz="1800" b="1" spc="-25" dirty="0">
                          <a:latin typeface="Calibri"/>
                          <a:cs typeface="Calibri"/>
                        </a:rPr>
                        <a:t>37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10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800" b="1" spc="-25" dirty="0">
                          <a:latin typeface="Calibri"/>
                          <a:cs typeface="Calibri"/>
                        </a:rPr>
                        <a:t>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865691"/>
              </p:ext>
            </p:extLst>
          </p:nvPr>
        </p:nvGraphicFramePr>
        <p:xfrm>
          <a:off x="475703" y="1763712"/>
          <a:ext cx="5389880" cy="3000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Химия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защиты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Родины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Технологический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проектный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практикум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Технопредпринимательство</a:t>
                      </a:r>
                      <a:r>
                        <a:rPr sz="2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экономика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F3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20991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45" dirty="0">
                <a:solidFill>
                  <a:srgbClr val="44536A"/>
                </a:solidFill>
              </a:rPr>
              <a:t>Заочное/семейное/дистанционное </a:t>
            </a:r>
            <a:r>
              <a:rPr sz="4400" spc="-10" dirty="0">
                <a:solidFill>
                  <a:srgbClr val="44536A"/>
                </a:solidFill>
              </a:rPr>
              <a:t>обучение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058400" y="97535"/>
            <a:ext cx="2133600" cy="178435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72100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69329" y="1796618"/>
            <a:ext cx="542163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учебных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25" dirty="0">
                <a:latin typeface="Calibri"/>
                <a:cs typeface="Calibri"/>
              </a:rPr>
              <a:t> 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27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учебных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>
              <a:latin typeface="Calibri"/>
              <a:cs typeface="Calibri"/>
            </a:endParaRPr>
          </a:p>
          <a:p>
            <a:pPr marL="12700" marR="31940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Остальные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профилю </a:t>
            </a:r>
            <a:r>
              <a:rPr sz="2400" b="1" dirty="0">
                <a:latin typeface="Calibri"/>
                <a:cs typeface="Calibri"/>
              </a:rPr>
              <a:t>(вуз),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внеурочная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деятельность, самостоятельная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подготовка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рамках </a:t>
            </a:r>
            <a:r>
              <a:rPr sz="2400" b="1" dirty="0">
                <a:latin typeface="Calibri"/>
                <a:cs typeface="Calibri"/>
              </a:rPr>
              <a:t>заочного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обучения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87" y="233629"/>
            <a:ext cx="319849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 marR="53848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dirty="0"/>
              <a:t>11</a:t>
            </a:r>
            <a:r>
              <a:rPr lang="ru-RU" dirty="0"/>
              <a:t>К</a:t>
            </a:r>
            <a:r>
              <a:rPr spc="-110" dirty="0"/>
              <a:t> </a:t>
            </a:r>
            <a:r>
              <a:rPr spc="-55" dirty="0"/>
              <a:t> </a:t>
            </a:r>
            <a:r>
              <a:rPr spc="-30" dirty="0" err="1"/>
              <a:t>класса</a:t>
            </a:r>
            <a:r>
              <a:rPr spc="-30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483864"/>
            <a:ext cx="2268855" cy="1007110"/>
            <a:chOff x="0" y="3483864"/>
            <a:chExt cx="2268855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3864"/>
              <a:ext cx="834390" cy="640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3483864"/>
              <a:ext cx="459486" cy="640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49624"/>
              <a:ext cx="2047494" cy="6408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485" y="3545585"/>
            <a:ext cx="2752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13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C000"/>
                </a:solidFill>
                <a:latin typeface="Calibri"/>
                <a:cs typeface="Calibri"/>
              </a:rPr>
              <a:t>годы 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Профильный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b="1" spc="-10" dirty="0">
                <a:solidFill>
                  <a:srgbClr val="FFC000"/>
                </a:solidFill>
                <a:latin typeface="Calibri"/>
                <a:cs typeface="Calibri"/>
              </a:rPr>
              <a:t>креативный</a:t>
            </a:r>
            <a:r>
              <a:rPr sz="2400" b="1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класс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33855" y="4986528"/>
            <a:ext cx="1559560" cy="1260475"/>
            <a:chOff x="1133855" y="4986528"/>
            <a:chExt cx="1559560" cy="1260475"/>
          </a:xfrm>
        </p:grpSpPr>
        <p:sp>
          <p:nvSpPr>
            <p:cNvPr id="11" name="object 11"/>
            <p:cNvSpPr/>
            <p:nvPr/>
          </p:nvSpPr>
          <p:spPr>
            <a:xfrm>
              <a:off x="1133855" y="4986528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59052" y="259080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3207" y="4986528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1260348" y="0"/>
                  </a:moveTo>
                  <a:lnTo>
                    <a:pt x="0" y="0"/>
                  </a:lnTo>
                  <a:lnTo>
                    <a:pt x="0" y="630174"/>
                  </a:lnTo>
                  <a:lnTo>
                    <a:pt x="1728" y="677204"/>
                  </a:lnTo>
                  <a:lnTo>
                    <a:pt x="6833" y="723295"/>
                  </a:lnTo>
                  <a:lnTo>
                    <a:pt x="15193" y="768326"/>
                  </a:lnTo>
                  <a:lnTo>
                    <a:pt x="26685" y="812174"/>
                  </a:lnTo>
                  <a:lnTo>
                    <a:pt x="41187" y="854719"/>
                  </a:lnTo>
                  <a:lnTo>
                    <a:pt x="58578" y="895837"/>
                  </a:lnTo>
                  <a:lnTo>
                    <a:pt x="78736" y="935407"/>
                  </a:lnTo>
                  <a:lnTo>
                    <a:pt x="101538" y="973308"/>
                  </a:lnTo>
                  <a:lnTo>
                    <a:pt x="126863" y="1009417"/>
                  </a:lnTo>
                  <a:lnTo>
                    <a:pt x="154589" y="1043612"/>
                  </a:lnTo>
                  <a:lnTo>
                    <a:pt x="184594" y="1075772"/>
                  </a:lnTo>
                  <a:lnTo>
                    <a:pt x="216756" y="1105775"/>
                  </a:lnTo>
                  <a:lnTo>
                    <a:pt x="250952" y="1133499"/>
                  </a:lnTo>
                  <a:lnTo>
                    <a:pt x="287062" y="1158821"/>
                  </a:lnTo>
                  <a:lnTo>
                    <a:pt x="324962" y="1181621"/>
                  </a:lnTo>
                  <a:lnTo>
                    <a:pt x="364532" y="1201777"/>
                  </a:lnTo>
                  <a:lnTo>
                    <a:pt x="405649" y="1219166"/>
                  </a:lnTo>
                  <a:lnTo>
                    <a:pt x="448191" y="1233666"/>
                  </a:lnTo>
                  <a:lnTo>
                    <a:pt x="492037" y="1245156"/>
                  </a:lnTo>
                  <a:lnTo>
                    <a:pt x="537064" y="1253515"/>
                  </a:lnTo>
                  <a:lnTo>
                    <a:pt x="583150" y="1258619"/>
                  </a:lnTo>
                  <a:lnTo>
                    <a:pt x="630173" y="1260348"/>
                  </a:lnTo>
                  <a:lnTo>
                    <a:pt x="677197" y="1258619"/>
                  </a:lnTo>
                  <a:lnTo>
                    <a:pt x="723283" y="1253515"/>
                  </a:lnTo>
                  <a:lnTo>
                    <a:pt x="768310" y="1245156"/>
                  </a:lnTo>
                  <a:lnTo>
                    <a:pt x="812156" y="1233666"/>
                  </a:lnTo>
                  <a:lnTo>
                    <a:pt x="854698" y="1219166"/>
                  </a:lnTo>
                  <a:lnTo>
                    <a:pt x="895815" y="1201777"/>
                  </a:lnTo>
                  <a:lnTo>
                    <a:pt x="935385" y="1181621"/>
                  </a:lnTo>
                  <a:lnTo>
                    <a:pt x="973285" y="1158821"/>
                  </a:lnTo>
                  <a:lnTo>
                    <a:pt x="1009395" y="1133499"/>
                  </a:lnTo>
                  <a:lnTo>
                    <a:pt x="1043591" y="1105775"/>
                  </a:lnTo>
                  <a:lnTo>
                    <a:pt x="1075753" y="1075772"/>
                  </a:lnTo>
                  <a:lnTo>
                    <a:pt x="1105758" y="1043612"/>
                  </a:lnTo>
                  <a:lnTo>
                    <a:pt x="1133484" y="1009417"/>
                  </a:lnTo>
                  <a:lnTo>
                    <a:pt x="1158809" y="973308"/>
                  </a:lnTo>
                  <a:lnTo>
                    <a:pt x="1181611" y="935407"/>
                  </a:lnTo>
                  <a:lnTo>
                    <a:pt x="1201769" y="895837"/>
                  </a:lnTo>
                  <a:lnTo>
                    <a:pt x="1219160" y="854719"/>
                  </a:lnTo>
                  <a:lnTo>
                    <a:pt x="1233662" y="812174"/>
                  </a:lnTo>
                  <a:lnTo>
                    <a:pt x="1245154" y="768326"/>
                  </a:lnTo>
                  <a:lnTo>
                    <a:pt x="1253514" y="723295"/>
                  </a:lnTo>
                  <a:lnTo>
                    <a:pt x="1258619" y="677204"/>
                  </a:lnTo>
                  <a:lnTo>
                    <a:pt x="1260348" y="630174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5419" y="5160264"/>
              <a:ext cx="911860" cy="913130"/>
            </a:xfrm>
            <a:custGeom>
              <a:avLst/>
              <a:gdLst/>
              <a:ahLst/>
              <a:cxnLst/>
              <a:rect l="l" t="t" r="r" b="b"/>
              <a:pathLst>
                <a:path w="911860" h="913129">
                  <a:moveTo>
                    <a:pt x="455675" y="0"/>
                  </a:moveTo>
                  <a:lnTo>
                    <a:pt x="409077" y="2356"/>
                  </a:lnTo>
                  <a:lnTo>
                    <a:pt x="363826" y="9272"/>
                  </a:lnTo>
                  <a:lnTo>
                    <a:pt x="320152" y="20519"/>
                  </a:lnTo>
                  <a:lnTo>
                    <a:pt x="278284" y="35867"/>
                  </a:lnTo>
                  <a:lnTo>
                    <a:pt x="238451" y="55087"/>
                  </a:lnTo>
                  <a:lnTo>
                    <a:pt x="200880" y="77949"/>
                  </a:lnTo>
                  <a:lnTo>
                    <a:pt x="165802" y="104224"/>
                  </a:lnTo>
                  <a:lnTo>
                    <a:pt x="133445" y="133683"/>
                  </a:lnTo>
                  <a:lnTo>
                    <a:pt x="104037" y="166096"/>
                  </a:lnTo>
                  <a:lnTo>
                    <a:pt x="77808" y="201234"/>
                  </a:lnTo>
                  <a:lnTo>
                    <a:pt x="54987" y="238867"/>
                  </a:lnTo>
                  <a:lnTo>
                    <a:pt x="35802" y="278766"/>
                  </a:lnTo>
                  <a:lnTo>
                    <a:pt x="20481" y="320703"/>
                  </a:lnTo>
                  <a:lnTo>
                    <a:pt x="9255" y="364446"/>
                  </a:lnTo>
                  <a:lnTo>
                    <a:pt x="2352" y="409768"/>
                  </a:lnTo>
                  <a:lnTo>
                    <a:pt x="0" y="456438"/>
                  </a:lnTo>
                  <a:lnTo>
                    <a:pt x="2352" y="503105"/>
                  </a:lnTo>
                  <a:lnTo>
                    <a:pt x="9255" y="548425"/>
                  </a:lnTo>
                  <a:lnTo>
                    <a:pt x="20481" y="592168"/>
                  </a:lnTo>
                  <a:lnTo>
                    <a:pt x="35802" y="634103"/>
                  </a:lnTo>
                  <a:lnTo>
                    <a:pt x="54987" y="674002"/>
                  </a:lnTo>
                  <a:lnTo>
                    <a:pt x="77808" y="711636"/>
                  </a:lnTo>
                  <a:lnTo>
                    <a:pt x="104037" y="746774"/>
                  </a:lnTo>
                  <a:lnTo>
                    <a:pt x="133445" y="779187"/>
                  </a:lnTo>
                  <a:lnTo>
                    <a:pt x="165802" y="808647"/>
                  </a:lnTo>
                  <a:lnTo>
                    <a:pt x="200880" y="834923"/>
                  </a:lnTo>
                  <a:lnTo>
                    <a:pt x="238451" y="857786"/>
                  </a:lnTo>
                  <a:lnTo>
                    <a:pt x="278284" y="877006"/>
                  </a:lnTo>
                  <a:lnTo>
                    <a:pt x="320152" y="892355"/>
                  </a:lnTo>
                  <a:lnTo>
                    <a:pt x="363826" y="903602"/>
                  </a:lnTo>
                  <a:lnTo>
                    <a:pt x="409077" y="910519"/>
                  </a:lnTo>
                  <a:lnTo>
                    <a:pt x="455675" y="912876"/>
                  </a:lnTo>
                  <a:lnTo>
                    <a:pt x="502274" y="910519"/>
                  </a:lnTo>
                  <a:lnTo>
                    <a:pt x="547525" y="903602"/>
                  </a:lnTo>
                  <a:lnTo>
                    <a:pt x="591199" y="892355"/>
                  </a:lnTo>
                  <a:lnTo>
                    <a:pt x="633067" y="877006"/>
                  </a:lnTo>
                  <a:lnTo>
                    <a:pt x="672900" y="857786"/>
                  </a:lnTo>
                  <a:lnTo>
                    <a:pt x="710471" y="834923"/>
                  </a:lnTo>
                  <a:lnTo>
                    <a:pt x="745549" y="808647"/>
                  </a:lnTo>
                  <a:lnTo>
                    <a:pt x="777906" y="779187"/>
                  </a:lnTo>
                  <a:lnTo>
                    <a:pt x="807314" y="746774"/>
                  </a:lnTo>
                  <a:lnTo>
                    <a:pt x="833543" y="711636"/>
                  </a:lnTo>
                  <a:lnTo>
                    <a:pt x="856364" y="674002"/>
                  </a:lnTo>
                  <a:lnTo>
                    <a:pt x="875549" y="634103"/>
                  </a:lnTo>
                  <a:lnTo>
                    <a:pt x="890870" y="592168"/>
                  </a:lnTo>
                  <a:lnTo>
                    <a:pt x="902096" y="548425"/>
                  </a:lnTo>
                  <a:lnTo>
                    <a:pt x="908999" y="503105"/>
                  </a:lnTo>
                  <a:lnTo>
                    <a:pt x="911352" y="456438"/>
                  </a:lnTo>
                  <a:lnTo>
                    <a:pt x="908999" y="409768"/>
                  </a:lnTo>
                  <a:lnTo>
                    <a:pt x="902096" y="364446"/>
                  </a:lnTo>
                  <a:lnTo>
                    <a:pt x="890870" y="320703"/>
                  </a:lnTo>
                  <a:lnTo>
                    <a:pt x="875549" y="278766"/>
                  </a:lnTo>
                  <a:lnTo>
                    <a:pt x="856364" y="238867"/>
                  </a:lnTo>
                  <a:lnTo>
                    <a:pt x="833543" y="201234"/>
                  </a:lnTo>
                  <a:lnTo>
                    <a:pt x="807314" y="166096"/>
                  </a:lnTo>
                  <a:lnTo>
                    <a:pt x="777906" y="133683"/>
                  </a:lnTo>
                  <a:lnTo>
                    <a:pt x="745549" y="104224"/>
                  </a:lnTo>
                  <a:lnTo>
                    <a:pt x="710471" y="77949"/>
                  </a:lnTo>
                  <a:lnTo>
                    <a:pt x="672900" y="55087"/>
                  </a:lnTo>
                  <a:lnTo>
                    <a:pt x="633067" y="35867"/>
                  </a:lnTo>
                  <a:lnTo>
                    <a:pt x="591199" y="20519"/>
                  </a:lnTo>
                  <a:lnTo>
                    <a:pt x="547525" y="9272"/>
                  </a:lnTo>
                  <a:lnTo>
                    <a:pt x="502274" y="2356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2119" y="5426964"/>
              <a:ext cx="377952" cy="379476"/>
            </a:xfrm>
            <a:prstGeom prst="rect">
              <a:avLst/>
            </a:prstGeom>
          </p:spPr>
        </p:pic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F75BFF8-1A23-37FB-602E-43B195F94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7280"/>
              </p:ext>
            </p:extLst>
          </p:nvPr>
        </p:nvGraphicFramePr>
        <p:xfrm>
          <a:off x="3522294" y="318117"/>
          <a:ext cx="8518116" cy="627836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421232">
                  <a:extLst>
                    <a:ext uri="{9D8B030D-6E8A-4147-A177-3AD203B41FA5}">
                      <a16:colId xmlns:a16="http://schemas.microsoft.com/office/drawing/2014/main" val="3544790266"/>
                    </a:ext>
                  </a:extLst>
                </a:gridCol>
                <a:gridCol w="682814">
                  <a:extLst>
                    <a:ext uri="{9D8B030D-6E8A-4147-A177-3AD203B41FA5}">
                      <a16:colId xmlns:a16="http://schemas.microsoft.com/office/drawing/2014/main" val="2033090469"/>
                    </a:ext>
                  </a:extLst>
                </a:gridCol>
                <a:gridCol w="682814">
                  <a:extLst>
                    <a:ext uri="{9D8B030D-6E8A-4147-A177-3AD203B41FA5}">
                      <a16:colId xmlns:a16="http://schemas.microsoft.com/office/drawing/2014/main" val="948605890"/>
                    </a:ext>
                  </a:extLst>
                </a:gridCol>
                <a:gridCol w="682814">
                  <a:extLst>
                    <a:ext uri="{9D8B030D-6E8A-4147-A177-3AD203B41FA5}">
                      <a16:colId xmlns:a16="http://schemas.microsoft.com/office/drawing/2014/main" val="607869000"/>
                    </a:ext>
                  </a:extLst>
                </a:gridCol>
                <a:gridCol w="682814">
                  <a:extLst>
                    <a:ext uri="{9D8B030D-6E8A-4147-A177-3AD203B41FA5}">
                      <a16:colId xmlns:a16="http://schemas.microsoft.com/office/drawing/2014/main" val="2348043083"/>
                    </a:ext>
                  </a:extLst>
                </a:gridCol>
                <a:gridCol w="682814">
                  <a:extLst>
                    <a:ext uri="{9D8B030D-6E8A-4147-A177-3AD203B41FA5}">
                      <a16:colId xmlns:a16="http://schemas.microsoft.com/office/drawing/2014/main" val="1119405822"/>
                    </a:ext>
                  </a:extLst>
                </a:gridCol>
                <a:gridCol w="682814">
                  <a:extLst>
                    <a:ext uri="{9D8B030D-6E8A-4147-A177-3AD203B41FA5}">
                      <a16:colId xmlns:a16="http://schemas.microsoft.com/office/drawing/2014/main" val="250815367"/>
                    </a:ext>
                  </a:extLst>
                </a:gridCol>
              </a:tblGrid>
              <a:tr h="361683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Учебные предметы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Кол-во часов в неделю/год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07667"/>
                  </a:ext>
                </a:extLst>
              </a:tr>
              <a:tr h="361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10первых класс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11первых класс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113687"/>
                  </a:ext>
                </a:extLst>
              </a:tr>
              <a:tr h="361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(2026/2027)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(2027/2028)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84339"/>
                  </a:ext>
                </a:extLst>
              </a:tr>
              <a:tr h="361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КСИ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КВИ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КЦТ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КСИ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КВИ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КЦТ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04950"/>
                  </a:ext>
                </a:extLst>
              </a:tr>
              <a:tr h="183927">
                <a:tc gridSpan="7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1. Обязательная часть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94122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Русский язык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71917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Литература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07911"/>
                  </a:ext>
                </a:extLst>
              </a:tr>
              <a:tr h="3616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Иностранный язык (английский)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36019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История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4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27621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Обществознание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2678"/>
                  </a:ext>
                </a:extLst>
              </a:tr>
              <a:tr h="34044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География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73687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Алгебра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50986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Геометрия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33655"/>
                  </a:ext>
                </a:extLst>
              </a:tr>
              <a:tr h="3616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Вероятность и статистика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75661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Информатика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2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5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97122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Химия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22687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Физика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29218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Биология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28887"/>
                  </a:ext>
                </a:extLst>
              </a:tr>
              <a:tr h="3616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Основы безопасности и защиты Родины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115902"/>
                  </a:ext>
                </a:extLst>
              </a:tr>
              <a:tr h="1839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Физическая культура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6978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4B3CE-46E3-7005-30FC-C69CA907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3C606A8-2CFF-E207-25A6-4095A9F01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9633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 marR="53848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dirty="0"/>
              <a:t>11</a:t>
            </a:r>
            <a:r>
              <a:rPr lang="ru-RU" dirty="0"/>
              <a:t>К</a:t>
            </a:r>
            <a:r>
              <a:rPr spc="-110" dirty="0"/>
              <a:t> </a:t>
            </a:r>
            <a:r>
              <a:rPr spc="-55" dirty="0"/>
              <a:t> </a:t>
            </a:r>
            <a:r>
              <a:rPr spc="-30" dirty="0" err="1"/>
              <a:t>класса</a:t>
            </a:r>
            <a:r>
              <a:rPr spc="-30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E1F538-DC19-632A-5B08-EF949E025D64}"/>
              </a:ext>
            </a:extLst>
          </p:cNvPr>
          <p:cNvGrpSpPr/>
          <p:nvPr/>
        </p:nvGrpSpPr>
        <p:grpSpPr>
          <a:xfrm>
            <a:off x="0" y="3483864"/>
            <a:ext cx="2268855" cy="1007110"/>
            <a:chOff x="0" y="3483864"/>
            <a:chExt cx="2268855" cy="100711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B41995B-03D2-569C-E8B6-8DA26A571DE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3864"/>
              <a:ext cx="834390" cy="640842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B63A53F-7550-246E-2867-88D8A519B0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3483864"/>
              <a:ext cx="459486" cy="640842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031ACB13-E3DD-39A1-9B8D-C391C317B42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48C10CA-2379-4CFA-70CD-6539DE99B5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49624"/>
              <a:ext cx="2047494" cy="640842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7CE9AD75-03C2-8A6D-4765-D7EBB0583481}"/>
              </a:ext>
            </a:extLst>
          </p:cNvPr>
          <p:cNvSpPr txBox="1"/>
          <p:nvPr/>
        </p:nvSpPr>
        <p:spPr>
          <a:xfrm>
            <a:off x="24485" y="3545585"/>
            <a:ext cx="2752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13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C000"/>
                </a:solidFill>
                <a:latin typeface="Calibri"/>
                <a:cs typeface="Calibri"/>
              </a:rPr>
              <a:t>годы 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Профильный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b="1" spc="-10" dirty="0">
                <a:solidFill>
                  <a:srgbClr val="FFC000"/>
                </a:solidFill>
                <a:latin typeface="Calibri"/>
                <a:cs typeface="Calibri"/>
              </a:rPr>
              <a:t>креативный</a:t>
            </a:r>
            <a:r>
              <a:rPr sz="2400" b="1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класс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1F4F8285-1BF5-79A2-B10C-76ABD16867AD}"/>
              </a:ext>
            </a:extLst>
          </p:cNvPr>
          <p:cNvGrpSpPr/>
          <p:nvPr/>
        </p:nvGrpSpPr>
        <p:grpSpPr>
          <a:xfrm>
            <a:off x="1133855" y="4986528"/>
            <a:ext cx="1559560" cy="1260475"/>
            <a:chOff x="1133855" y="4986528"/>
            <a:chExt cx="155956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02AC31A-E4D9-E51A-8634-2E29FBD9A0DE}"/>
                </a:ext>
              </a:extLst>
            </p:cNvPr>
            <p:cNvSpPr/>
            <p:nvPr/>
          </p:nvSpPr>
          <p:spPr>
            <a:xfrm>
              <a:off x="1133855" y="4986528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59052" y="259080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21CDDCD-BB47-03CA-9A04-DCD7C7F17B50}"/>
                </a:ext>
              </a:extLst>
            </p:cNvPr>
            <p:cNvSpPr/>
            <p:nvPr/>
          </p:nvSpPr>
          <p:spPr>
            <a:xfrm>
              <a:off x="1283207" y="4986528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1260348" y="0"/>
                  </a:moveTo>
                  <a:lnTo>
                    <a:pt x="0" y="0"/>
                  </a:lnTo>
                  <a:lnTo>
                    <a:pt x="0" y="630174"/>
                  </a:lnTo>
                  <a:lnTo>
                    <a:pt x="1728" y="677204"/>
                  </a:lnTo>
                  <a:lnTo>
                    <a:pt x="6833" y="723295"/>
                  </a:lnTo>
                  <a:lnTo>
                    <a:pt x="15193" y="768326"/>
                  </a:lnTo>
                  <a:lnTo>
                    <a:pt x="26685" y="812174"/>
                  </a:lnTo>
                  <a:lnTo>
                    <a:pt x="41187" y="854719"/>
                  </a:lnTo>
                  <a:lnTo>
                    <a:pt x="58578" y="895837"/>
                  </a:lnTo>
                  <a:lnTo>
                    <a:pt x="78736" y="935407"/>
                  </a:lnTo>
                  <a:lnTo>
                    <a:pt x="101538" y="973308"/>
                  </a:lnTo>
                  <a:lnTo>
                    <a:pt x="126863" y="1009417"/>
                  </a:lnTo>
                  <a:lnTo>
                    <a:pt x="154589" y="1043612"/>
                  </a:lnTo>
                  <a:lnTo>
                    <a:pt x="184594" y="1075772"/>
                  </a:lnTo>
                  <a:lnTo>
                    <a:pt x="216756" y="1105775"/>
                  </a:lnTo>
                  <a:lnTo>
                    <a:pt x="250952" y="1133499"/>
                  </a:lnTo>
                  <a:lnTo>
                    <a:pt x="287062" y="1158821"/>
                  </a:lnTo>
                  <a:lnTo>
                    <a:pt x="324962" y="1181621"/>
                  </a:lnTo>
                  <a:lnTo>
                    <a:pt x="364532" y="1201777"/>
                  </a:lnTo>
                  <a:lnTo>
                    <a:pt x="405649" y="1219166"/>
                  </a:lnTo>
                  <a:lnTo>
                    <a:pt x="448191" y="1233666"/>
                  </a:lnTo>
                  <a:lnTo>
                    <a:pt x="492037" y="1245156"/>
                  </a:lnTo>
                  <a:lnTo>
                    <a:pt x="537064" y="1253515"/>
                  </a:lnTo>
                  <a:lnTo>
                    <a:pt x="583150" y="1258619"/>
                  </a:lnTo>
                  <a:lnTo>
                    <a:pt x="630173" y="1260348"/>
                  </a:lnTo>
                  <a:lnTo>
                    <a:pt x="677197" y="1258619"/>
                  </a:lnTo>
                  <a:lnTo>
                    <a:pt x="723283" y="1253515"/>
                  </a:lnTo>
                  <a:lnTo>
                    <a:pt x="768310" y="1245156"/>
                  </a:lnTo>
                  <a:lnTo>
                    <a:pt x="812156" y="1233666"/>
                  </a:lnTo>
                  <a:lnTo>
                    <a:pt x="854698" y="1219166"/>
                  </a:lnTo>
                  <a:lnTo>
                    <a:pt x="895815" y="1201777"/>
                  </a:lnTo>
                  <a:lnTo>
                    <a:pt x="935385" y="1181621"/>
                  </a:lnTo>
                  <a:lnTo>
                    <a:pt x="973285" y="1158821"/>
                  </a:lnTo>
                  <a:lnTo>
                    <a:pt x="1009395" y="1133499"/>
                  </a:lnTo>
                  <a:lnTo>
                    <a:pt x="1043591" y="1105775"/>
                  </a:lnTo>
                  <a:lnTo>
                    <a:pt x="1075753" y="1075772"/>
                  </a:lnTo>
                  <a:lnTo>
                    <a:pt x="1105758" y="1043612"/>
                  </a:lnTo>
                  <a:lnTo>
                    <a:pt x="1133484" y="1009417"/>
                  </a:lnTo>
                  <a:lnTo>
                    <a:pt x="1158809" y="973308"/>
                  </a:lnTo>
                  <a:lnTo>
                    <a:pt x="1181611" y="935407"/>
                  </a:lnTo>
                  <a:lnTo>
                    <a:pt x="1201769" y="895837"/>
                  </a:lnTo>
                  <a:lnTo>
                    <a:pt x="1219160" y="854719"/>
                  </a:lnTo>
                  <a:lnTo>
                    <a:pt x="1233662" y="812174"/>
                  </a:lnTo>
                  <a:lnTo>
                    <a:pt x="1245154" y="768326"/>
                  </a:lnTo>
                  <a:lnTo>
                    <a:pt x="1253514" y="723295"/>
                  </a:lnTo>
                  <a:lnTo>
                    <a:pt x="1258619" y="677204"/>
                  </a:lnTo>
                  <a:lnTo>
                    <a:pt x="1260348" y="630174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CFC49FE-19BA-28A9-90CC-B77FD327FD6F}"/>
                </a:ext>
              </a:extLst>
            </p:cNvPr>
            <p:cNvSpPr/>
            <p:nvPr/>
          </p:nvSpPr>
          <p:spPr>
            <a:xfrm>
              <a:off x="1455419" y="5160264"/>
              <a:ext cx="911860" cy="913130"/>
            </a:xfrm>
            <a:custGeom>
              <a:avLst/>
              <a:gdLst/>
              <a:ahLst/>
              <a:cxnLst/>
              <a:rect l="l" t="t" r="r" b="b"/>
              <a:pathLst>
                <a:path w="911860" h="913129">
                  <a:moveTo>
                    <a:pt x="455675" y="0"/>
                  </a:moveTo>
                  <a:lnTo>
                    <a:pt x="409077" y="2356"/>
                  </a:lnTo>
                  <a:lnTo>
                    <a:pt x="363826" y="9272"/>
                  </a:lnTo>
                  <a:lnTo>
                    <a:pt x="320152" y="20519"/>
                  </a:lnTo>
                  <a:lnTo>
                    <a:pt x="278284" y="35867"/>
                  </a:lnTo>
                  <a:lnTo>
                    <a:pt x="238451" y="55087"/>
                  </a:lnTo>
                  <a:lnTo>
                    <a:pt x="200880" y="77949"/>
                  </a:lnTo>
                  <a:lnTo>
                    <a:pt x="165802" y="104224"/>
                  </a:lnTo>
                  <a:lnTo>
                    <a:pt x="133445" y="133683"/>
                  </a:lnTo>
                  <a:lnTo>
                    <a:pt x="104037" y="166096"/>
                  </a:lnTo>
                  <a:lnTo>
                    <a:pt x="77808" y="201234"/>
                  </a:lnTo>
                  <a:lnTo>
                    <a:pt x="54987" y="238867"/>
                  </a:lnTo>
                  <a:lnTo>
                    <a:pt x="35802" y="278766"/>
                  </a:lnTo>
                  <a:lnTo>
                    <a:pt x="20481" y="320703"/>
                  </a:lnTo>
                  <a:lnTo>
                    <a:pt x="9255" y="364446"/>
                  </a:lnTo>
                  <a:lnTo>
                    <a:pt x="2352" y="409768"/>
                  </a:lnTo>
                  <a:lnTo>
                    <a:pt x="0" y="456438"/>
                  </a:lnTo>
                  <a:lnTo>
                    <a:pt x="2352" y="503105"/>
                  </a:lnTo>
                  <a:lnTo>
                    <a:pt x="9255" y="548425"/>
                  </a:lnTo>
                  <a:lnTo>
                    <a:pt x="20481" y="592168"/>
                  </a:lnTo>
                  <a:lnTo>
                    <a:pt x="35802" y="634103"/>
                  </a:lnTo>
                  <a:lnTo>
                    <a:pt x="54987" y="674002"/>
                  </a:lnTo>
                  <a:lnTo>
                    <a:pt x="77808" y="711636"/>
                  </a:lnTo>
                  <a:lnTo>
                    <a:pt x="104037" y="746774"/>
                  </a:lnTo>
                  <a:lnTo>
                    <a:pt x="133445" y="779187"/>
                  </a:lnTo>
                  <a:lnTo>
                    <a:pt x="165802" y="808647"/>
                  </a:lnTo>
                  <a:lnTo>
                    <a:pt x="200880" y="834923"/>
                  </a:lnTo>
                  <a:lnTo>
                    <a:pt x="238451" y="857786"/>
                  </a:lnTo>
                  <a:lnTo>
                    <a:pt x="278284" y="877006"/>
                  </a:lnTo>
                  <a:lnTo>
                    <a:pt x="320152" y="892355"/>
                  </a:lnTo>
                  <a:lnTo>
                    <a:pt x="363826" y="903602"/>
                  </a:lnTo>
                  <a:lnTo>
                    <a:pt x="409077" y="910519"/>
                  </a:lnTo>
                  <a:lnTo>
                    <a:pt x="455675" y="912876"/>
                  </a:lnTo>
                  <a:lnTo>
                    <a:pt x="502274" y="910519"/>
                  </a:lnTo>
                  <a:lnTo>
                    <a:pt x="547525" y="903602"/>
                  </a:lnTo>
                  <a:lnTo>
                    <a:pt x="591199" y="892355"/>
                  </a:lnTo>
                  <a:lnTo>
                    <a:pt x="633067" y="877006"/>
                  </a:lnTo>
                  <a:lnTo>
                    <a:pt x="672900" y="857786"/>
                  </a:lnTo>
                  <a:lnTo>
                    <a:pt x="710471" y="834923"/>
                  </a:lnTo>
                  <a:lnTo>
                    <a:pt x="745549" y="808647"/>
                  </a:lnTo>
                  <a:lnTo>
                    <a:pt x="777906" y="779187"/>
                  </a:lnTo>
                  <a:lnTo>
                    <a:pt x="807314" y="746774"/>
                  </a:lnTo>
                  <a:lnTo>
                    <a:pt x="833543" y="711636"/>
                  </a:lnTo>
                  <a:lnTo>
                    <a:pt x="856364" y="674002"/>
                  </a:lnTo>
                  <a:lnTo>
                    <a:pt x="875549" y="634103"/>
                  </a:lnTo>
                  <a:lnTo>
                    <a:pt x="890870" y="592168"/>
                  </a:lnTo>
                  <a:lnTo>
                    <a:pt x="902096" y="548425"/>
                  </a:lnTo>
                  <a:lnTo>
                    <a:pt x="908999" y="503105"/>
                  </a:lnTo>
                  <a:lnTo>
                    <a:pt x="911352" y="456438"/>
                  </a:lnTo>
                  <a:lnTo>
                    <a:pt x="908999" y="409768"/>
                  </a:lnTo>
                  <a:lnTo>
                    <a:pt x="902096" y="364446"/>
                  </a:lnTo>
                  <a:lnTo>
                    <a:pt x="890870" y="320703"/>
                  </a:lnTo>
                  <a:lnTo>
                    <a:pt x="875549" y="278766"/>
                  </a:lnTo>
                  <a:lnTo>
                    <a:pt x="856364" y="238867"/>
                  </a:lnTo>
                  <a:lnTo>
                    <a:pt x="833543" y="201234"/>
                  </a:lnTo>
                  <a:lnTo>
                    <a:pt x="807314" y="166096"/>
                  </a:lnTo>
                  <a:lnTo>
                    <a:pt x="777906" y="133683"/>
                  </a:lnTo>
                  <a:lnTo>
                    <a:pt x="745549" y="104224"/>
                  </a:lnTo>
                  <a:lnTo>
                    <a:pt x="710471" y="77949"/>
                  </a:lnTo>
                  <a:lnTo>
                    <a:pt x="672900" y="55087"/>
                  </a:lnTo>
                  <a:lnTo>
                    <a:pt x="633067" y="35867"/>
                  </a:lnTo>
                  <a:lnTo>
                    <a:pt x="591199" y="20519"/>
                  </a:lnTo>
                  <a:lnTo>
                    <a:pt x="547525" y="9272"/>
                  </a:lnTo>
                  <a:lnTo>
                    <a:pt x="502274" y="2356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A57C602-D453-743E-F537-72F2F38CC4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2119" y="5426964"/>
              <a:ext cx="377952" cy="379476"/>
            </a:xfrm>
            <a:prstGeom prst="rect">
              <a:avLst/>
            </a:prstGeom>
          </p:spPr>
        </p:pic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B4A2E50-91AA-B32C-A81C-91ED95DE9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022"/>
              </p:ext>
            </p:extLst>
          </p:nvPr>
        </p:nvGraphicFramePr>
        <p:xfrm>
          <a:off x="2988189" y="326604"/>
          <a:ext cx="7879311" cy="643796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840710">
                  <a:extLst>
                    <a:ext uri="{9D8B030D-6E8A-4147-A177-3AD203B41FA5}">
                      <a16:colId xmlns:a16="http://schemas.microsoft.com/office/drawing/2014/main" val="354479026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118545375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170331182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348043083"/>
                    </a:ext>
                  </a:extLst>
                </a:gridCol>
              </a:tblGrid>
              <a:tr h="40307">
                <a:tc row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Учебные предметы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Кол-во часов в неделю/год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07667"/>
                  </a:ext>
                </a:extLst>
              </a:tr>
              <a:tr h="58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10 класс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11</a:t>
                      </a:r>
                      <a:r>
                        <a:rPr lang="ru-RU" sz="1800" u="none" strike="noStrike" baseline="0" dirty="0" smtClean="0">
                          <a:effectLst/>
                          <a:latin typeface="+mn-lt"/>
                        </a:rPr>
                        <a:t> класс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136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(2026/2027)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(2027/2028)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84339"/>
                  </a:ext>
                </a:extLst>
              </a:tr>
              <a:tr h="545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Креативный (сценические искусства)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04950"/>
                  </a:ext>
                </a:extLst>
              </a:tr>
              <a:tr h="600577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Часть, формируемая участниками образовательных отношений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94122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Технологический проектный практикум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rowSpan="12"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rowSpan="1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71917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Технологии креативных индустрий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07911"/>
                  </a:ext>
                </a:extLst>
              </a:tr>
              <a:tr h="350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 искусств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36019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Цифровая грамотность для креативных профессий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27621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креативного мышления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2678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продюсерского мастерства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73687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Графический дизайн и визуальные коммуникации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50986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Медиапроизводство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33655"/>
                  </a:ext>
                </a:extLst>
              </a:tr>
              <a:tr h="42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Театрально-сценические технологии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75661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сценарного мастерства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97122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Музыка и саунд-дизайн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22687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Ораторское искусство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5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5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4B3CE-46E3-7005-30FC-C69CA907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3C606A8-2CFF-E207-25A6-4095A9F01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9633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 marR="53848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dirty="0"/>
              <a:t>11</a:t>
            </a:r>
            <a:r>
              <a:rPr lang="ru-RU" dirty="0"/>
              <a:t>К</a:t>
            </a:r>
            <a:r>
              <a:rPr spc="-110" dirty="0"/>
              <a:t> </a:t>
            </a:r>
            <a:r>
              <a:rPr spc="-55" dirty="0"/>
              <a:t> </a:t>
            </a:r>
            <a:r>
              <a:rPr spc="-30" dirty="0" err="1"/>
              <a:t>класса</a:t>
            </a:r>
            <a:r>
              <a:rPr spc="-30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E1F538-DC19-632A-5B08-EF949E025D64}"/>
              </a:ext>
            </a:extLst>
          </p:cNvPr>
          <p:cNvGrpSpPr/>
          <p:nvPr/>
        </p:nvGrpSpPr>
        <p:grpSpPr>
          <a:xfrm>
            <a:off x="0" y="3483864"/>
            <a:ext cx="2268855" cy="1007110"/>
            <a:chOff x="0" y="3483864"/>
            <a:chExt cx="2268855" cy="100711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B41995B-03D2-569C-E8B6-8DA26A571DE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3864"/>
              <a:ext cx="834390" cy="640842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B63A53F-7550-246E-2867-88D8A519B0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3483864"/>
              <a:ext cx="459486" cy="640842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031ACB13-E3DD-39A1-9B8D-C391C317B42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48C10CA-2379-4CFA-70CD-6539DE99B5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49624"/>
              <a:ext cx="2047494" cy="640842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7CE9AD75-03C2-8A6D-4765-D7EBB0583481}"/>
              </a:ext>
            </a:extLst>
          </p:cNvPr>
          <p:cNvSpPr txBox="1"/>
          <p:nvPr/>
        </p:nvSpPr>
        <p:spPr>
          <a:xfrm>
            <a:off x="24485" y="3545585"/>
            <a:ext cx="2752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13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C000"/>
                </a:solidFill>
                <a:latin typeface="Calibri"/>
                <a:cs typeface="Calibri"/>
              </a:rPr>
              <a:t>годы 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Профильный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b="1" spc="-10" dirty="0">
                <a:solidFill>
                  <a:srgbClr val="FFC000"/>
                </a:solidFill>
                <a:latin typeface="Calibri"/>
                <a:cs typeface="Calibri"/>
              </a:rPr>
              <a:t>креативный</a:t>
            </a:r>
            <a:r>
              <a:rPr sz="2400" b="1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класс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1F4F8285-1BF5-79A2-B10C-76ABD16867AD}"/>
              </a:ext>
            </a:extLst>
          </p:cNvPr>
          <p:cNvGrpSpPr/>
          <p:nvPr/>
        </p:nvGrpSpPr>
        <p:grpSpPr>
          <a:xfrm>
            <a:off x="1133855" y="4986528"/>
            <a:ext cx="1559560" cy="1260475"/>
            <a:chOff x="1133855" y="4986528"/>
            <a:chExt cx="155956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02AC31A-E4D9-E51A-8634-2E29FBD9A0DE}"/>
                </a:ext>
              </a:extLst>
            </p:cNvPr>
            <p:cNvSpPr/>
            <p:nvPr/>
          </p:nvSpPr>
          <p:spPr>
            <a:xfrm>
              <a:off x="1133855" y="4986528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59052" y="259080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21CDDCD-BB47-03CA-9A04-DCD7C7F17B50}"/>
                </a:ext>
              </a:extLst>
            </p:cNvPr>
            <p:cNvSpPr/>
            <p:nvPr/>
          </p:nvSpPr>
          <p:spPr>
            <a:xfrm>
              <a:off x="1283207" y="4986528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1260348" y="0"/>
                  </a:moveTo>
                  <a:lnTo>
                    <a:pt x="0" y="0"/>
                  </a:lnTo>
                  <a:lnTo>
                    <a:pt x="0" y="630174"/>
                  </a:lnTo>
                  <a:lnTo>
                    <a:pt x="1728" y="677204"/>
                  </a:lnTo>
                  <a:lnTo>
                    <a:pt x="6833" y="723295"/>
                  </a:lnTo>
                  <a:lnTo>
                    <a:pt x="15193" y="768326"/>
                  </a:lnTo>
                  <a:lnTo>
                    <a:pt x="26685" y="812174"/>
                  </a:lnTo>
                  <a:lnTo>
                    <a:pt x="41187" y="854719"/>
                  </a:lnTo>
                  <a:lnTo>
                    <a:pt x="58578" y="895837"/>
                  </a:lnTo>
                  <a:lnTo>
                    <a:pt x="78736" y="935407"/>
                  </a:lnTo>
                  <a:lnTo>
                    <a:pt x="101538" y="973308"/>
                  </a:lnTo>
                  <a:lnTo>
                    <a:pt x="126863" y="1009417"/>
                  </a:lnTo>
                  <a:lnTo>
                    <a:pt x="154589" y="1043612"/>
                  </a:lnTo>
                  <a:lnTo>
                    <a:pt x="184594" y="1075772"/>
                  </a:lnTo>
                  <a:lnTo>
                    <a:pt x="216756" y="1105775"/>
                  </a:lnTo>
                  <a:lnTo>
                    <a:pt x="250952" y="1133499"/>
                  </a:lnTo>
                  <a:lnTo>
                    <a:pt x="287062" y="1158821"/>
                  </a:lnTo>
                  <a:lnTo>
                    <a:pt x="324962" y="1181621"/>
                  </a:lnTo>
                  <a:lnTo>
                    <a:pt x="364532" y="1201777"/>
                  </a:lnTo>
                  <a:lnTo>
                    <a:pt x="405649" y="1219166"/>
                  </a:lnTo>
                  <a:lnTo>
                    <a:pt x="448191" y="1233666"/>
                  </a:lnTo>
                  <a:lnTo>
                    <a:pt x="492037" y="1245156"/>
                  </a:lnTo>
                  <a:lnTo>
                    <a:pt x="537064" y="1253515"/>
                  </a:lnTo>
                  <a:lnTo>
                    <a:pt x="583150" y="1258619"/>
                  </a:lnTo>
                  <a:lnTo>
                    <a:pt x="630173" y="1260348"/>
                  </a:lnTo>
                  <a:lnTo>
                    <a:pt x="677197" y="1258619"/>
                  </a:lnTo>
                  <a:lnTo>
                    <a:pt x="723283" y="1253515"/>
                  </a:lnTo>
                  <a:lnTo>
                    <a:pt x="768310" y="1245156"/>
                  </a:lnTo>
                  <a:lnTo>
                    <a:pt x="812156" y="1233666"/>
                  </a:lnTo>
                  <a:lnTo>
                    <a:pt x="854698" y="1219166"/>
                  </a:lnTo>
                  <a:lnTo>
                    <a:pt x="895815" y="1201777"/>
                  </a:lnTo>
                  <a:lnTo>
                    <a:pt x="935385" y="1181621"/>
                  </a:lnTo>
                  <a:lnTo>
                    <a:pt x="973285" y="1158821"/>
                  </a:lnTo>
                  <a:lnTo>
                    <a:pt x="1009395" y="1133499"/>
                  </a:lnTo>
                  <a:lnTo>
                    <a:pt x="1043591" y="1105775"/>
                  </a:lnTo>
                  <a:lnTo>
                    <a:pt x="1075753" y="1075772"/>
                  </a:lnTo>
                  <a:lnTo>
                    <a:pt x="1105758" y="1043612"/>
                  </a:lnTo>
                  <a:lnTo>
                    <a:pt x="1133484" y="1009417"/>
                  </a:lnTo>
                  <a:lnTo>
                    <a:pt x="1158809" y="973308"/>
                  </a:lnTo>
                  <a:lnTo>
                    <a:pt x="1181611" y="935407"/>
                  </a:lnTo>
                  <a:lnTo>
                    <a:pt x="1201769" y="895837"/>
                  </a:lnTo>
                  <a:lnTo>
                    <a:pt x="1219160" y="854719"/>
                  </a:lnTo>
                  <a:lnTo>
                    <a:pt x="1233662" y="812174"/>
                  </a:lnTo>
                  <a:lnTo>
                    <a:pt x="1245154" y="768326"/>
                  </a:lnTo>
                  <a:lnTo>
                    <a:pt x="1253514" y="723295"/>
                  </a:lnTo>
                  <a:lnTo>
                    <a:pt x="1258619" y="677204"/>
                  </a:lnTo>
                  <a:lnTo>
                    <a:pt x="1260348" y="630174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CFC49FE-19BA-28A9-90CC-B77FD327FD6F}"/>
                </a:ext>
              </a:extLst>
            </p:cNvPr>
            <p:cNvSpPr/>
            <p:nvPr/>
          </p:nvSpPr>
          <p:spPr>
            <a:xfrm>
              <a:off x="1455419" y="5160264"/>
              <a:ext cx="911860" cy="913130"/>
            </a:xfrm>
            <a:custGeom>
              <a:avLst/>
              <a:gdLst/>
              <a:ahLst/>
              <a:cxnLst/>
              <a:rect l="l" t="t" r="r" b="b"/>
              <a:pathLst>
                <a:path w="911860" h="913129">
                  <a:moveTo>
                    <a:pt x="455675" y="0"/>
                  </a:moveTo>
                  <a:lnTo>
                    <a:pt x="409077" y="2356"/>
                  </a:lnTo>
                  <a:lnTo>
                    <a:pt x="363826" y="9272"/>
                  </a:lnTo>
                  <a:lnTo>
                    <a:pt x="320152" y="20519"/>
                  </a:lnTo>
                  <a:lnTo>
                    <a:pt x="278284" y="35867"/>
                  </a:lnTo>
                  <a:lnTo>
                    <a:pt x="238451" y="55087"/>
                  </a:lnTo>
                  <a:lnTo>
                    <a:pt x="200880" y="77949"/>
                  </a:lnTo>
                  <a:lnTo>
                    <a:pt x="165802" y="104224"/>
                  </a:lnTo>
                  <a:lnTo>
                    <a:pt x="133445" y="133683"/>
                  </a:lnTo>
                  <a:lnTo>
                    <a:pt x="104037" y="166096"/>
                  </a:lnTo>
                  <a:lnTo>
                    <a:pt x="77808" y="201234"/>
                  </a:lnTo>
                  <a:lnTo>
                    <a:pt x="54987" y="238867"/>
                  </a:lnTo>
                  <a:lnTo>
                    <a:pt x="35802" y="278766"/>
                  </a:lnTo>
                  <a:lnTo>
                    <a:pt x="20481" y="320703"/>
                  </a:lnTo>
                  <a:lnTo>
                    <a:pt x="9255" y="364446"/>
                  </a:lnTo>
                  <a:lnTo>
                    <a:pt x="2352" y="409768"/>
                  </a:lnTo>
                  <a:lnTo>
                    <a:pt x="0" y="456438"/>
                  </a:lnTo>
                  <a:lnTo>
                    <a:pt x="2352" y="503105"/>
                  </a:lnTo>
                  <a:lnTo>
                    <a:pt x="9255" y="548425"/>
                  </a:lnTo>
                  <a:lnTo>
                    <a:pt x="20481" y="592168"/>
                  </a:lnTo>
                  <a:lnTo>
                    <a:pt x="35802" y="634103"/>
                  </a:lnTo>
                  <a:lnTo>
                    <a:pt x="54987" y="674002"/>
                  </a:lnTo>
                  <a:lnTo>
                    <a:pt x="77808" y="711636"/>
                  </a:lnTo>
                  <a:lnTo>
                    <a:pt x="104037" y="746774"/>
                  </a:lnTo>
                  <a:lnTo>
                    <a:pt x="133445" y="779187"/>
                  </a:lnTo>
                  <a:lnTo>
                    <a:pt x="165802" y="808647"/>
                  </a:lnTo>
                  <a:lnTo>
                    <a:pt x="200880" y="834923"/>
                  </a:lnTo>
                  <a:lnTo>
                    <a:pt x="238451" y="857786"/>
                  </a:lnTo>
                  <a:lnTo>
                    <a:pt x="278284" y="877006"/>
                  </a:lnTo>
                  <a:lnTo>
                    <a:pt x="320152" y="892355"/>
                  </a:lnTo>
                  <a:lnTo>
                    <a:pt x="363826" y="903602"/>
                  </a:lnTo>
                  <a:lnTo>
                    <a:pt x="409077" y="910519"/>
                  </a:lnTo>
                  <a:lnTo>
                    <a:pt x="455675" y="912876"/>
                  </a:lnTo>
                  <a:lnTo>
                    <a:pt x="502274" y="910519"/>
                  </a:lnTo>
                  <a:lnTo>
                    <a:pt x="547525" y="903602"/>
                  </a:lnTo>
                  <a:lnTo>
                    <a:pt x="591199" y="892355"/>
                  </a:lnTo>
                  <a:lnTo>
                    <a:pt x="633067" y="877006"/>
                  </a:lnTo>
                  <a:lnTo>
                    <a:pt x="672900" y="857786"/>
                  </a:lnTo>
                  <a:lnTo>
                    <a:pt x="710471" y="834923"/>
                  </a:lnTo>
                  <a:lnTo>
                    <a:pt x="745549" y="808647"/>
                  </a:lnTo>
                  <a:lnTo>
                    <a:pt x="777906" y="779187"/>
                  </a:lnTo>
                  <a:lnTo>
                    <a:pt x="807314" y="746774"/>
                  </a:lnTo>
                  <a:lnTo>
                    <a:pt x="833543" y="711636"/>
                  </a:lnTo>
                  <a:lnTo>
                    <a:pt x="856364" y="674002"/>
                  </a:lnTo>
                  <a:lnTo>
                    <a:pt x="875549" y="634103"/>
                  </a:lnTo>
                  <a:lnTo>
                    <a:pt x="890870" y="592168"/>
                  </a:lnTo>
                  <a:lnTo>
                    <a:pt x="902096" y="548425"/>
                  </a:lnTo>
                  <a:lnTo>
                    <a:pt x="908999" y="503105"/>
                  </a:lnTo>
                  <a:lnTo>
                    <a:pt x="911352" y="456438"/>
                  </a:lnTo>
                  <a:lnTo>
                    <a:pt x="908999" y="409768"/>
                  </a:lnTo>
                  <a:lnTo>
                    <a:pt x="902096" y="364446"/>
                  </a:lnTo>
                  <a:lnTo>
                    <a:pt x="890870" y="320703"/>
                  </a:lnTo>
                  <a:lnTo>
                    <a:pt x="875549" y="278766"/>
                  </a:lnTo>
                  <a:lnTo>
                    <a:pt x="856364" y="238867"/>
                  </a:lnTo>
                  <a:lnTo>
                    <a:pt x="833543" y="201234"/>
                  </a:lnTo>
                  <a:lnTo>
                    <a:pt x="807314" y="166096"/>
                  </a:lnTo>
                  <a:lnTo>
                    <a:pt x="777906" y="133683"/>
                  </a:lnTo>
                  <a:lnTo>
                    <a:pt x="745549" y="104224"/>
                  </a:lnTo>
                  <a:lnTo>
                    <a:pt x="710471" y="77949"/>
                  </a:lnTo>
                  <a:lnTo>
                    <a:pt x="672900" y="55087"/>
                  </a:lnTo>
                  <a:lnTo>
                    <a:pt x="633067" y="35867"/>
                  </a:lnTo>
                  <a:lnTo>
                    <a:pt x="591199" y="20519"/>
                  </a:lnTo>
                  <a:lnTo>
                    <a:pt x="547525" y="9272"/>
                  </a:lnTo>
                  <a:lnTo>
                    <a:pt x="502274" y="2356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A57C602-D453-743E-F537-72F2F38CC4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2119" y="5426964"/>
              <a:ext cx="377952" cy="379476"/>
            </a:xfrm>
            <a:prstGeom prst="rect">
              <a:avLst/>
            </a:prstGeom>
          </p:spPr>
        </p:pic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B4A2E50-91AA-B32C-A81C-91ED95DE9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33145"/>
              </p:ext>
            </p:extLst>
          </p:nvPr>
        </p:nvGraphicFramePr>
        <p:xfrm>
          <a:off x="2988189" y="326604"/>
          <a:ext cx="7879311" cy="645099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174611">
                  <a:extLst>
                    <a:ext uri="{9D8B030D-6E8A-4147-A177-3AD203B41FA5}">
                      <a16:colId xmlns:a16="http://schemas.microsoft.com/office/drawing/2014/main" val="3544790266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118545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8071156"/>
                    </a:ext>
                  </a:extLst>
                </a:gridCol>
                <a:gridCol w="1799700">
                  <a:extLst>
                    <a:ext uri="{9D8B030D-6E8A-4147-A177-3AD203B41FA5}">
                      <a16:colId xmlns:a16="http://schemas.microsoft.com/office/drawing/2014/main" val="2348043083"/>
                    </a:ext>
                  </a:extLst>
                </a:gridCol>
              </a:tblGrid>
              <a:tr h="40307">
                <a:tc rowSpan="4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Учебные предметы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Кол-во часов в неделю/год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07667"/>
                  </a:ext>
                </a:extLst>
              </a:tr>
              <a:tr h="5846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10 класс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11</a:t>
                      </a:r>
                      <a:r>
                        <a:rPr lang="ru-RU" sz="1800" u="none" strike="noStrike" baseline="0" dirty="0" smtClean="0">
                          <a:effectLst/>
                          <a:latin typeface="+mn-lt"/>
                        </a:rPr>
                        <a:t> класс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13687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(2026/2027)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(2027/2028)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84339"/>
                  </a:ext>
                </a:extLst>
              </a:tr>
              <a:tr h="5451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Креативный (визуальные искусства)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04950"/>
                  </a:ext>
                </a:extLst>
              </a:tr>
              <a:tr h="600577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Часть, формируемая участниками образовательных отношений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94122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Технологический проектный практикум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rowSpan="12"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rowSpan="1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71917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Технологии креативных индустрий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07911"/>
                  </a:ext>
                </a:extLst>
              </a:tr>
              <a:tr h="350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 искусств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36019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Цифровая грамотность для креативных профессий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27621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креативного мышления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2678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продюсерского мастерства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73687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Графический дизайн и визуальные коммуникации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50986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Медиапроизводство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33655"/>
                  </a:ext>
                </a:extLst>
              </a:tr>
              <a:tr h="428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Ораторское искусство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75661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Анимация и моушен дизайн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97122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3Д моделирование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122687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Контент-производство и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смм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55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6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4B3CE-46E3-7005-30FC-C69CA907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3C606A8-2CFF-E207-25A6-4095A9F018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8" y="233629"/>
            <a:ext cx="2896334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 marR="53848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dirty="0"/>
              <a:t>11</a:t>
            </a:r>
            <a:r>
              <a:rPr lang="ru-RU" dirty="0"/>
              <a:t>К</a:t>
            </a:r>
            <a:r>
              <a:rPr spc="-110" dirty="0"/>
              <a:t> </a:t>
            </a:r>
            <a:r>
              <a:rPr spc="-55" dirty="0"/>
              <a:t> </a:t>
            </a:r>
            <a:r>
              <a:rPr spc="-30" dirty="0" err="1"/>
              <a:t>класса</a:t>
            </a:r>
            <a:r>
              <a:rPr spc="-30" dirty="0"/>
              <a:t> </a:t>
            </a:r>
            <a:r>
              <a:rPr spc="-10" dirty="0"/>
              <a:t>(</a:t>
            </a:r>
            <a:r>
              <a:rPr lang="ru-RU" spc="-10" dirty="0"/>
              <a:t>Чаплыгина</a:t>
            </a:r>
            <a:r>
              <a:rPr spc="-10" dirty="0"/>
              <a:t>)</a:t>
            </a: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E1F538-DC19-632A-5B08-EF949E025D64}"/>
              </a:ext>
            </a:extLst>
          </p:cNvPr>
          <p:cNvGrpSpPr/>
          <p:nvPr/>
        </p:nvGrpSpPr>
        <p:grpSpPr>
          <a:xfrm>
            <a:off x="0" y="3483864"/>
            <a:ext cx="2268855" cy="1007110"/>
            <a:chOff x="0" y="3483864"/>
            <a:chExt cx="2268855" cy="1007110"/>
          </a:xfrm>
        </p:grpSpPr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DB41995B-03D2-569C-E8B6-8DA26A571DE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3864"/>
              <a:ext cx="834390" cy="640842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FF2B5EF4-FFF2-40B4-BE49-F238E27FC236}">
                  <a16:creationId xmlns:a16="http://schemas.microsoft.com/office/drawing/2014/main" id="{EB63A53F-7550-246E-2867-88D8A519B06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3483864"/>
              <a:ext cx="459486" cy="640842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FF2B5EF4-FFF2-40B4-BE49-F238E27FC236}">
                  <a16:creationId xmlns:a16="http://schemas.microsoft.com/office/drawing/2014/main" id="{031ACB13-E3DD-39A1-9B8D-C391C317B42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831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648C10CA-2379-4CFA-70CD-6539DE99B5A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49624"/>
              <a:ext cx="2047494" cy="640842"/>
            </a:xfrm>
            <a:prstGeom prst="rect">
              <a:avLst/>
            </a:prstGeom>
          </p:spPr>
        </p:pic>
      </p:grpSp>
      <p:sp>
        <p:nvSpPr>
          <p:cNvPr id="8" name="object 8">
            <a:extLst>
              <a:ext uri="{FF2B5EF4-FFF2-40B4-BE49-F238E27FC236}">
                <a16:creationId xmlns:a16="http://schemas.microsoft.com/office/drawing/2014/main" id="{7CE9AD75-03C2-8A6D-4765-D7EBB0583481}"/>
              </a:ext>
            </a:extLst>
          </p:cNvPr>
          <p:cNvSpPr txBox="1"/>
          <p:nvPr/>
        </p:nvSpPr>
        <p:spPr>
          <a:xfrm>
            <a:off x="24485" y="3545585"/>
            <a:ext cx="27527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13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C000"/>
                </a:solidFill>
                <a:latin typeface="Calibri"/>
                <a:cs typeface="Calibri"/>
              </a:rPr>
              <a:t>годы </a:t>
            </a:r>
            <a:r>
              <a:rPr sz="2400" b="1" spc="-10" dirty="0">
                <a:solidFill>
                  <a:srgbClr val="FFC000"/>
                </a:solidFill>
                <a:latin typeface="Calibri"/>
                <a:cs typeface="Calibri"/>
              </a:rPr>
              <a:t>Профильный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ru-RU" sz="2400" b="1" spc="-10" dirty="0">
                <a:solidFill>
                  <a:srgbClr val="FFC000"/>
                </a:solidFill>
                <a:latin typeface="Calibri"/>
                <a:cs typeface="Calibri"/>
              </a:rPr>
              <a:t>креативный</a:t>
            </a:r>
            <a:r>
              <a:rPr sz="2400" b="1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C000"/>
                </a:solidFill>
                <a:latin typeface="Calibri"/>
                <a:cs typeface="Calibri"/>
              </a:rPr>
              <a:t>класс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1F4F8285-1BF5-79A2-B10C-76ABD16867AD}"/>
              </a:ext>
            </a:extLst>
          </p:cNvPr>
          <p:cNvGrpSpPr/>
          <p:nvPr/>
        </p:nvGrpSpPr>
        <p:grpSpPr>
          <a:xfrm>
            <a:off x="1133855" y="4986528"/>
            <a:ext cx="1559560" cy="1260475"/>
            <a:chOff x="1133855" y="4986528"/>
            <a:chExt cx="1559560" cy="1260475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02AC31A-E4D9-E51A-8634-2E29FBD9A0DE}"/>
                </a:ext>
              </a:extLst>
            </p:cNvPr>
            <p:cNvSpPr/>
            <p:nvPr/>
          </p:nvSpPr>
          <p:spPr>
            <a:xfrm>
              <a:off x="1133855" y="4986528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4" y="0"/>
                  </a:lnTo>
                  <a:lnTo>
                    <a:pt x="0" y="259080"/>
                  </a:lnTo>
                  <a:lnTo>
                    <a:pt x="1559052" y="259080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21CDDCD-BB47-03CA-9A04-DCD7C7F17B50}"/>
                </a:ext>
              </a:extLst>
            </p:cNvPr>
            <p:cNvSpPr/>
            <p:nvPr/>
          </p:nvSpPr>
          <p:spPr>
            <a:xfrm>
              <a:off x="1283207" y="4986528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1260348" y="0"/>
                  </a:moveTo>
                  <a:lnTo>
                    <a:pt x="0" y="0"/>
                  </a:lnTo>
                  <a:lnTo>
                    <a:pt x="0" y="630174"/>
                  </a:lnTo>
                  <a:lnTo>
                    <a:pt x="1728" y="677204"/>
                  </a:lnTo>
                  <a:lnTo>
                    <a:pt x="6833" y="723295"/>
                  </a:lnTo>
                  <a:lnTo>
                    <a:pt x="15193" y="768326"/>
                  </a:lnTo>
                  <a:lnTo>
                    <a:pt x="26685" y="812174"/>
                  </a:lnTo>
                  <a:lnTo>
                    <a:pt x="41187" y="854719"/>
                  </a:lnTo>
                  <a:lnTo>
                    <a:pt x="58578" y="895837"/>
                  </a:lnTo>
                  <a:lnTo>
                    <a:pt x="78736" y="935407"/>
                  </a:lnTo>
                  <a:lnTo>
                    <a:pt x="101538" y="973308"/>
                  </a:lnTo>
                  <a:lnTo>
                    <a:pt x="126863" y="1009417"/>
                  </a:lnTo>
                  <a:lnTo>
                    <a:pt x="154589" y="1043612"/>
                  </a:lnTo>
                  <a:lnTo>
                    <a:pt x="184594" y="1075772"/>
                  </a:lnTo>
                  <a:lnTo>
                    <a:pt x="216756" y="1105775"/>
                  </a:lnTo>
                  <a:lnTo>
                    <a:pt x="250952" y="1133499"/>
                  </a:lnTo>
                  <a:lnTo>
                    <a:pt x="287062" y="1158821"/>
                  </a:lnTo>
                  <a:lnTo>
                    <a:pt x="324962" y="1181621"/>
                  </a:lnTo>
                  <a:lnTo>
                    <a:pt x="364532" y="1201777"/>
                  </a:lnTo>
                  <a:lnTo>
                    <a:pt x="405649" y="1219166"/>
                  </a:lnTo>
                  <a:lnTo>
                    <a:pt x="448191" y="1233666"/>
                  </a:lnTo>
                  <a:lnTo>
                    <a:pt x="492037" y="1245156"/>
                  </a:lnTo>
                  <a:lnTo>
                    <a:pt x="537064" y="1253515"/>
                  </a:lnTo>
                  <a:lnTo>
                    <a:pt x="583150" y="1258619"/>
                  </a:lnTo>
                  <a:lnTo>
                    <a:pt x="630173" y="1260348"/>
                  </a:lnTo>
                  <a:lnTo>
                    <a:pt x="677197" y="1258619"/>
                  </a:lnTo>
                  <a:lnTo>
                    <a:pt x="723283" y="1253515"/>
                  </a:lnTo>
                  <a:lnTo>
                    <a:pt x="768310" y="1245156"/>
                  </a:lnTo>
                  <a:lnTo>
                    <a:pt x="812156" y="1233666"/>
                  </a:lnTo>
                  <a:lnTo>
                    <a:pt x="854698" y="1219166"/>
                  </a:lnTo>
                  <a:lnTo>
                    <a:pt x="895815" y="1201777"/>
                  </a:lnTo>
                  <a:lnTo>
                    <a:pt x="935385" y="1181621"/>
                  </a:lnTo>
                  <a:lnTo>
                    <a:pt x="973285" y="1158821"/>
                  </a:lnTo>
                  <a:lnTo>
                    <a:pt x="1009395" y="1133499"/>
                  </a:lnTo>
                  <a:lnTo>
                    <a:pt x="1043591" y="1105775"/>
                  </a:lnTo>
                  <a:lnTo>
                    <a:pt x="1075753" y="1075772"/>
                  </a:lnTo>
                  <a:lnTo>
                    <a:pt x="1105758" y="1043612"/>
                  </a:lnTo>
                  <a:lnTo>
                    <a:pt x="1133484" y="1009417"/>
                  </a:lnTo>
                  <a:lnTo>
                    <a:pt x="1158809" y="973308"/>
                  </a:lnTo>
                  <a:lnTo>
                    <a:pt x="1181611" y="935407"/>
                  </a:lnTo>
                  <a:lnTo>
                    <a:pt x="1201769" y="895837"/>
                  </a:lnTo>
                  <a:lnTo>
                    <a:pt x="1219160" y="854719"/>
                  </a:lnTo>
                  <a:lnTo>
                    <a:pt x="1233662" y="812174"/>
                  </a:lnTo>
                  <a:lnTo>
                    <a:pt x="1245154" y="768326"/>
                  </a:lnTo>
                  <a:lnTo>
                    <a:pt x="1253514" y="723295"/>
                  </a:lnTo>
                  <a:lnTo>
                    <a:pt x="1258619" y="677204"/>
                  </a:lnTo>
                  <a:lnTo>
                    <a:pt x="1260348" y="630174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CFC49FE-19BA-28A9-90CC-B77FD327FD6F}"/>
                </a:ext>
              </a:extLst>
            </p:cNvPr>
            <p:cNvSpPr/>
            <p:nvPr/>
          </p:nvSpPr>
          <p:spPr>
            <a:xfrm>
              <a:off x="1455419" y="5160264"/>
              <a:ext cx="911860" cy="913130"/>
            </a:xfrm>
            <a:custGeom>
              <a:avLst/>
              <a:gdLst/>
              <a:ahLst/>
              <a:cxnLst/>
              <a:rect l="l" t="t" r="r" b="b"/>
              <a:pathLst>
                <a:path w="911860" h="913129">
                  <a:moveTo>
                    <a:pt x="455675" y="0"/>
                  </a:moveTo>
                  <a:lnTo>
                    <a:pt x="409077" y="2356"/>
                  </a:lnTo>
                  <a:lnTo>
                    <a:pt x="363826" y="9272"/>
                  </a:lnTo>
                  <a:lnTo>
                    <a:pt x="320152" y="20519"/>
                  </a:lnTo>
                  <a:lnTo>
                    <a:pt x="278284" y="35867"/>
                  </a:lnTo>
                  <a:lnTo>
                    <a:pt x="238451" y="55087"/>
                  </a:lnTo>
                  <a:lnTo>
                    <a:pt x="200880" y="77949"/>
                  </a:lnTo>
                  <a:lnTo>
                    <a:pt x="165802" y="104224"/>
                  </a:lnTo>
                  <a:lnTo>
                    <a:pt x="133445" y="133683"/>
                  </a:lnTo>
                  <a:lnTo>
                    <a:pt x="104037" y="166096"/>
                  </a:lnTo>
                  <a:lnTo>
                    <a:pt x="77808" y="201234"/>
                  </a:lnTo>
                  <a:lnTo>
                    <a:pt x="54987" y="238867"/>
                  </a:lnTo>
                  <a:lnTo>
                    <a:pt x="35802" y="278766"/>
                  </a:lnTo>
                  <a:lnTo>
                    <a:pt x="20481" y="320703"/>
                  </a:lnTo>
                  <a:lnTo>
                    <a:pt x="9255" y="364446"/>
                  </a:lnTo>
                  <a:lnTo>
                    <a:pt x="2352" y="409768"/>
                  </a:lnTo>
                  <a:lnTo>
                    <a:pt x="0" y="456438"/>
                  </a:lnTo>
                  <a:lnTo>
                    <a:pt x="2352" y="503105"/>
                  </a:lnTo>
                  <a:lnTo>
                    <a:pt x="9255" y="548425"/>
                  </a:lnTo>
                  <a:lnTo>
                    <a:pt x="20481" y="592168"/>
                  </a:lnTo>
                  <a:lnTo>
                    <a:pt x="35802" y="634103"/>
                  </a:lnTo>
                  <a:lnTo>
                    <a:pt x="54987" y="674002"/>
                  </a:lnTo>
                  <a:lnTo>
                    <a:pt x="77808" y="711636"/>
                  </a:lnTo>
                  <a:lnTo>
                    <a:pt x="104037" y="746774"/>
                  </a:lnTo>
                  <a:lnTo>
                    <a:pt x="133445" y="779187"/>
                  </a:lnTo>
                  <a:lnTo>
                    <a:pt x="165802" y="808647"/>
                  </a:lnTo>
                  <a:lnTo>
                    <a:pt x="200880" y="834923"/>
                  </a:lnTo>
                  <a:lnTo>
                    <a:pt x="238451" y="857786"/>
                  </a:lnTo>
                  <a:lnTo>
                    <a:pt x="278284" y="877006"/>
                  </a:lnTo>
                  <a:lnTo>
                    <a:pt x="320152" y="892355"/>
                  </a:lnTo>
                  <a:lnTo>
                    <a:pt x="363826" y="903602"/>
                  </a:lnTo>
                  <a:lnTo>
                    <a:pt x="409077" y="910519"/>
                  </a:lnTo>
                  <a:lnTo>
                    <a:pt x="455675" y="912876"/>
                  </a:lnTo>
                  <a:lnTo>
                    <a:pt x="502274" y="910519"/>
                  </a:lnTo>
                  <a:lnTo>
                    <a:pt x="547525" y="903602"/>
                  </a:lnTo>
                  <a:lnTo>
                    <a:pt x="591199" y="892355"/>
                  </a:lnTo>
                  <a:lnTo>
                    <a:pt x="633067" y="877006"/>
                  </a:lnTo>
                  <a:lnTo>
                    <a:pt x="672900" y="857786"/>
                  </a:lnTo>
                  <a:lnTo>
                    <a:pt x="710471" y="834923"/>
                  </a:lnTo>
                  <a:lnTo>
                    <a:pt x="745549" y="808647"/>
                  </a:lnTo>
                  <a:lnTo>
                    <a:pt x="777906" y="779187"/>
                  </a:lnTo>
                  <a:lnTo>
                    <a:pt x="807314" y="746774"/>
                  </a:lnTo>
                  <a:lnTo>
                    <a:pt x="833543" y="711636"/>
                  </a:lnTo>
                  <a:lnTo>
                    <a:pt x="856364" y="674002"/>
                  </a:lnTo>
                  <a:lnTo>
                    <a:pt x="875549" y="634103"/>
                  </a:lnTo>
                  <a:lnTo>
                    <a:pt x="890870" y="592168"/>
                  </a:lnTo>
                  <a:lnTo>
                    <a:pt x="902096" y="548425"/>
                  </a:lnTo>
                  <a:lnTo>
                    <a:pt x="908999" y="503105"/>
                  </a:lnTo>
                  <a:lnTo>
                    <a:pt x="911352" y="456438"/>
                  </a:lnTo>
                  <a:lnTo>
                    <a:pt x="908999" y="409768"/>
                  </a:lnTo>
                  <a:lnTo>
                    <a:pt x="902096" y="364446"/>
                  </a:lnTo>
                  <a:lnTo>
                    <a:pt x="890870" y="320703"/>
                  </a:lnTo>
                  <a:lnTo>
                    <a:pt x="875549" y="278766"/>
                  </a:lnTo>
                  <a:lnTo>
                    <a:pt x="856364" y="238867"/>
                  </a:lnTo>
                  <a:lnTo>
                    <a:pt x="833543" y="201234"/>
                  </a:lnTo>
                  <a:lnTo>
                    <a:pt x="807314" y="166096"/>
                  </a:lnTo>
                  <a:lnTo>
                    <a:pt x="777906" y="133683"/>
                  </a:lnTo>
                  <a:lnTo>
                    <a:pt x="745549" y="104224"/>
                  </a:lnTo>
                  <a:lnTo>
                    <a:pt x="710471" y="77949"/>
                  </a:lnTo>
                  <a:lnTo>
                    <a:pt x="672900" y="55087"/>
                  </a:lnTo>
                  <a:lnTo>
                    <a:pt x="633067" y="35867"/>
                  </a:lnTo>
                  <a:lnTo>
                    <a:pt x="591199" y="20519"/>
                  </a:lnTo>
                  <a:lnTo>
                    <a:pt x="547525" y="9272"/>
                  </a:lnTo>
                  <a:lnTo>
                    <a:pt x="502274" y="2356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5A57C602-D453-743E-F537-72F2F38CC4D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22119" y="5426964"/>
              <a:ext cx="377952" cy="379476"/>
            </a:xfrm>
            <a:prstGeom prst="rect">
              <a:avLst/>
            </a:prstGeom>
          </p:spPr>
        </p:pic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9B4A2E50-91AA-B32C-A81C-91ED95DE9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29429"/>
              </p:ext>
            </p:extLst>
          </p:nvPr>
        </p:nvGraphicFramePr>
        <p:xfrm>
          <a:off x="2988189" y="326604"/>
          <a:ext cx="7879311" cy="5738689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174611">
                  <a:extLst>
                    <a:ext uri="{9D8B030D-6E8A-4147-A177-3AD203B41FA5}">
                      <a16:colId xmlns:a16="http://schemas.microsoft.com/office/drawing/2014/main" val="3544790266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11854537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28071156"/>
                    </a:ext>
                  </a:extLst>
                </a:gridCol>
                <a:gridCol w="1799700">
                  <a:extLst>
                    <a:ext uri="{9D8B030D-6E8A-4147-A177-3AD203B41FA5}">
                      <a16:colId xmlns:a16="http://schemas.microsoft.com/office/drawing/2014/main" val="2348043083"/>
                    </a:ext>
                  </a:extLst>
                </a:gridCol>
              </a:tblGrid>
              <a:tr h="40307">
                <a:tc rowSpan="4"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Учебные предметы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Кол-во часов в неделю/год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07667"/>
                  </a:ext>
                </a:extLst>
              </a:tr>
              <a:tr h="5846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10 класс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11</a:t>
                      </a:r>
                      <a:r>
                        <a:rPr lang="ru-RU" sz="1800" u="none" strike="noStrike" baseline="0" dirty="0" smtClean="0">
                          <a:effectLst/>
                          <a:latin typeface="+mn-lt"/>
                        </a:rPr>
                        <a:t> класс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13687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(2026/2027)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u="none" strike="noStrike">
                          <a:effectLst/>
                          <a:latin typeface="+mn-lt"/>
                        </a:rPr>
                        <a:t>(2027/2028)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84339"/>
                  </a:ext>
                </a:extLst>
              </a:tr>
              <a:tr h="54513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Креативный (цифровые</a:t>
                      </a:r>
                      <a:r>
                        <a:rPr lang="ru-RU" sz="1800" b="1" u="none" strike="noStrike" baseline="0" dirty="0" smtClean="0">
                          <a:effectLst/>
                          <a:latin typeface="+mn-lt"/>
                        </a:rPr>
                        <a:t> технологии</a:t>
                      </a:r>
                      <a:r>
                        <a:rPr lang="ru-RU" sz="1800" b="1" u="none" strike="noStrike" dirty="0" smtClean="0">
                          <a:effectLst/>
                          <a:latin typeface="+mn-lt"/>
                        </a:rPr>
                        <a:t>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604950"/>
                  </a:ext>
                </a:extLst>
              </a:tr>
              <a:tr h="600577"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Часть, формируемая участниками образовательных отношений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94122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Технологический проектный практикум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rowSpan="10"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>
                        <a:buNone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771917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Технологии креативных индустрий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07911"/>
                  </a:ext>
                </a:extLst>
              </a:tr>
              <a:tr h="350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 искусств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36019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Цифровая грамотность для креативных профессий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027621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креативного мышления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332678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продюсерского мастерства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73687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Ораторское искусство</a:t>
                      </a: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50986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3Д моделирование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33655"/>
                  </a:ext>
                </a:extLst>
              </a:tr>
              <a:tr h="42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Разработка компьютерных игр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075661"/>
                  </a:ext>
                </a:extLst>
              </a:tr>
              <a:tr h="18756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Разработка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приложений</a:t>
                      </a: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BE5A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97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2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61527"/>
              </p:ext>
            </p:extLst>
          </p:nvPr>
        </p:nvGraphicFramePr>
        <p:xfrm>
          <a:off x="475703" y="1763712"/>
          <a:ext cx="5389880" cy="2625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География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C000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Химия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C000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C000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Биология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C000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защиты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Родины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C000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C000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Технологический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проектный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практикум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FFC000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285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FFC000"/>
                      </a:solidFill>
                      <a:prstDash val="solid"/>
                    </a:lnB>
                    <a:solidFill>
                      <a:srgbClr val="FB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20991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45" dirty="0">
                <a:solidFill>
                  <a:srgbClr val="44536A"/>
                </a:solidFill>
              </a:rPr>
              <a:t>Заочное/семейное/дистанционное </a:t>
            </a:r>
            <a:r>
              <a:rPr sz="4400" spc="-10" dirty="0">
                <a:solidFill>
                  <a:srgbClr val="44536A"/>
                </a:solidFill>
              </a:rPr>
              <a:t>обучение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058400" y="97535"/>
            <a:ext cx="2133600" cy="178435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72100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69329" y="1796618"/>
            <a:ext cx="542163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учебных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25" dirty="0">
                <a:latin typeface="Calibri"/>
                <a:cs typeface="Calibri"/>
              </a:rPr>
              <a:t> 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27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учебных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>
              <a:latin typeface="Calibri"/>
              <a:cs typeface="Calibri"/>
            </a:endParaRPr>
          </a:p>
          <a:p>
            <a:pPr marL="12700" marR="31940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Остальные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профилю </a:t>
            </a:r>
            <a:r>
              <a:rPr sz="2400" b="1" dirty="0">
                <a:latin typeface="Calibri"/>
                <a:cs typeface="Calibri"/>
              </a:rPr>
              <a:t>(вуз),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внеурочная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деятельность, самостоятельная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подготовка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рамках </a:t>
            </a:r>
            <a:r>
              <a:rPr sz="2400" b="1" dirty="0">
                <a:latin typeface="Calibri"/>
                <a:cs typeface="Calibri"/>
              </a:rPr>
              <a:t>заочного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обучения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87" y="233629"/>
            <a:ext cx="31984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spc="-25" dirty="0"/>
              <a:t>11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483864"/>
            <a:ext cx="3384550" cy="1007110"/>
            <a:chOff x="0" y="3483864"/>
            <a:chExt cx="338455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3864"/>
              <a:ext cx="980694" cy="640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3483864"/>
              <a:ext cx="459485" cy="640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136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49624"/>
              <a:ext cx="3384041" cy="6408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1587" y="1880361"/>
            <a:ext cx="2988945" cy="278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Calibri Light"/>
                <a:cs typeface="Calibri Light"/>
              </a:rPr>
              <a:t>медицинского </a:t>
            </a:r>
            <a:r>
              <a:rPr sz="3600" spc="-10" dirty="0">
                <a:latin typeface="Calibri Light"/>
                <a:cs typeface="Calibri Light"/>
              </a:rPr>
              <a:t>класса (Советская)</a:t>
            </a:r>
            <a:endParaRPr sz="3600" dirty="0">
              <a:latin typeface="Calibri Light"/>
              <a:cs typeface="Calibri Light"/>
            </a:endParaRPr>
          </a:p>
          <a:p>
            <a:pPr marL="30480">
              <a:lnSpc>
                <a:spcPct val="100000"/>
              </a:lnSpc>
              <a:spcBef>
                <a:spcPts val="150"/>
              </a:spcBef>
            </a:pPr>
            <a:r>
              <a:rPr sz="2400" b="1" spc="-10" dirty="0">
                <a:solidFill>
                  <a:srgbClr val="16745A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16745A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16745A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16745A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16745A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16745A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6745A"/>
                </a:solidFill>
                <a:latin typeface="Calibri"/>
                <a:cs typeface="Calibri"/>
              </a:rPr>
              <a:t>годы</a:t>
            </a:r>
            <a:endParaRPr sz="2400" dirty="0">
              <a:latin typeface="Calibri"/>
              <a:cs typeface="Calibri"/>
            </a:endParaRPr>
          </a:p>
          <a:p>
            <a:pPr marL="30480" marR="5080">
              <a:lnSpc>
                <a:spcPct val="100000"/>
              </a:lnSpc>
            </a:pPr>
            <a:r>
              <a:rPr sz="2400" b="1" spc="-10" dirty="0">
                <a:solidFill>
                  <a:srgbClr val="16745A"/>
                </a:solidFill>
                <a:latin typeface="Calibri"/>
                <a:cs typeface="Calibri"/>
              </a:rPr>
              <a:t>Специализированный медицинский</a:t>
            </a:r>
            <a:r>
              <a:rPr sz="2400" b="1" spc="-35" dirty="0">
                <a:solidFill>
                  <a:srgbClr val="16745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6745A"/>
                </a:solidFill>
                <a:latin typeface="Calibri"/>
                <a:cs typeface="Calibri"/>
              </a:rPr>
              <a:t>класс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215384"/>
            <a:ext cx="2989326" cy="64084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08888" y="4975859"/>
            <a:ext cx="1559560" cy="1259205"/>
            <a:chOff x="1008888" y="4975859"/>
            <a:chExt cx="1559560" cy="1259205"/>
          </a:xfrm>
        </p:grpSpPr>
        <p:sp>
          <p:nvSpPr>
            <p:cNvPr id="11" name="object 11"/>
            <p:cNvSpPr/>
            <p:nvPr/>
          </p:nvSpPr>
          <p:spPr>
            <a:xfrm>
              <a:off x="1008888" y="4975859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5" y="0"/>
                  </a:lnTo>
                  <a:lnTo>
                    <a:pt x="0" y="259079"/>
                  </a:lnTo>
                  <a:lnTo>
                    <a:pt x="1559052" y="259079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8240" y="4975859"/>
              <a:ext cx="1260475" cy="1259205"/>
            </a:xfrm>
            <a:custGeom>
              <a:avLst/>
              <a:gdLst/>
              <a:ahLst/>
              <a:cxnLst/>
              <a:rect l="l" t="t" r="r" b="b"/>
              <a:pathLst>
                <a:path w="1260475" h="1259204">
                  <a:moveTo>
                    <a:pt x="1260348" y="0"/>
                  </a:moveTo>
                  <a:lnTo>
                    <a:pt x="0" y="0"/>
                  </a:lnTo>
                  <a:lnTo>
                    <a:pt x="0" y="629411"/>
                  </a:lnTo>
                  <a:lnTo>
                    <a:pt x="1726" y="676385"/>
                  </a:lnTo>
                  <a:lnTo>
                    <a:pt x="6824" y="722421"/>
                  </a:lnTo>
                  <a:lnTo>
                    <a:pt x="15173" y="767397"/>
                  </a:lnTo>
                  <a:lnTo>
                    <a:pt x="26649" y="811193"/>
                  </a:lnTo>
                  <a:lnTo>
                    <a:pt x="41133" y="853686"/>
                  </a:lnTo>
                  <a:lnTo>
                    <a:pt x="58501" y="894754"/>
                  </a:lnTo>
                  <a:lnTo>
                    <a:pt x="78633" y="934277"/>
                  </a:lnTo>
                  <a:lnTo>
                    <a:pt x="101406" y="972132"/>
                  </a:lnTo>
                  <a:lnTo>
                    <a:pt x="126698" y="1008197"/>
                  </a:lnTo>
                  <a:lnTo>
                    <a:pt x="154389" y="1042351"/>
                  </a:lnTo>
                  <a:lnTo>
                    <a:pt x="184356" y="1074472"/>
                  </a:lnTo>
                  <a:lnTo>
                    <a:pt x="216477" y="1104438"/>
                  </a:lnTo>
                  <a:lnTo>
                    <a:pt x="250632" y="1132128"/>
                  </a:lnTo>
                  <a:lnTo>
                    <a:pt x="286697" y="1157421"/>
                  </a:lnTo>
                  <a:lnTo>
                    <a:pt x="324552" y="1180193"/>
                  </a:lnTo>
                  <a:lnTo>
                    <a:pt x="364074" y="1200324"/>
                  </a:lnTo>
                  <a:lnTo>
                    <a:pt x="405142" y="1217692"/>
                  </a:lnTo>
                  <a:lnTo>
                    <a:pt x="447635" y="1232175"/>
                  </a:lnTo>
                  <a:lnTo>
                    <a:pt x="491430" y="1243651"/>
                  </a:lnTo>
                  <a:lnTo>
                    <a:pt x="536405" y="1251999"/>
                  </a:lnTo>
                  <a:lnTo>
                    <a:pt x="582440" y="1257097"/>
                  </a:lnTo>
                  <a:lnTo>
                    <a:pt x="629411" y="1258823"/>
                  </a:lnTo>
                  <a:lnTo>
                    <a:pt x="677907" y="1257097"/>
                  </a:lnTo>
                  <a:lnTo>
                    <a:pt x="723942" y="1251999"/>
                  </a:lnTo>
                  <a:lnTo>
                    <a:pt x="768917" y="1243651"/>
                  </a:lnTo>
                  <a:lnTo>
                    <a:pt x="812712" y="1232175"/>
                  </a:lnTo>
                  <a:lnTo>
                    <a:pt x="855205" y="1217692"/>
                  </a:lnTo>
                  <a:lnTo>
                    <a:pt x="896273" y="1200324"/>
                  </a:lnTo>
                  <a:lnTo>
                    <a:pt x="935795" y="1180193"/>
                  </a:lnTo>
                  <a:lnTo>
                    <a:pt x="973650" y="1157421"/>
                  </a:lnTo>
                  <a:lnTo>
                    <a:pt x="1009715" y="1132128"/>
                  </a:lnTo>
                  <a:lnTo>
                    <a:pt x="1043870" y="1104438"/>
                  </a:lnTo>
                  <a:lnTo>
                    <a:pt x="1075991" y="1074472"/>
                  </a:lnTo>
                  <a:lnTo>
                    <a:pt x="1105958" y="1042351"/>
                  </a:lnTo>
                  <a:lnTo>
                    <a:pt x="1133649" y="1008197"/>
                  </a:lnTo>
                  <a:lnTo>
                    <a:pt x="1158941" y="972132"/>
                  </a:lnTo>
                  <a:lnTo>
                    <a:pt x="1181714" y="934277"/>
                  </a:lnTo>
                  <a:lnTo>
                    <a:pt x="1201846" y="894754"/>
                  </a:lnTo>
                  <a:lnTo>
                    <a:pt x="1219214" y="853686"/>
                  </a:lnTo>
                  <a:lnTo>
                    <a:pt x="1233698" y="811193"/>
                  </a:lnTo>
                  <a:lnTo>
                    <a:pt x="1245174" y="767397"/>
                  </a:lnTo>
                  <a:lnTo>
                    <a:pt x="1253523" y="722421"/>
                  </a:lnTo>
                  <a:lnTo>
                    <a:pt x="1258621" y="676385"/>
                  </a:lnTo>
                  <a:lnTo>
                    <a:pt x="1260348" y="629411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167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1976" y="5148071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30" h="913129">
                  <a:moveTo>
                    <a:pt x="456438" y="0"/>
                  </a:moveTo>
                  <a:lnTo>
                    <a:pt x="409768" y="2356"/>
                  </a:lnTo>
                  <a:lnTo>
                    <a:pt x="364446" y="9272"/>
                  </a:lnTo>
                  <a:lnTo>
                    <a:pt x="320703" y="20519"/>
                  </a:lnTo>
                  <a:lnTo>
                    <a:pt x="278766" y="35867"/>
                  </a:lnTo>
                  <a:lnTo>
                    <a:pt x="238867" y="55087"/>
                  </a:lnTo>
                  <a:lnTo>
                    <a:pt x="201234" y="77949"/>
                  </a:lnTo>
                  <a:lnTo>
                    <a:pt x="166096" y="104224"/>
                  </a:lnTo>
                  <a:lnTo>
                    <a:pt x="133683" y="133683"/>
                  </a:lnTo>
                  <a:lnTo>
                    <a:pt x="104224" y="166096"/>
                  </a:lnTo>
                  <a:lnTo>
                    <a:pt x="77949" y="201234"/>
                  </a:lnTo>
                  <a:lnTo>
                    <a:pt x="55087" y="238867"/>
                  </a:lnTo>
                  <a:lnTo>
                    <a:pt x="35867" y="278766"/>
                  </a:lnTo>
                  <a:lnTo>
                    <a:pt x="20519" y="320703"/>
                  </a:lnTo>
                  <a:lnTo>
                    <a:pt x="9272" y="364446"/>
                  </a:lnTo>
                  <a:lnTo>
                    <a:pt x="2356" y="409768"/>
                  </a:lnTo>
                  <a:lnTo>
                    <a:pt x="0" y="456437"/>
                  </a:lnTo>
                  <a:lnTo>
                    <a:pt x="2356" y="503105"/>
                  </a:lnTo>
                  <a:lnTo>
                    <a:pt x="9272" y="548425"/>
                  </a:lnTo>
                  <a:lnTo>
                    <a:pt x="20519" y="592168"/>
                  </a:lnTo>
                  <a:lnTo>
                    <a:pt x="35867" y="634103"/>
                  </a:lnTo>
                  <a:lnTo>
                    <a:pt x="55087" y="674002"/>
                  </a:lnTo>
                  <a:lnTo>
                    <a:pt x="77949" y="711636"/>
                  </a:lnTo>
                  <a:lnTo>
                    <a:pt x="104224" y="746774"/>
                  </a:lnTo>
                  <a:lnTo>
                    <a:pt x="133683" y="779187"/>
                  </a:lnTo>
                  <a:lnTo>
                    <a:pt x="166096" y="808647"/>
                  </a:lnTo>
                  <a:lnTo>
                    <a:pt x="201234" y="834923"/>
                  </a:lnTo>
                  <a:lnTo>
                    <a:pt x="238867" y="857786"/>
                  </a:lnTo>
                  <a:lnTo>
                    <a:pt x="278766" y="877006"/>
                  </a:lnTo>
                  <a:lnTo>
                    <a:pt x="320703" y="892355"/>
                  </a:lnTo>
                  <a:lnTo>
                    <a:pt x="364446" y="903602"/>
                  </a:lnTo>
                  <a:lnTo>
                    <a:pt x="409768" y="910519"/>
                  </a:lnTo>
                  <a:lnTo>
                    <a:pt x="456438" y="912876"/>
                  </a:lnTo>
                  <a:lnTo>
                    <a:pt x="503107" y="910519"/>
                  </a:lnTo>
                  <a:lnTo>
                    <a:pt x="548429" y="903602"/>
                  </a:lnTo>
                  <a:lnTo>
                    <a:pt x="592172" y="892355"/>
                  </a:lnTo>
                  <a:lnTo>
                    <a:pt x="634109" y="877006"/>
                  </a:lnTo>
                  <a:lnTo>
                    <a:pt x="674008" y="857786"/>
                  </a:lnTo>
                  <a:lnTo>
                    <a:pt x="711641" y="834923"/>
                  </a:lnTo>
                  <a:lnTo>
                    <a:pt x="746779" y="808647"/>
                  </a:lnTo>
                  <a:lnTo>
                    <a:pt x="779192" y="779187"/>
                  </a:lnTo>
                  <a:lnTo>
                    <a:pt x="808651" y="746774"/>
                  </a:lnTo>
                  <a:lnTo>
                    <a:pt x="834926" y="711636"/>
                  </a:lnTo>
                  <a:lnTo>
                    <a:pt x="857788" y="674002"/>
                  </a:lnTo>
                  <a:lnTo>
                    <a:pt x="877008" y="634103"/>
                  </a:lnTo>
                  <a:lnTo>
                    <a:pt x="892356" y="592168"/>
                  </a:lnTo>
                  <a:lnTo>
                    <a:pt x="903603" y="548425"/>
                  </a:lnTo>
                  <a:lnTo>
                    <a:pt x="910519" y="503105"/>
                  </a:lnTo>
                  <a:lnTo>
                    <a:pt x="912876" y="456437"/>
                  </a:lnTo>
                  <a:lnTo>
                    <a:pt x="910519" y="409768"/>
                  </a:lnTo>
                  <a:lnTo>
                    <a:pt x="903603" y="364446"/>
                  </a:lnTo>
                  <a:lnTo>
                    <a:pt x="892356" y="320703"/>
                  </a:lnTo>
                  <a:lnTo>
                    <a:pt x="877008" y="278766"/>
                  </a:lnTo>
                  <a:lnTo>
                    <a:pt x="857788" y="238867"/>
                  </a:lnTo>
                  <a:lnTo>
                    <a:pt x="834926" y="201234"/>
                  </a:lnTo>
                  <a:lnTo>
                    <a:pt x="808651" y="166096"/>
                  </a:lnTo>
                  <a:lnTo>
                    <a:pt x="779192" y="133683"/>
                  </a:lnTo>
                  <a:lnTo>
                    <a:pt x="746779" y="104224"/>
                  </a:lnTo>
                  <a:lnTo>
                    <a:pt x="711641" y="77949"/>
                  </a:lnTo>
                  <a:lnTo>
                    <a:pt x="674008" y="55087"/>
                  </a:lnTo>
                  <a:lnTo>
                    <a:pt x="634109" y="35867"/>
                  </a:lnTo>
                  <a:lnTo>
                    <a:pt x="592172" y="20519"/>
                  </a:lnTo>
                  <a:lnTo>
                    <a:pt x="548429" y="9272"/>
                  </a:lnTo>
                  <a:lnTo>
                    <a:pt x="503107" y="2356"/>
                  </a:lnTo>
                  <a:lnTo>
                    <a:pt x="456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4188" y="5327903"/>
              <a:ext cx="568451" cy="554735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38442"/>
              </p:ext>
            </p:extLst>
          </p:nvPr>
        </p:nvGraphicFramePr>
        <p:xfrm>
          <a:off x="3517455" y="353885"/>
          <a:ext cx="8497568" cy="5916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3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91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7485" marR="19050" indent="-169545">
                        <a:lnSpc>
                          <a:spcPts val="216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Кол-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часов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351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351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47625" indent="91440">
                        <a:lnSpc>
                          <a:spcPts val="216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10б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66040" indent="91440">
                        <a:lnSpc>
                          <a:spcPts val="216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11б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 gridSpan="4">
                  <a:txBody>
                    <a:bodyPr/>
                    <a:lstStyle/>
                    <a:p>
                      <a:pPr marL="3155315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Обязательная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часть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035">
                <a:tc rowSpan="2"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3271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Русский язык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71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Литература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6350">
                        <a:lnSpc>
                          <a:spcPts val="21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Иностранные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языки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Иностранный язык (английский)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0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Общественные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науки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История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Обществознание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16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География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03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Математика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049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Алгебра и начала математического анализа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049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Геометрия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049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Вероятность и статистика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049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Информатика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03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Естественные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науки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Химия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Физика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795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Биология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 marL="6350" marR="508634">
                        <a:lnSpc>
                          <a:spcPts val="216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защиты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Родины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Основы безопасности и защиты Родины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marL="6350">
                        <a:lnSpc>
                          <a:spcPts val="21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Физическая культура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45"/>
                        </a:spcBef>
                        <a:buNone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87" y="233629"/>
            <a:ext cx="4115613" cy="2215991"/>
          </a:xfrm>
        </p:spPr>
        <p:txBody>
          <a:bodyPr/>
          <a:lstStyle/>
          <a:p>
            <a:r>
              <a:rPr lang="ru-RU" spc="-30" dirty="0"/>
              <a:t>Список предметов, </a:t>
            </a:r>
            <a:r>
              <a:rPr lang="ru-RU" spc="-30" dirty="0" smtClean="0"/>
              <a:t>рекомендованных </a:t>
            </a:r>
            <a:r>
              <a:rPr lang="ru-RU" spc="-30" dirty="0"/>
              <a:t>для прохождения </a:t>
            </a:r>
            <a:r>
              <a:rPr lang="ru-RU" spc="-30" dirty="0" smtClean="0"/>
              <a:t>ГИА в 2028 г.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57546"/>
              </p:ext>
            </p:extLst>
          </p:nvPr>
        </p:nvGraphicFramePr>
        <p:xfrm>
          <a:off x="3657600" y="1341624"/>
          <a:ext cx="8128000" cy="5212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416859795"/>
                    </a:ext>
                  </a:extLst>
                </a:gridCol>
                <a:gridCol w="3479800">
                  <a:extLst>
                    <a:ext uri="{9D8B030D-6E8A-4147-A177-3AD203B41FA5}">
                      <a16:colId xmlns:a16="http://schemas.microsoft.com/office/drawing/2014/main" val="120475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Профиль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Предметы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11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Специализированный медицинский</a:t>
                      </a:r>
                      <a:r>
                        <a:rPr lang="ru-RU" sz="2000" baseline="0" dirty="0" smtClean="0"/>
                        <a:t> класс (медицинский профиль)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Биология, химия, физика, математика база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521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Специализированный инженерный</a:t>
                      </a:r>
                      <a:r>
                        <a:rPr lang="ru-RU" sz="2000" baseline="0" dirty="0" smtClean="0"/>
                        <a:t> класс</a:t>
                      </a:r>
                    </a:p>
                    <a:p>
                      <a:r>
                        <a:rPr lang="ru-RU" sz="2000" baseline="0" dirty="0" smtClean="0"/>
                        <a:t>(профиль прикладная информатика)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 профиль, информатика, физика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12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Профильный математический</a:t>
                      </a:r>
                      <a:r>
                        <a:rPr lang="ru-RU" sz="2000" baseline="0" dirty="0" smtClean="0"/>
                        <a:t>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 профиль, информатика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57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Профильный инженерный класс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</a:t>
                      </a:r>
                      <a:r>
                        <a:rPr lang="ru-RU" sz="2000" baseline="0" dirty="0" smtClean="0"/>
                        <a:t> профиль, физика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261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Класс</a:t>
                      </a:r>
                      <a:r>
                        <a:rPr lang="ru-RU" sz="2000" baseline="0" dirty="0" smtClean="0"/>
                        <a:t> Первых (социальный профиль)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Иностранный язык, история, обществознание,</a:t>
                      </a:r>
                      <a:r>
                        <a:rPr lang="ru-RU" sz="2000" baseline="0" dirty="0" smtClean="0"/>
                        <a:t> математика база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17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Класс</a:t>
                      </a:r>
                      <a:r>
                        <a:rPr lang="ru-RU" sz="2000" baseline="0" dirty="0" smtClean="0"/>
                        <a:t> Креативных индустрий (профильный креативный класс)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История,</a:t>
                      </a:r>
                      <a:r>
                        <a:rPr lang="ru-RU" sz="2000" baseline="0" dirty="0" smtClean="0"/>
                        <a:t> литература/информатика, математика база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51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89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87" y="233629"/>
            <a:ext cx="31984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spc="-25" dirty="0"/>
              <a:t>11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483864"/>
            <a:ext cx="3384550" cy="1007110"/>
            <a:chOff x="0" y="3483864"/>
            <a:chExt cx="3384550" cy="1007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83864"/>
              <a:ext cx="980694" cy="640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" y="3483864"/>
              <a:ext cx="459485" cy="640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136" y="3483864"/>
              <a:ext cx="1707642" cy="6408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49624"/>
              <a:ext cx="3384041" cy="64084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1587" y="1880361"/>
            <a:ext cx="2988945" cy="2788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7490">
              <a:lnSpc>
                <a:spcPct val="100000"/>
              </a:lnSpc>
              <a:spcBef>
                <a:spcPts val="100"/>
              </a:spcBef>
            </a:pPr>
            <a:r>
              <a:rPr sz="3600" spc="-40" dirty="0">
                <a:latin typeface="Calibri Light"/>
                <a:cs typeface="Calibri Light"/>
              </a:rPr>
              <a:t>медицинского </a:t>
            </a:r>
            <a:r>
              <a:rPr sz="3600" spc="-10" dirty="0">
                <a:latin typeface="Calibri Light"/>
                <a:cs typeface="Calibri Light"/>
              </a:rPr>
              <a:t>класса (Советская)</a:t>
            </a:r>
            <a:endParaRPr sz="3600" dirty="0">
              <a:latin typeface="Calibri Light"/>
              <a:cs typeface="Calibri Light"/>
            </a:endParaRPr>
          </a:p>
          <a:p>
            <a:pPr marL="30480">
              <a:lnSpc>
                <a:spcPct val="100000"/>
              </a:lnSpc>
              <a:spcBef>
                <a:spcPts val="150"/>
              </a:spcBef>
            </a:pPr>
            <a:r>
              <a:rPr sz="2400" b="1" spc="-10" dirty="0">
                <a:solidFill>
                  <a:srgbClr val="16745A"/>
                </a:solidFill>
                <a:latin typeface="Calibri"/>
                <a:cs typeface="Calibri"/>
              </a:rPr>
              <a:t>202</a:t>
            </a:r>
            <a:r>
              <a:rPr lang="ru-RU" sz="2400" b="1" spc="-10" dirty="0">
                <a:solidFill>
                  <a:srgbClr val="16745A"/>
                </a:solidFill>
                <a:latin typeface="Calibri"/>
                <a:cs typeface="Calibri"/>
              </a:rPr>
              <a:t>6</a:t>
            </a:r>
            <a:r>
              <a:rPr sz="2400" b="1" spc="-10" dirty="0">
                <a:solidFill>
                  <a:srgbClr val="16745A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16745A"/>
                </a:solidFill>
                <a:latin typeface="Calibri"/>
                <a:cs typeface="Calibri"/>
              </a:rPr>
              <a:t>202</a:t>
            </a:r>
            <a:r>
              <a:rPr lang="ru-RU" sz="2400" b="1" dirty="0">
                <a:solidFill>
                  <a:srgbClr val="16745A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16745A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16745A"/>
                </a:solidFill>
                <a:latin typeface="Calibri"/>
                <a:cs typeface="Calibri"/>
              </a:rPr>
              <a:t>годы</a:t>
            </a:r>
            <a:endParaRPr sz="2400" dirty="0">
              <a:latin typeface="Calibri"/>
              <a:cs typeface="Calibri"/>
            </a:endParaRPr>
          </a:p>
          <a:p>
            <a:pPr marL="30480" marR="5080">
              <a:lnSpc>
                <a:spcPct val="100000"/>
              </a:lnSpc>
            </a:pPr>
            <a:r>
              <a:rPr sz="2400" b="1" spc="-10" dirty="0">
                <a:solidFill>
                  <a:srgbClr val="16745A"/>
                </a:solidFill>
                <a:latin typeface="Calibri"/>
                <a:cs typeface="Calibri"/>
              </a:rPr>
              <a:t>Специализированный медицинский</a:t>
            </a:r>
            <a:r>
              <a:rPr sz="2400" b="1" spc="-35" dirty="0">
                <a:solidFill>
                  <a:srgbClr val="16745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6745A"/>
                </a:solidFill>
                <a:latin typeface="Calibri"/>
                <a:cs typeface="Calibri"/>
              </a:rPr>
              <a:t>класс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215384"/>
            <a:ext cx="2989326" cy="640842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08888" y="4975859"/>
            <a:ext cx="1559560" cy="1259205"/>
            <a:chOff x="1008888" y="4975859"/>
            <a:chExt cx="1559560" cy="1259205"/>
          </a:xfrm>
        </p:grpSpPr>
        <p:sp>
          <p:nvSpPr>
            <p:cNvPr id="11" name="object 11"/>
            <p:cNvSpPr/>
            <p:nvPr/>
          </p:nvSpPr>
          <p:spPr>
            <a:xfrm>
              <a:off x="1008888" y="4975859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5" y="0"/>
                  </a:lnTo>
                  <a:lnTo>
                    <a:pt x="0" y="259079"/>
                  </a:lnTo>
                  <a:lnTo>
                    <a:pt x="1559052" y="259079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8240" y="4975859"/>
              <a:ext cx="1260475" cy="1259205"/>
            </a:xfrm>
            <a:custGeom>
              <a:avLst/>
              <a:gdLst/>
              <a:ahLst/>
              <a:cxnLst/>
              <a:rect l="l" t="t" r="r" b="b"/>
              <a:pathLst>
                <a:path w="1260475" h="1259204">
                  <a:moveTo>
                    <a:pt x="1260348" y="0"/>
                  </a:moveTo>
                  <a:lnTo>
                    <a:pt x="0" y="0"/>
                  </a:lnTo>
                  <a:lnTo>
                    <a:pt x="0" y="629411"/>
                  </a:lnTo>
                  <a:lnTo>
                    <a:pt x="1726" y="676385"/>
                  </a:lnTo>
                  <a:lnTo>
                    <a:pt x="6824" y="722421"/>
                  </a:lnTo>
                  <a:lnTo>
                    <a:pt x="15173" y="767397"/>
                  </a:lnTo>
                  <a:lnTo>
                    <a:pt x="26649" y="811193"/>
                  </a:lnTo>
                  <a:lnTo>
                    <a:pt x="41133" y="853686"/>
                  </a:lnTo>
                  <a:lnTo>
                    <a:pt x="58501" y="894754"/>
                  </a:lnTo>
                  <a:lnTo>
                    <a:pt x="78633" y="934277"/>
                  </a:lnTo>
                  <a:lnTo>
                    <a:pt x="101406" y="972132"/>
                  </a:lnTo>
                  <a:lnTo>
                    <a:pt x="126698" y="1008197"/>
                  </a:lnTo>
                  <a:lnTo>
                    <a:pt x="154389" y="1042351"/>
                  </a:lnTo>
                  <a:lnTo>
                    <a:pt x="184356" y="1074472"/>
                  </a:lnTo>
                  <a:lnTo>
                    <a:pt x="216477" y="1104438"/>
                  </a:lnTo>
                  <a:lnTo>
                    <a:pt x="250632" y="1132128"/>
                  </a:lnTo>
                  <a:lnTo>
                    <a:pt x="286697" y="1157421"/>
                  </a:lnTo>
                  <a:lnTo>
                    <a:pt x="324552" y="1180193"/>
                  </a:lnTo>
                  <a:lnTo>
                    <a:pt x="364074" y="1200324"/>
                  </a:lnTo>
                  <a:lnTo>
                    <a:pt x="405142" y="1217692"/>
                  </a:lnTo>
                  <a:lnTo>
                    <a:pt x="447635" y="1232175"/>
                  </a:lnTo>
                  <a:lnTo>
                    <a:pt x="491430" y="1243651"/>
                  </a:lnTo>
                  <a:lnTo>
                    <a:pt x="536405" y="1251999"/>
                  </a:lnTo>
                  <a:lnTo>
                    <a:pt x="582440" y="1257097"/>
                  </a:lnTo>
                  <a:lnTo>
                    <a:pt x="629411" y="1258823"/>
                  </a:lnTo>
                  <a:lnTo>
                    <a:pt x="677907" y="1257097"/>
                  </a:lnTo>
                  <a:lnTo>
                    <a:pt x="723942" y="1251999"/>
                  </a:lnTo>
                  <a:lnTo>
                    <a:pt x="768917" y="1243651"/>
                  </a:lnTo>
                  <a:lnTo>
                    <a:pt x="812712" y="1232175"/>
                  </a:lnTo>
                  <a:lnTo>
                    <a:pt x="855205" y="1217692"/>
                  </a:lnTo>
                  <a:lnTo>
                    <a:pt x="896273" y="1200324"/>
                  </a:lnTo>
                  <a:lnTo>
                    <a:pt x="935795" y="1180193"/>
                  </a:lnTo>
                  <a:lnTo>
                    <a:pt x="973650" y="1157421"/>
                  </a:lnTo>
                  <a:lnTo>
                    <a:pt x="1009715" y="1132128"/>
                  </a:lnTo>
                  <a:lnTo>
                    <a:pt x="1043870" y="1104438"/>
                  </a:lnTo>
                  <a:lnTo>
                    <a:pt x="1075991" y="1074472"/>
                  </a:lnTo>
                  <a:lnTo>
                    <a:pt x="1105958" y="1042351"/>
                  </a:lnTo>
                  <a:lnTo>
                    <a:pt x="1133649" y="1008197"/>
                  </a:lnTo>
                  <a:lnTo>
                    <a:pt x="1158941" y="972132"/>
                  </a:lnTo>
                  <a:lnTo>
                    <a:pt x="1181714" y="934277"/>
                  </a:lnTo>
                  <a:lnTo>
                    <a:pt x="1201846" y="894754"/>
                  </a:lnTo>
                  <a:lnTo>
                    <a:pt x="1219214" y="853686"/>
                  </a:lnTo>
                  <a:lnTo>
                    <a:pt x="1233698" y="811193"/>
                  </a:lnTo>
                  <a:lnTo>
                    <a:pt x="1245174" y="767397"/>
                  </a:lnTo>
                  <a:lnTo>
                    <a:pt x="1253523" y="722421"/>
                  </a:lnTo>
                  <a:lnTo>
                    <a:pt x="1258621" y="676385"/>
                  </a:lnTo>
                  <a:lnTo>
                    <a:pt x="1260348" y="629411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167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1976" y="5148071"/>
              <a:ext cx="913130" cy="913130"/>
            </a:xfrm>
            <a:custGeom>
              <a:avLst/>
              <a:gdLst/>
              <a:ahLst/>
              <a:cxnLst/>
              <a:rect l="l" t="t" r="r" b="b"/>
              <a:pathLst>
                <a:path w="913130" h="913129">
                  <a:moveTo>
                    <a:pt x="456438" y="0"/>
                  </a:moveTo>
                  <a:lnTo>
                    <a:pt x="409768" y="2356"/>
                  </a:lnTo>
                  <a:lnTo>
                    <a:pt x="364446" y="9272"/>
                  </a:lnTo>
                  <a:lnTo>
                    <a:pt x="320703" y="20519"/>
                  </a:lnTo>
                  <a:lnTo>
                    <a:pt x="278766" y="35867"/>
                  </a:lnTo>
                  <a:lnTo>
                    <a:pt x="238867" y="55087"/>
                  </a:lnTo>
                  <a:lnTo>
                    <a:pt x="201234" y="77949"/>
                  </a:lnTo>
                  <a:lnTo>
                    <a:pt x="166096" y="104224"/>
                  </a:lnTo>
                  <a:lnTo>
                    <a:pt x="133683" y="133683"/>
                  </a:lnTo>
                  <a:lnTo>
                    <a:pt x="104224" y="166096"/>
                  </a:lnTo>
                  <a:lnTo>
                    <a:pt x="77949" y="201234"/>
                  </a:lnTo>
                  <a:lnTo>
                    <a:pt x="55087" y="238867"/>
                  </a:lnTo>
                  <a:lnTo>
                    <a:pt x="35867" y="278766"/>
                  </a:lnTo>
                  <a:lnTo>
                    <a:pt x="20519" y="320703"/>
                  </a:lnTo>
                  <a:lnTo>
                    <a:pt x="9272" y="364446"/>
                  </a:lnTo>
                  <a:lnTo>
                    <a:pt x="2356" y="409768"/>
                  </a:lnTo>
                  <a:lnTo>
                    <a:pt x="0" y="456437"/>
                  </a:lnTo>
                  <a:lnTo>
                    <a:pt x="2356" y="503105"/>
                  </a:lnTo>
                  <a:lnTo>
                    <a:pt x="9272" y="548425"/>
                  </a:lnTo>
                  <a:lnTo>
                    <a:pt x="20519" y="592168"/>
                  </a:lnTo>
                  <a:lnTo>
                    <a:pt x="35867" y="634103"/>
                  </a:lnTo>
                  <a:lnTo>
                    <a:pt x="55087" y="674002"/>
                  </a:lnTo>
                  <a:lnTo>
                    <a:pt x="77949" y="711636"/>
                  </a:lnTo>
                  <a:lnTo>
                    <a:pt x="104224" y="746774"/>
                  </a:lnTo>
                  <a:lnTo>
                    <a:pt x="133683" y="779187"/>
                  </a:lnTo>
                  <a:lnTo>
                    <a:pt x="166096" y="808647"/>
                  </a:lnTo>
                  <a:lnTo>
                    <a:pt x="201234" y="834923"/>
                  </a:lnTo>
                  <a:lnTo>
                    <a:pt x="238867" y="857786"/>
                  </a:lnTo>
                  <a:lnTo>
                    <a:pt x="278766" y="877006"/>
                  </a:lnTo>
                  <a:lnTo>
                    <a:pt x="320703" y="892355"/>
                  </a:lnTo>
                  <a:lnTo>
                    <a:pt x="364446" y="903602"/>
                  </a:lnTo>
                  <a:lnTo>
                    <a:pt x="409768" y="910519"/>
                  </a:lnTo>
                  <a:lnTo>
                    <a:pt x="456438" y="912876"/>
                  </a:lnTo>
                  <a:lnTo>
                    <a:pt x="503107" y="910519"/>
                  </a:lnTo>
                  <a:lnTo>
                    <a:pt x="548429" y="903602"/>
                  </a:lnTo>
                  <a:lnTo>
                    <a:pt x="592172" y="892355"/>
                  </a:lnTo>
                  <a:lnTo>
                    <a:pt x="634109" y="877006"/>
                  </a:lnTo>
                  <a:lnTo>
                    <a:pt x="674008" y="857786"/>
                  </a:lnTo>
                  <a:lnTo>
                    <a:pt x="711641" y="834923"/>
                  </a:lnTo>
                  <a:lnTo>
                    <a:pt x="746779" y="808647"/>
                  </a:lnTo>
                  <a:lnTo>
                    <a:pt x="779192" y="779187"/>
                  </a:lnTo>
                  <a:lnTo>
                    <a:pt x="808651" y="746774"/>
                  </a:lnTo>
                  <a:lnTo>
                    <a:pt x="834926" y="711636"/>
                  </a:lnTo>
                  <a:lnTo>
                    <a:pt x="857788" y="674002"/>
                  </a:lnTo>
                  <a:lnTo>
                    <a:pt x="877008" y="634103"/>
                  </a:lnTo>
                  <a:lnTo>
                    <a:pt x="892356" y="592168"/>
                  </a:lnTo>
                  <a:lnTo>
                    <a:pt x="903603" y="548425"/>
                  </a:lnTo>
                  <a:lnTo>
                    <a:pt x="910519" y="503105"/>
                  </a:lnTo>
                  <a:lnTo>
                    <a:pt x="912876" y="456437"/>
                  </a:lnTo>
                  <a:lnTo>
                    <a:pt x="910519" y="409768"/>
                  </a:lnTo>
                  <a:lnTo>
                    <a:pt x="903603" y="364446"/>
                  </a:lnTo>
                  <a:lnTo>
                    <a:pt x="892356" y="320703"/>
                  </a:lnTo>
                  <a:lnTo>
                    <a:pt x="877008" y="278766"/>
                  </a:lnTo>
                  <a:lnTo>
                    <a:pt x="857788" y="238867"/>
                  </a:lnTo>
                  <a:lnTo>
                    <a:pt x="834926" y="201234"/>
                  </a:lnTo>
                  <a:lnTo>
                    <a:pt x="808651" y="166096"/>
                  </a:lnTo>
                  <a:lnTo>
                    <a:pt x="779192" y="133683"/>
                  </a:lnTo>
                  <a:lnTo>
                    <a:pt x="746779" y="104224"/>
                  </a:lnTo>
                  <a:lnTo>
                    <a:pt x="711641" y="77949"/>
                  </a:lnTo>
                  <a:lnTo>
                    <a:pt x="674008" y="55087"/>
                  </a:lnTo>
                  <a:lnTo>
                    <a:pt x="634109" y="35867"/>
                  </a:lnTo>
                  <a:lnTo>
                    <a:pt x="592172" y="20519"/>
                  </a:lnTo>
                  <a:lnTo>
                    <a:pt x="548429" y="9272"/>
                  </a:lnTo>
                  <a:lnTo>
                    <a:pt x="503107" y="2356"/>
                  </a:lnTo>
                  <a:lnTo>
                    <a:pt x="4564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4188" y="5327903"/>
              <a:ext cx="568451" cy="554735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90283"/>
              </p:ext>
            </p:extLst>
          </p:nvPr>
        </p:nvGraphicFramePr>
        <p:xfrm>
          <a:off x="3517455" y="353885"/>
          <a:ext cx="8497568" cy="5870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35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Предметные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области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1912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Учебные</a:t>
                      </a:r>
                      <a:r>
                        <a:rPr sz="1800" b="1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предметы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351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7485" marR="19050" indent="-169545">
                        <a:lnSpc>
                          <a:spcPts val="216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Кол-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во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часов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неделю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351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351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47625" indent="91440">
                        <a:lnSpc>
                          <a:spcPts val="216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10б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66040" indent="91440">
                        <a:lnSpc>
                          <a:spcPts val="216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11б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класс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 gridSpan="4">
                  <a:txBody>
                    <a:bodyPr/>
                    <a:lstStyle/>
                    <a:p>
                      <a:pPr marL="942340">
                        <a:lnSpc>
                          <a:spcPts val="21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2.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Часть,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формируемая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участниками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образовательных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отношений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355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Технология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9539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Технология. Технологический проектный практикум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0,5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03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Естественные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науки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Химия. Теоретические основы химии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Химия. Химия в задачах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Химия. Химия высокомолекулярных соединений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0,52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Биология. Эволюция органов и систем животных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Химия. Химия и здоровье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Биология. Генная инженерия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1,48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3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Биология. Анатомия и морфология растений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1,52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0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l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Биология. Анатомия и физиология человека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b="1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0,48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 fontAlgn="ctr">
                        <a:lnSpc>
                          <a:spcPct val="100000"/>
                        </a:lnSpc>
                        <a:spcBef>
                          <a:spcPts val="1019"/>
                        </a:spcBef>
                        <a:buNone/>
                      </a:pPr>
                      <a:r>
                        <a:rPr lang="ru-RU" sz="1800" spc="-1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1,5</a:t>
                      </a:r>
                    </a:p>
                  </a:txBody>
                  <a:tcPr marL="9525" marR="9525" marT="9525" marB="0" anchor="ctr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035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Количество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часов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неделю/год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5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800" b="0" spc="0" dirty="0">
                          <a:latin typeface="Calibri"/>
                          <a:cs typeface="Calibri"/>
                        </a:rPr>
                        <a:t>7</a:t>
                      </a:r>
                      <a:endParaRPr lang="ru-RU" sz="1800" b="1" spc="-25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105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800" b="1" spc="-25" dirty="0">
                          <a:latin typeface="Calibri"/>
                          <a:cs typeface="Calibri"/>
                        </a:rPr>
                        <a:t>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 cap="flat" cmpd="sng" algn="ctr">
                      <a:solidFill>
                        <a:srgbClr val="1674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5703" y="1763712"/>
          <a:ext cx="5389880" cy="3750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24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язык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(английский)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История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классе)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География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15"/>
                        </a:lnSpc>
                      </a:pPr>
                      <a:r>
                        <a:rPr sz="2400" spc="-10" dirty="0">
                          <a:latin typeface="Calibri"/>
                          <a:cs typeface="Calibri"/>
                        </a:rPr>
                        <a:t>Информатика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безопасности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защиты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Родины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Физическая</a:t>
                      </a:r>
                      <a:r>
                        <a:rPr sz="24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культура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Технологический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проектный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практикум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spc="-25" dirty="0">
                          <a:latin typeface="Calibri"/>
                          <a:cs typeface="Calibri"/>
                        </a:rPr>
                        <a:t>Теоретические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основы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химии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(ДО)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marL="9525">
                        <a:lnSpc>
                          <a:spcPts val="282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Химия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здоровье</a:t>
                      </a:r>
                      <a:r>
                        <a:rPr sz="24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(ДО)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16745A"/>
                      </a:solidFill>
                      <a:prstDash val="solid"/>
                    </a:lnL>
                    <a:lnR w="28575">
                      <a:solidFill>
                        <a:srgbClr val="16745A"/>
                      </a:solidFill>
                      <a:prstDash val="solid"/>
                    </a:lnR>
                    <a:lnT w="28575">
                      <a:solidFill>
                        <a:srgbClr val="16745A"/>
                      </a:solidFill>
                      <a:prstDash val="solid"/>
                    </a:lnT>
                    <a:lnB w="28575">
                      <a:solidFill>
                        <a:srgbClr val="16745A"/>
                      </a:solidFill>
                      <a:prstDash val="solid"/>
                    </a:lnB>
                    <a:solidFill>
                      <a:srgbClr val="E7E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307924"/>
            <a:ext cx="820991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sz="4400" spc="-45" dirty="0">
                <a:solidFill>
                  <a:srgbClr val="44536A"/>
                </a:solidFill>
              </a:rPr>
              <a:t>Заочное/семейное/дистанционное </a:t>
            </a:r>
            <a:r>
              <a:rPr sz="4400" spc="-10" dirty="0">
                <a:solidFill>
                  <a:srgbClr val="44536A"/>
                </a:solidFill>
              </a:rPr>
              <a:t>обучение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0058400" y="97535"/>
            <a:ext cx="2133600" cy="178435"/>
          </a:xfrm>
          <a:custGeom>
            <a:avLst/>
            <a:gdLst/>
            <a:ahLst/>
            <a:cxnLst/>
            <a:rect l="l" t="t" r="r" b="b"/>
            <a:pathLst>
              <a:path w="2133600" h="178435">
                <a:moveTo>
                  <a:pt x="2133600" y="0"/>
                </a:moveTo>
                <a:lnTo>
                  <a:pt x="0" y="0"/>
                </a:lnTo>
                <a:lnTo>
                  <a:pt x="0" y="178307"/>
                </a:lnTo>
                <a:lnTo>
                  <a:pt x="2133600" y="178307"/>
                </a:lnTo>
                <a:lnTo>
                  <a:pt x="2133600" y="0"/>
                </a:lnTo>
                <a:close/>
              </a:path>
            </a:pathLst>
          </a:custGeom>
          <a:solidFill>
            <a:srgbClr val="85CF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72100"/>
            <a:ext cx="1485900" cy="1485900"/>
          </a:xfrm>
          <a:custGeom>
            <a:avLst/>
            <a:gdLst/>
            <a:ahLst/>
            <a:cxnLst/>
            <a:rect l="l" t="t" r="r" b="b"/>
            <a:pathLst>
              <a:path w="1485900" h="1485900">
                <a:moveTo>
                  <a:pt x="0" y="0"/>
                </a:moveTo>
                <a:lnTo>
                  <a:pt x="0" y="1485899"/>
                </a:lnTo>
                <a:lnTo>
                  <a:pt x="1485900" y="1485899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69329" y="1796618"/>
            <a:ext cx="542163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27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учебных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25" dirty="0">
                <a:latin typeface="Calibri"/>
                <a:cs typeface="Calibri"/>
              </a:rPr>
              <a:t> по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6-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>
              <a:latin typeface="Calibri"/>
              <a:cs typeface="Calibri"/>
            </a:endParaRPr>
          </a:p>
          <a:p>
            <a:pPr marL="12700" marR="571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Очно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классе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21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ч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(3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учебных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дня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по 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уроков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лицее)</a:t>
            </a:r>
            <a:endParaRPr sz="2400">
              <a:latin typeface="Calibri"/>
              <a:cs typeface="Calibri"/>
            </a:endParaRPr>
          </a:p>
          <a:p>
            <a:pPr marL="12700" marR="43180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Остальные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дни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по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профилю (клиника),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внеурочная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деятельность, </a:t>
            </a:r>
            <a:r>
              <a:rPr sz="2400" b="1" dirty="0">
                <a:latin typeface="Calibri"/>
                <a:cs typeface="Calibri"/>
              </a:rPr>
              <a:t>занятия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ДО,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самостоятельная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подготовка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рамках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заочного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обучения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DC110-9E02-7F85-B614-EB1E93860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9D2BF46-BC17-4BF2-40A8-2240D04805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7" y="233629"/>
            <a:ext cx="31984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ПИ класса</a:t>
            </a:r>
            <a:endParaRPr spc="-25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C1FFE777-E402-B6C6-2ACB-42318E886420}"/>
              </a:ext>
            </a:extLst>
          </p:cNvPr>
          <p:cNvSpPr txBox="1"/>
          <p:nvPr/>
        </p:nvSpPr>
        <p:spPr>
          <a:xfrm>
            <a:off x="228600" y="1828071"/>
            <a:ext cx="2971800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/>
                <a:cs typeface="Calibri Light"/>
              </a:rPr>
              <a:t>(Советская)</a:t>
            </a:r>
            <a:endParaRPr sz="3600" dirty="0">
              <a:latin typeface="Calibri Light"/>
              <a:cs typeface="Calibri Light"/>
            </a:endParaRPr>
          </a:p>
          <a:p>
            <a:pPr marL="30480">
              <a:lnSpc>
                <a:spcPct val="100000"/>
              </a:lnSpc>
              <a:spcBef>
                <a:spcPts val="150"/>
              </a:spcBef>
            </a:pP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2026-</a:t>
            </a:r>
            <a:r>
              <a:rPr lang="ru-RU" sz="2400" b="1" dirty="0">
                <a:solidFill>
                  <a:srgbClr val="7030A0"/>
                </a:solidFill>
                <a:latin typeface="Calibri"/>
                <a:cs typeface="Calibri"/>
              </a:rPr>
              <a:t>2028 </a:t>
            </a:r>
            <a:r>
              <a:rPr lang="ru-RU" sz="2400" b="1" spc="-20" dirty="0">
                <a:solidFill>
                  <a:srgbClr val="7030A0"/>
                </a:solidFill>
                <a:latin typeface="Calibri"/>
                <a:cs typeface="Calibri"/>
              </a:rPr>
              <a:t>годы</a:t>
            </a:r>
            <a:r>
              <a:rPr lang="ru-RU" sz="24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специализированный инженерный класс. Профиль прикладная информатика</a:t>
            </a:r>
            <a:endParaRPr lang="ru-RU" sz="24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BF2CE0E4-48FE-DD03-ECF0-3D11E46B3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87319"/>
              </p:ext>
            </p:extLst>
          </p:nvPr>
        </p:nvGraphicFramePr>
        <p:xfrm>
          <a:off x="3436048" y="391858"/>
          <a:ext cx="8604365" cy="62792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355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903">
                  <a:extLst>
                    <a:ext uri="{9D8B030D-6E8A-4147-A177-3AD203B41FA5}">
                      <a16:colId xmlns:a16="http://schemas.microsoft.com/office/drawing/2014/main" val="1834659813"/>
                    </a:ext>
                  </a:extLst>
                </a:gridCol>
                <a:gridCol w="670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4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8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41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 dirty="0"/>
                    </a:p>
                    <a:p>
                      <a:pPr marL="654050" marR="400050" indent="-248920">
                        <a:lnSpc>
                          <a:spcPct val="100000"/>
                        </a:lnSpc>
                      </a:pPr>
                      <a:r>
                        <a:rPr sz="2000" b="1" spc="-10" dirty="0"/>
                        <a:t>Предметные области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5715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2000" dirty="0"/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lang="ru-RU" sz="2000" b="1" dirty="0"/>
                        <a:t>Учебные</a:t>
                      </a:r>
                      <a:r>
                        <a:rPr lang="ru-RU" sz="2000" b="1" spc="-80" dirty="0"/>
                        <a:t> </a:t>
                      </a:r>
                      <a:r>
                        <a:rPr lang="ru-RU" sz="2000" b="1" spc="-10" dirty="0"/>
                        <a:t>предметы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42875" marB="0"/>
                </a:tc>
                <a:tc gridSpan="4">
                  <a:txBody>
                    <a:bodyPr/>
                    <a:lstStyle/>
                    <a:p>
                      <a:pPr marL="887730">
                        <a:lnSpc>
                          <a:spcPts val="2085"/>
                        </a:lnSpc>
                      </a:pPr>
                      <a:r>
                        <a:rPr sz="2000" b="1" spc="-25" dirty="0"/>
                        <a:t>Кол-</a:t>
                      </a:r>
                      <a:r>
                        <a:rPr sz="2000" b="1" dirty="0"/>
                        <a:t>во</a:t>
                      </a:r>
                      <a:r>
                        <a:rPr sz="2000" b="1" spc="-5" dirty="0"/>
                        <a:t> </a:t>
                      </a:r>
                      <a:r>
                        <a:rPr sz="2000" b="1" dirty="0"/>
                        <a:t>часов</a:t>
                      </a:r>
                      <a:r>
                        <a:rPr sz="2000" b="1" spc="-5" dirty="0"/>
                        <a:t> </a:t>
                      </a:r>
                      <a:r>
                        <a:rPr sz="2000" b="1" dirty="0"/>
                        <a:t>в</a:t>
                      </a:r>
                      <a:r>
                        <a:rPr sz="2000" b="1" spc="15" dirty="0"/>
                        <a:t> </a:t>
                      </a:r>
                      <a:r>
                        <a:rPr sz="2000" b="1" spc="-10" dirty="0"/>
                        <a:t>неделю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2000" b="1" dirty="0"/>
                        <a:t>10</a:t>
                      </a:r>
                      <a:r>
                        <a:rPr sz="2000" b="1" spc="-20" dirty="0"/>
                        <a:t> </a:t>
                      </a:r>
                      <a:r>
                        <a:rPr lang="ru-RU" sz="2000" b="1" spc="-10" dirty="0"/>
                        <a:t>ПИ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lang="ru-RU" sz="2000" b="1" spc="-10" dirty="0"/>
                        <a:t>11 ПИ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ИИ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ИБ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ИИ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85"/>
                        </a:lnSpc>
                      </a:pPr>
                      <a:r>
                        <a:rPr sz="2000" b="1" spc="-25" dirty="0"/>
                        <a:t>ИБ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79">
                <a:tc gridSpan="6">
                  <a:txBody>
                    <a:bodyPr/>
                    <a:lstStyle/>
                    <a:p>
                      <a:pPr marL="3187065">
                        <a:lnSpc>
                          <a:spcPts val="2090"/>
                        </a:lnSpc>
                      </a:pPr>
                      <a:r>
                        <a:rPr sz="2000" b="1" dirty="0"/>
                        <a:t>1.</a:t>
                      </a:r>
                      <a:r>
                        <a:rPr sz="2000" b="1" spc="-5" dirty="0"/>
                        <a:t> </a:t>
                      </a:r>
                      <a:r>
                        <a:rPr sz="2000" b="1" spc="-10" dirty="0" err="1"/>
                        <a:t>Обязательная</a:t>
                      </a:r>
                      <a:r>
                        <a:rPr sz="2000" b="1" spc="-5" dirty="0"/>
                        <a:t> </a:t>
                      </a:r>
                      <a:r>
                        <a:rPr sz="2000" b="1" spc="-10" dirty="0" err="1"/>
                        <a:t>часть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032">
                <a:tc rowSpan="2">
                  <a:txBody>
                    <a:bodyPr/>
                    <a:lstStyle/>
                    <a:p>
                      <a:pPr marL="4445" marR="624840">
                        <a:lnSpc>
                          <a:spcPts val="2160"/>
                        </a:lnSpc>
                      </a:pPr>
                      <a:r>
                        <a:rPr sz="2000" dirty="0"/>
                        <a:t>Русский</a:t>
                      </a:r>
                      <a:r>
                        <a:rPr sz="2000" spc="-45" dirty="0"/>
                        <a:t> </a:t>
                      </a:r>
                      <a:r>
                        <a:rPr sz="2000" dirty="0"/>
                        <a:t>язык</a:t>
                      </a:r>
                      <a:r>
                        <a:rPr sz="2000" spc="-50" dirty="0"/>
                        <a:t> и </a:t>
                      </a:r>
                      <a:r>
                        <a:rPr sz="2000" spc="-10" dirty="0"/>
                        <a:t>литература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624840">
                        <a:lnSpc>
                          <a:spcPts val="2160"/>
                        </a:lnSpc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Русский язык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Литература</a:t>
                      </a:r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23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2000" dirty="0"/>
                        <a:t>Иностранные</a:t>
                      </a:r>
                      <a:r>
                        <a:rPr sz="2000" spc="-80" dirty="0"/>
                        <a:t> </a:t>
                      </a:r>
                      <a:r>
                        <a:rPr sz="2000" spc="-10" dirty="0"/>
                        <a:t>языки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27635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Иностранный язык (английский)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0,48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032">
                <a:tc rowSpan="3"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000" spc="-10" dirty="0"/>
                        <a:t>Общественные</a:t>
                      </a:r>
                      <a:endParaRPr sz="2000" dirty="0"/>
                    </a:p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sz="2000" spc="-10" dirty="0"/>
                        <a:t>науки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История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Обществознание</a:t>
                      </a:r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География</a:t>
                      </a:r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12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endParaRPr sz="2000" dirty="0"/>
                    </a:p>
                    <a:p>
                      <a:pPr marL="4445" marR="714375">
                        <a:lnSpc>
                          <a:spcPct val="100000"/>
                        </a:lnSpc>
                      </a:pPr>
                      <a:r>
                        <a:rPr sz="2000" spc="-10" dirty="0"/>
                        <a:t>Математика</a:t>
                      </a:r>
                      <a:r>
                        <a:rPr sz="2000" spc="-60" dirty="0"/>
                        <a:t> </a:t>
                      </a:r>
                      <a:r>
                        <a:rPr sz="2000" spc="-50" dirty="0"/>
                        <a:t>и </a:t>
                      </a:r>
                      <a:r>
                        <a:rPr sz="2000" spc="-10" dirty="0"/>
                        <a:t>информатика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marR="714375">
                        <a:lnSpc>
                          <a:spcPct val="100000"/>
                        </a:lnSpc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Математика. Теория элементарных функций</a:t>
                      </a:r>
                      <a:endParaRPr sz="2000" b="0" dirty="0">
                        <a:latin typeface="+mn-lt"/>
                        <a:cs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1,48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350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Математика. Уравнения, неравенства и их конструкции</a:t>
                      </a:r>
                      <a:endParaRPr lang="ru-RU" b="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0,61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2,37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2,37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91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Математика. Тригонометрия</a:t>
                      </a:r>
                      <a:endParaRPr lang="ru-RU" b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0,91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0,91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2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Математика. Начала математического анализа</a:t>
                      </a:r>
                      <a:endParaRPr lang="ru-RU" b="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1,13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876C809-75BA-47B6-097A-05EB23B47BE4}"/>
              </a:ext>
            </a:extLst>
          </p:cNvPr>
          <p:cNvGrpSpPr/>
          <p:nvPr/>
        </p:nvGrpSpPr>
        <p:grpSpPr>
          <a:xfrm>
            <a:off x="971054" y="4495800"/>
            <a:ext cx="1559560" cy="1260475"/>
            <a:chOff x="989654" y="4808271"/>
            <a:chExt cx="1559560" cy="1260475"/>
          </a:xfrm>
        </p:grpSpPr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75005650-374A-7FD5-6EE1-9DC7EED10890}"/>
                </a:ext>
              </a:extLst>
            </p:cNvPr>
            <p:cNvSpPr/>
            <p:nvPr/>
          </p:nvSpPr>
          <p:spPr>
            <a:xfrm>
              <a:off x="989654" y="4817364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5" y="0"/>
                  </a:lnTo>
                  <a:lnTo>
                    <a:pt x="0" y="259079"/>
                  </a:lnTo>
                  <a:lnTo>
                    <a:pt x="1559052" y="259079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1ABFAD25-EAB1-4576-F1B2-CDBD913D370E}"/>
                </a:ext>
              </a:extLst>
            </p:cNvPr>
            <p:cNvGrpSpPr/>
            <p:nvPr/>
          </p:nvGrpSpPr>
          <p:grpSpPr>
            <a:xfrm>
              <a:off x="1145642" y="4808271"/>
              <a:ext cx="1260475" cy="1260475"/>
              <a:chOff x="870393" y="1335645"/>
              <a:chExt cx="1260475" cy="1260475"/>
            </a:xfrm>
          </p:grpSpPr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C472F6CA-08CA-6B66-8021-CC64B3637AFE}"/>
                  </a:ext>
                </a:extLst>
              </p:cNvPr>
              <p:cNvSpPr/>
              <p:nvPr/>
            </p:nvSpPr>
            <p:spPr>
              <a:xfrm>
                <a:off x="870393" y="1335645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DB3E38FC-4953-765C-C235-A72BCB5688E9}"/>
                  </a:ext>
                </a:extLst>
              </p:cNvPr>
              <p:cNvSpPr/>
              <p:nvPr/>
            </p:nvSpPr>
            <p:spPr>
              <a:xfrm>
                <a:off x="1035700" y="1489672"/>
                <a:ext cx="9000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480F6586-95FA-306B-D9B2-48FA49E73B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1176630" y="1626151"/>
                <a:ext cx="648000" cy="6414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25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87" y="233629"/>
            <a:ext cx="31984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ПИ класса</a:t>
            </a:r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228600" y="1828071"/>
            <a:ext cx="2971800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/>
                <a:cs typeface="Calibri Light"/>
              </a:rPr>
              <a:t>(Советская)</a:t>
            </a:r>
            <a:endParaRPr sz="3600" dirty="0">
              <a:latin typeface="Calibri Light"/>
              <a:cs typeface="Calibri Light"/>
            </a:endParaRPr>
          </a:p>
          <a:p>
            <a:pPr marL="30480">
              <a:lnSpc>
                <a:spcPct val="100000"/>
              </a:lnSpc>
              <a:spcBef>
                <a:spcPts val="150"/>
              </a:spcBef>
            </a:pP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2026-</a:t>
            </a:r>
            <a:r>
              <a:rPr lang="ru-RU" sz="2400" b="1" dirty="0">
                <a:solidFill>
                  <a:srgbClr val="7030A0"/>
                </a:solidFill>
                <a:latin typeface="Calibri"/>
                <a:cs typeface="Calibri"/>
              </a:rPr>
              <a:t>2028 </a:t>
            </a:r>
            <a:r>
              <a:rPr lang="ru-RU" sz="2400" b="1" spc="-20" dirty="0">
                <a:solidFill>
                  <a:srgbClr val="7030A0"/>
                </a:solidFill>
                <a:latin typeface="Calibri"/>
                <a:cs typeface="Calibri"/>
              </a:rPr>
              <a:t>годы</a:t>
            </a:r>
            <a:r>
              <a:rPr lang="ru-RU" sz="24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специализированный инженерный класс. Профиль прикладная информатика</a:t>
            </a:r>
            <a:endParaRPr lang="ru-RU" sz="24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6036"/>
              </p:ext>
            </p:extLst>
          </p:nvPr>
        </p:nvGraphicFramePr>
        <p:xfrm>
          <a:off x="3374035" y="381000"/>
          <a:ext cx="8817965" cy="597178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13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7372">
                  <a:extLst>
                    <a:ext uri="{9D8B030D-6E8A-4147-A177-3AD203B41FA5}">
                      <a16:colId xmlns:a16="http://schemas.microsoft.com/office/drawing/2014/main" val="1834659813"/>
                    </a:ext>
                  </a:extLst>
                </a:gridCol>
                <a:gridCol w="68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941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 dirty="0"/>
                    </a:p>
                    <a:p>
                      <a:pPr marL="654050" marR="400050" indent="-248920">
                        <a:lnSpc>
                          <a:spcPct val="100000"/>
                        </a:lnSpc>
                      </a:pPr>
                      <a:r>
                        <a:rPr sz="2000" b="1" spc="-10" dirty="0"/>
                        <a:t>Предметные области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5715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2000" dirty="0"/>
                    </a:p>
                    <a:p>
                      <a:pPr marL="695325" lvl="1">
                        <a:lnSpc>
                          <a:spcPct val="100000"/>
                        </a:lnSpc>
                      </a:pPr>
                      <a:r>
                        <a:rPr lang="ru-RU" sz="2000" b="1" dirty="0"/>
                        <a:t>Учебные</a:t>
                      </a:r>
                      <a:r>
                        <a:rPr lang="ru-RU" sz="2000" b="1" spc="-80" dirty="0"/>
                        <a:t> </a:t>
                      </a:r>
                      <a:r>
                        <a:rPr lang="ru-RU" sz="2000" b="1" spc="-10" dirty="0"/>
                        <a:t>предметы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42875" marB="0"/>
                </a:tc>
                <a:tc gridSpan="4">
                  <a:txBody>
                    <a:bodyPr/>
                    <a:lstStyle/>
                    <a:p>
                      <a:pPr marL="887730">
                        <a:lnSpc>
                          <a:spcPts val="2085"/>
                        </a:lnSpc>
                      </a:pPr>
                      <a:r>
                        <a:rPr sz="2000" b="1" spc="-25" dirty="0"/>
                        <a:t>Кол-</a:t>
                      </a:r>
                      <a:r>
                        <a:rPr sz="2000" b="1" dirty="0"/>
                        <a:t>во</a:t>
                      </a:r>
                      <a:r>
                        <a:rPr sz="2000" b="1" spc="-5" dirty="0"/>
                        <a:t> </a:t>
                      </a:r>
                      <a:r>
                        <a:rPr sz="2000" b="1" dirty="0"/>
                        <a:t>часов</a:t>
                      </a:r>
                      <a:r>
                        <a:rPr sz="2000" b="1" spc="-5" dirty="0"/>
                        <a:t> </a:t>
                      </a:r>
                      <a:r>
                        <a:rPr sz="2000" b="1" dirty="0"/>
                        <a:t>в</a:t>
                      </a:r>
                      <a:r>
                        <a:rPr sz="2000" b="1" spc="15" dirty="0"/>
                        <a:t> </a:t>
                      </a:r>
                      <a:r>
                        <a:rPr sz="2000" b="1" spc="-10" dirty="0"/>
                        <a:t>неделю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2000" b="1" dirty="0"/>
                        <a:t>10</a:t>
                      </a:r>
                      <a:r>
                        <a:rPr sz="2000" b="1" spc="-20" dirty="0"/>
                        <a:t> </a:t>
                      </a:r>
                      <a:r>
                        <a:rPr lang="ru-RU" sz="2000" b="1" spc="-10" dirty="0"/>
                        <a:t>ПИ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lang="ru-RU" sz="2000" b="1" spc="-10" dirty="0"/>
                        <a:t>11 ПИ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1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ИИ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ИБ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ИИ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85"/>
                        </a:lnSpc>
                      </a:pPr>
                      <a:r>
                        <a:rPr sz="2000" b="1" spc="-25" dirty="0"/>
                        <a:t>ИБ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179">
                <a:tc gridSpan="6">
                  <a:txBody>
                    <a:bodyPr/>
                    <a:lstStyle/>
                    <a:p>
                      <a:pPr marL="3187065">
                        <a:lnSpc>
                          <a:spcPts val="2090"/>
                        </a:lnSpc>
                      </a:pPr>
                      <a:r>
                        <a:rPr sz="2000" b="1" dirty="0"/>
                        <a:t>1.</a:t>
                      </a:r>
                      <a:r>
                        <a:rPr sz="2000" b="1" spc="-5" dirty="0"/>
                        <a:t> </a:t>
                      </a:r>
                      <a:r>
                        <a:rPr sz="2000" b="1" spc="-10" dirty="0" err="1"/>
                        <a:t>Обязательная</a:t>
                      </a:r>
                      <a:r>
                        <a:rPr sz="2000" b="1" spc="-5" dirty="0"/>
                        <a:t> </a:t>
                      </a:r>
                      <a:r>
                        <a:rPr sz="2000" b="1" spc="-10" dirty="0" err="1"/>
                        <a:t>часть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032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20"/>
                        </a:spcBef>
                      </a:pPr>
                      <a:endParaRPr sz="2000" dirty="0"/>
                    </a:p>
                    <a:p>
                      <a:pPr marL="4445" marR="714375">
                        <a:lnSpc>
                          <a:spcPct val="100000"/>
                        </a:lnSpc>
                      </a:pPr>
                      <a:r>
                        <a:rPr sz="2000" spc="-10" dirty="0"/>
                        <a:t>Математика</a:t>
                      </a:r>
                      <a:r>
                        <a:rPr sz="2000" spc="-60" dirty="0"/>
                        <a:t> </a:t>
                      </a:r>
                      <a:r>
                        <a:rPr sz="2000" spc="-50" dirty="0"/>
                        <a:t>и </a:t>
                      </a:r>
                      <a:r>
                        <a:rPr sz="2000" spc="-10" dirty="0"/>
                        <a:t>информатика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B w="28575">
                      <a:solidFill>
                        <a:srgbClr val="2585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Расширение понятия числа: комплексные числа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Основы теории вероятностей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635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Математика. Геометрия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Кодирование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Математические объекты информатики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208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Цифровые технологии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12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Компьютерное моделирование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66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Алгоритмизация и программирование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91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Теория алгоритмов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02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Программирование на Пайтон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B60ACAD-B91D-DD01-FC4F-0716EAD66DF7}"/>
              </a:ext>
            </a:extLst>
          </p:cNvPr>
          <p:cNvGrpSpPr/>
          <p:nvPr/>
        </p:nvGrpSpPr>
        <p:grpSpPr>
          <a:xfrm>
            <a:off x="971054" y="4495800"/>
            <a:ext cx="1559560" cy="1260475"/>
            <a:chOff x="989654" y="4808271"/>
            <a:chExt cx="1559560" cy="1260475"/>
          </a:xfrm>
        </p:grpSpPr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4ABF51A0-DF51-CDEE-8285-352ED584F428}"/>
                </a:ext>
              </a:extLst>
            </p:cNvPr>
            <p:cNvSpPr/>
            <p:nvPr/>
          </p:nvSpPr>
          <p:spPr>
            <a:xfrm>
              <a:off x="989654" y="4817364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5" y="0"/>
                  </a:lnTo>
                  <a:lnTo>
                    <a:pt x="0" y="259079"/>
                  </a:lnTo>
                  <a:lnTo>
                    <a:pt x="1559052" y="259079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F127C767-3219-0674-56B6-1E6ACAB6C108}"/>
                </a:ext>
              </a:extLst>
            </p:cNvPr>
            <p:cNvGrpSpPr/>
            <p:nvPr/>
          </p:nvGrpSpPr>
          <p:grpSpPr>
            <a:xfrm>
              <a:off x="1145642" y="4808271"/>
              <a:ext cx="1260475" cy="1260475"/>
              <a:chOff x="870393" y="1335645"/>
              <a:chExt cx="1260475" cy="1260475"/>
            </a:xfrm>
          </p:grpSpPr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816D0525-3D3A-4D43-6093-ABC730E45ADF}"/>
                  </a:ext>
                </a:extLst>
              </p:cNvPr>
              <p:cNvSpPr/>
              <p:nvPr/>
            </p:nvSpPr>
            <p:spPr>
              <a:xfrm>
                <a:off x="870393" y="1335645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471FA2E6-832F-CE9D-6B63-323309315EE4}"/>
                  </a:ext>
                </a:extLst>
              </p:cNvPr>
              <p:cNvSpPr/>
              <p:nvPr/>
            </p:nvSpPr>
            <p:spPr>
              <a:xfrm>
                <a:off x="1035700" y="1489672"/>
                <a:ext cx="9000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095436BC-5710-C5E1-B15E-AF1291E62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1176630" y="1626151"/>
                <a:ext cx="648000" cy="64144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66544-DD49-AD7B-5A03-999173805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E36435-219A-5AF7-8673-1D5D88DC3C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7" y="233629"/>
            <a:ext cx="304881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ПИ класса</a:t>
            </a:r>
            <a:endParaRPr spc="-25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4BFEBD9F-AA5C-5514-26E7-2122AD050E1B}"/>
              </a:ext>
            </a:extLst>
          </p:cNvPr>
          <p:cNvSpPr txBox="1"/>
          <p:nvPr/>
        </p:nvSpPr>
        <p:spPr>
          <a:xfrm>
            <a:off x="19420" y="2384734"/>
            <a:ext cx="2971800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/>
                <a:cs typeface="Calibri Light"/>
              </a:rPr>
              <a:t>(Советская)</a:t>
            </a:r>
            <a:endParaRPr sz="3600" dirty="0">
              <a:latin typeface="Calibri Light"/>
              <a:cs typeface="Calibri Light"/>
            </a:endParaRPr>
          </a:p>
          <a:p>
            <a:pPr marL="30480">
              <a:lnSpc>
                <a:spcPct val="100000"/>
              </a:lnSpc>
              <a:spcBef>
                <a:spcPts val="150"/>
              </a:spcBef>
            </a:pP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2026-</a:t>
            </a:r>
            <a:r>
              <a:rPr lang="ru-RU" sz="2400" b="1" dirty="0">
                <a:solidFill>
                  <a:srgbClr val="7030A0"/>
                </a:solidFill>
                <a:latin typeface="Calibri"/>
                <a:cs typeface="Calibri"/>
              </a:rPr>
              <a:t>2028 </a:t>
            </a:r>
            <a:r>
              <a:rPr lang="ru-RU" sz="2400" b="1" spc="-20" dirty="0">
                <a:solidFill>
                  <a:srgbClr val="7030A0"/>
                </a:solidFill>
                <a:latin typeface="Calibri"/>
                <a:cs typeface="Calibri"/>
              </a:rPr>
              <a:t>годы</a:t>
            </a:r>
            <a:r>
              <a:rPr lang="ru-RU" sz="24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специализированный инженерный класс. Профиль прикладная информатика</a:t>
            </a:r>
            <a:endParaRPr lang="ru-RU" sz="24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A4732C07-4F9D-D9F9-0682-CF772F1E0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98690"/>
              </p:ext>
            </p:extLst>
          </p:nvPr>
        </p:nvGraphicFramePr>
        <p:xfrm>
          <a:off x="3200400" y="391859"/>
          <a:ext cx="8991601" cy="642411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6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540">
                  <a:extLst>
                    <a:ext uri="{9D8B030D-6E8A-4147-A177-3AD203B41FA5}">
                      <a16:colId xmlns:a16="http://schemas.microsoft.com/office/drawing/2014/main" val="1834659813"/>
                    </a:ext>
                  </a:extLst>
                </a:gridCol>
                <a:gridCol w="701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4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410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 dirty="0"/>
                    </a:p>
                    <a:p>
                      <a:pPr marL="654050" marR="400050" indent="-248920">
                        <a:lnSpc>
                          <a:spcPct val="100000"/>
                        </a:lnSpc>
                      </a:pPr>
                      <a:r>
                        <a:rPr sz="2000" b="1" spc="-10" dirty="0"/>
                        <a:t>Предметные области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5715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2000" dirty="0"/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lang="ru-RU" sz="2000" b="1" dirty="0"/>
                        <a:t>Учебные</a:t>
                      </a:r>
                      <a:r>
                        <a:rPr lang="ru-RU" sz="2000" b="1" spc="-80" dirty="0"/>
                        <a:t> </a:t>
                      </a:r>
                      <a:r>
                        <a:rPr lang="ru-RU" sz="2000" b="1" spc="-10" dirty="0"/>
                        <a:t>предметы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142875" marB="0"/>
                </a:tc>
                <a:tc gridSpan="4">
                  <a:txBody>
                    <a:bodyPr/>
                    <a:lstStyle/>
                    <a:p>
                      <a:pPr marL="887730">
                        <a:lnSpc>
                          <a:spcPts val="2085"/>
                        </a:lnSpc>
                      </a:pPr>
                      <a:r>
                        <a:rPr sz="2000" b="1" spc="-25" dirty="0"/>
                        <a:t>Кол-</a:t>
                      </a:r>
                      <a:r>
                        <a:rPr sz="2000" b="1" dirty="0"/>
                        <a:t>во</a:t>
                      </a:r>
                      <a:r>
                        <a:rPr sz="2000" b="1" spc="-5" dirty="0"/>
                        <a:t> </a:t>
                      </a:r>
                      <a:r>
                        <a:rPr sz="2000" b="1" dirty="0"/>
                        <a:t>часов</a:t>
                      </a:r>
                      <a:r>
                        <a:rPr sz="2000" b="1" spc="-5" dirty="0"/>
                        <a:t> </a:t>
                      </a:r>
                      <a:r>
                        <a:rPr sz="2000" b="1" dirty="0"/>
                        <a:t>в</a:t>
                      </a:r>
                      <a:r>
                        <a:rPr sz="2000" b="1" spc="15" dirty="0"/>
                        <a:t> </a:t>
                      </a:r>
                      <a:r>
                        <a:rPr sz="2000" b="1" spc="-10" dirty="0"/>
                        <a:t>неделю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2000" b="1" dirty="0"/>
                        <a:t>10</a:t>
                      </a:r>
                      <a:r>
                        <a:rPr sz="2000" b="1" spc="-20" dirty="0"/>
                        <a:t> </a:t>
                      </a:r>
                      <a:r>
                        <a:rPr lang="ru-RU" sz="2000" b="1" spc="-10" dirty="0"/>
                        <a:t>ПИ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lang="ru-RU" sz="2000" b="1" spc="-10" dirty="0"/>
                        <a:t>11 ПИ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ИИ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ИБ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75"/>
                        </a:lnSpc>
                      </a:pPr>
                      <a:r>
                        <a:rPr sz="2000" b="1" spc="-25" dirty="0"/>
                        <a:t>ИИ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85"/>
                        </a:lnSpc>
                      </a:pPr>
                      <a:r>
                        <a:rPr sz="2000" b="1" spc="-25" dirty="0"/>
                        <a:t>ИБ</a:t>
                      </a:r>
                      <a:endParaRPr sz="20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061">
                <a:tc gridSpan="6">
                  <a:txBody>
                    <a:bodyPr/>
                    <a:lstStyle/>
                    <a:p>
                      <a:pPr marL="3187065">
                        <a:lnSpc>
                          <a:spcPts val="2090"/>
                        </a:lnSpc>
                      </a:pPr>
                      <a:r>
                        <a:rPr sz="2000" b="1" dirty="0"/>
                        <a:t>1.</a:t>
                      </a:r>
                      <a:r>
                        <a:rPr sz="2000" b="1" spc="-5" dirty="0"/>
                        <a:t> </a:t>
                      </a:r>
                      <a:r>
                        <a:rPr sz="2000" b="1" spc="-10" dirty="0" err="1"/>
                        <a:t>Обязательная</a:t>
                      </a:r>
                      <a:r>
                        <a:rPr sz="2000" b="1" spc="-5" dirty="0"/>
                        <a:t> </a:t>
                      </a:r>
                      <a:r>
                        <a:rPr sz="2000" b="1" spc="-10" dirty="0" err="1"/>
                        <a:t>часть</a:t>
                      </a:r>
                      <a:endParaRPr sz="20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47">
                <a:tc row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Естественные науки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Химия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0,52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Биология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Механика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1,27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1,27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Молекулярная физика и термодинамика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1,34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1,34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Электродинамика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1,39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1,39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2,4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Специальная теория относительности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0,33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0,33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Физика. Квантовая физика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0,83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0,83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3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Физика. Элементы астрономии и астрофизики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0,44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55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Основы безопасности и защиты Родины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Основы безопасности и защиты Родины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Физическая культура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Физическая культура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9035AFB-6CC0-6042-FF37-1FD185C45785}"/>
              </a:ext>
            </a:extLst>
          </p:cNvPr>
          <p:cNvGrpSpPr/>
          <p:nvPr/>
        </p:nvGrpSpPr>
        <p:grpSpPr>
          <a:xfrm>
            <a:off x="896214" y="5105400"/>
            <a:ext cx="1559560" cy="1260475"/>
            <a:chOff x="989654" y="4808271"/>
            <a:chExt cx="1559560" cy="1260475"/>
          </a:xfrm>
        </p:grpSpPr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1CE3E86D-9B50-8787-A654-0F40D3312685}"/>
                </a:ext>
              </a:extLst>
            </p:cNvPr>
            <p:cNvSpPr/>
            <p:nvPr/>
          </p:nvSpPr>
          <p:spPr>
            <a:xfrm>
              <a:off x="989654" y="4817364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5" y="0"/>
                  </a:lnTo>
                  <a:lnTo>
                    <a:pt x="0" y="259079"/>
                  </a:lnTo>
                  <a:lnTo>
                    <a:pt x="1559052" y="259079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7AA1DAD6-4C9B-84A5-638B-7208D821FD35}"/>
                </a:ext>
              </a:extLst>
            </p:cNvPr>
            <p:cNvGrpSpPr/>
            <p:nvPr/>
          </p:nvGrpSpPr>
          <p:grpSpPr>
            <a:xfrm>
              <a:off x="1145642" y="4808271"/>
              <a:ext cx="1260475" cy="1260475"/>
              <a:chOff x="870393" y="1335645"/>
              <a:chExt cx="1260475" cy="1260475"/>
            </a:xfrm>
          </p:grpSpPr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ECDC6227-3F2A-811D-CB2C-176850F17CDE}"/>
                  </a:ext>
                </a:extLst>
              </p:cNvPr>
              <p:cNvSpPr/>
              <p:nvPr/>
            </p:nvSpPr>
            <p:spPr>
              <a:xfrm>
                <a:off x="870393" y="1335645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A309426C-66FF-1268-AAB5-3F7565E7696F}"/>
                  </a:ext>
                </a:extLst>
              </p:cNvPr>
              <p:cNvSpPr/>
              <p:nvPr/>
            </p:nvSpPr>
            <p:spPr>
              <a:xfrm>
                <a:off x="1035700" y="1489672"/>
                <a:ext cx="9000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201FFA1C-0B51-A41F-C123-9F48BD564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1176630" y="1626151"/>
                <a:ext cx="648000" cy="6414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59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1611B-10DD-DF96-E805-E232A4D45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CE3F763-1679-B2EA-AE40-DD370213A7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1587" y="233629"/>
            <a:ext cx="31984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Проект</a:t>
            </a:r>
            <a:r>
              <a:rPr spc="-155" dirty="0"/>
              <a:t> </a:t>
            </a:r>
            <a:r>
              <a:rPr spc="-25" dirty="0"/>
              <a:t>учебного </a:t>
            </a:r>
            <a:r>
              <a:rPr spc="-10" dirty="0"/>
              <a:t>плана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0" dirty="0"/>
              <a:t>10-</a:t>
            </a:r>
            <a:r>
              <a:rPr spc="-25" dirty="0"/>
              <a:t>11</a:t>
            </a:r>
            <a:r>
              <a:rPr lang="ru-RU" spc="-25" dirty="0"/>
              <a:t> ПИ класса</a:t>
            </a:r>
            <a:endParaRPr spc="-25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A7D71D3-879A-2F88-B80C-D8890A33B5F4}"/>
              </a:ext>
            </a:extLst>
          </p:cNvPr>
          <p:cNvSpPr txBox="1"/>
          <p:nvPr/>
        </p:nvSpPr>
        <p:spPr>
          <a:xfrm>
            <a:off x="228600" y="1828071"/>
            <a:ext cx="2971800" cy="2439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78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 Light"/>
                <a:cs typeface="Calibri Light"/>
              </a:rPr>
              <a:t>(Советская)</a:t>
            </a:r>
            <a:endParaRPr sz="3600" dirty="0">
              <a:latin typeface="Calibri Light"/>
              <a:cs typeface="Calibri Light"/>
            </a:endParaRPr>
          </a:p>
          <a:p>
            <a:pPr marL="30480">
              <a:lnSpc>
                <a:spcPct val="100000"/>
              </a:lnSpc>
              <a:spcBef>
                <a:spcPts val="150"/>
              </a:spcBef>
            </a:pP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2026-</a:t>
            </a:r>
            <a:r>
              <a:rPr lang="ru-RU" sz="2400" b="1" dirty="0">
                <a:solidFill>
                  <a:srgbClr val="7030A0"/>
                </a:solidFill>
                <a:latin typeface="Calibri"/>
                <a:cs typeface="Calibri"/>
              </a:rPr>
              <a:t>2028 </a:t>
            </a:r>
            <a:r>
              <a:rPr lang="ru-RU" sz="2400" b="1" spc="-20" dirty="0">
                <a:solidFill>
                  <a:srgbClr val="7030A0"/>
                </a:solidFill>
                <a:latin typeface="Calibri"/>
                <a:cs typeface="Calibri"/>
              </a:rPr>
              <a:t>годы</a:t>
            </a:r>
            <a:r>
              <a:rPr lang="ru-RU" sz="24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ru-RU" sz="2400" b="1" spc="-10" dirty="0">
                <a:solidFill>
                  <a:srgbClr val="7030A0"/>
                </a:solidFill>
                <a:latin typeface="Calibri"/>
                <a:cs typeface="Calibri"/>
              </a:rPr>
              <a:t>специализированный инженерный класс. Профиль прикладная информатика</a:t>
            </a:r>
            <a:endParaRPr lang="ru-RU" sz="24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object 15">
            <a:extLst>
              <a:ext uri="{FF2B5EF4-FFF2-40B4-BE49-F238E27FC236}">
                <a16:creationId xmlns:a16="http://schemas.microsoft.com/office/drawing/2014/main" id="{3A70BE73-7B29-CAB6-8C48-BA82F879D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49377"/>
              </p:ext>
            </p:extLst>
          </p:nvPr>
        </p:nvGraphicFramePr>
        <p:xfrm>
          <a:off x="3365707" y="391859"/>
          <a:ext cx="8826294" cy="621253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15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0977">
                  <a:extLst>
                    <a:ext uri="{9D8B030D-6E8A-4147-A177-3AD203B41FA5}">
                      <a16:colId xmlns:a16="http://schemas.microsoft.com/office/drawing/2014/main" val="1834659813"/>
                    </a:ext>
                  </a:extLst>
                </a:gridCol>
                <a:gridCol w="68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5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410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 dirty="0">
                        <a:latin typeface="+mn-lt"/>
                      </a:endParaRPr>
                    </a:p>
                    <a:p>
                      <a:pPr marL="654050" marR="400050" indent="-24892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+mn-lt"/>
                        </a:rPr>
                        <a:t>Предметные области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5715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lang="ru-RU" sz="1800" dirty="0">
                        <a:latin typeface="+mn-lt"/>
                      </a:endParaRPr>
                    </a:p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lang="ru-RU" sz="1800" b="1" dirty="0">
                          <a:latin typeface="+mn-lt"/>
                        </a:rPr>
                        <a:t>Учебные</a:t>
                      </a:r>
                      <a:r>
                        <a:rPr lang="ru-RU" sz="1800" b="1" spc="-80" dirty="0">
                          <a:latin typeface="+mn-lt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</a:rPr>
                        <a:t>предметы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142875" marB="0"/>
                </a:tc>
                <a:tc gridSpan="4">
                  <a:txBody>
                    <a:bodyPr/>
                    <a:lstStyle/>
                    <a:p>
                      <a:pPr marL="887730">
                        <a:lnSpc>
                          <a:spcPts val="208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Кол-</a:t>
                      </a:r>
                      <a:r>
                        <a:rPr sz="1800" b="1" dirty="0">
                          <a:latin typeface="+mn-lt"/>
                        </a:rPr>
                        <a:t>во</a:t>
                      </a:r>
                      <a:r>
                        <a:rPr sz="1800" b="1" spc="-5" dirty="0">
                          <a:latin typeface="+mn-lt"/>
                        </a:rPr>
                        <a:t> </a:t>
                      </a:r>
                      <a:r>
                        <a:rPr sz="1800" b="1" dirty="0">
                          <a:latin typeface="+mn-lt"/>
                        </a:rPr>
                        <a:t>часов</a:t>
                      </a:r>
                      <a:r>
                        <a:rPr sz="1800" b="1" spc="-5" dirty="0">
                          <a:latin typeface="+mn-lt"/>
                        </a:rPr>
                        <a:t> </a:t>
                      </a:r>
                      <a:r>
                        <a:rPr sz="1800" b="1" dirty="0">
                          <a:latin typeface="+mn-lt"/>
                        </a:rPr>
                        <a:t>в</a:t>
                      </a:r>
                      <a:r>
                        <a:rPr sz="1800" b="1" spc="15" dirty="0">
                          <a:latin typeface="+mn-lt"/>
                        </a:rPr>
                        <a:t> </a:t>
                      </a:r>
                      <a:r>
                        <a:rPr sz="1800" b="1" spc="-10" dirty="0">
                          <a:latin typeface="+mn-lt"/>
                        </a:rPr>
                        <a:t>неделю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5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1800" b="1" dirty="0">
                          <a:latin typeface="+mn-lt"/>
                        </a:rPr>
                        <a:t>10</a:t>
                      </a:r>
                      <a:r>
                        <a:rPr sz="1800" b="1" spc="-20" dirty="0">
                          <a:latin typeface="+mn-lt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</a:rPr>
                        <a:t>ПИ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lang="ru-RU" sz="1800" b="1" spc="-10" dirty="0">
                          <a:latin typeface="+mn-lt"/>
                        </a:rPr>
                        <a:t>11 ПИ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6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ИИ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07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ИБ</a:t>
                      </a:r>
                      <a:endParaRPr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7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ИИ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85"/>
                        </a:lnSpc>
                      </a:pPr>
                      <a:r>
                        <a:rPr sz="1800" b="1" spc="-25" dirty="0">
                          <a:latin typeface="+mn-lt"/>
                        </a:rPr>
                        <a:t>ИБ</a:t>
                      </a:r>
                      <a:endParaRPr sz="180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061">
                <a:tc gridSpan="6">
                  <a:txBody>
                    <a:bodyPr/>
                    <a:lstStyle/>
                    <a:p>
                      <a:pPr marL="972819">
                        <a:lnSpc>
                          <a:spcPts val="2075"/>
                        </a:lnSpc>
                      </a:pPr>
                      <a:r>
                        <a:rPr lang="ru-RU" sz="1800" b="1" dirty="0">
                          <a:latin typeface="+mn-lt"/>
                          <a:cs typeface="Calibri"/>
                        </a:rPr>
                        <a:t>2.</a:t>
                      </a:r>
                      <a:r>
                        <a:rPr lang="ru-RU" sz="1800" b="1" spc="-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Часть,</a:t>
                      </a:r>
                      <a:r>
                        <a:rPr lang="ru-RU" sz="1800" b="1" spc="-2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формируемая</a:t>
                      </a:r>
                      <a:r>
                        <a:rPr lang="ru-RU" sz="1800" b="1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dirty="0">
                          <a:latin typeface="+mn-lt"/>
                          <a:cs typeface="Calibri"/>
                        </a:rPr>
                        <a:t>участниками</a:t>
                      </a:r>
                      <a:r>
                        <a:rPr lang="ru-RU" sz="1800" b="1" spc="-2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образовательных</a:t>
                      </a:r>
                      <a:r>
                        <a:rPr lang="ru-RU" sz="1800" b="1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800" b="1" spc="-10" dirty="0">
                          <a:latin typeface="+mn-lt"/>
                          <a:cs typeface="Calibri"/>
                        </a:rPr>
                        <a:t>отношений</a:t>
                      </a:r>
                      <a:endParaRPr lang="ru-RU" sz="1800" dirty="0">
                        <a:latin typeface="+mn-lt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47"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Технологический проектный практикум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Технология. Технопредпринимательство и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49">
                <a:tc row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Разработка веб приложений (Фласк)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Программирование на Джава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Компьютерные сети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585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Основы технологий искусственного интеллект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Компьютерное зрение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13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>
                      <a:solidFill>
                        <a:srgbClr val="25859D"/>
                      </a:solidFill>
                      <a:prstDash val="solid"/>
                    </a:lnL>
                    <a:lnR w="28575">
                      <a:solidFill>
                        <a:srgbClr val="25859D"/>
                      </a:solidFill>
                      <a:prstDash val="solid"/>
                    </a:lnR>
                    <a:lnT w="28575">
                      <a:solidFill>
                        <a:srgbClr val="25859D"/>
                      </a:solidFill>
                      <a:prstDash val="solid"/>
                    </a:lnT>
                    <a:lnB w="28575">
                      <a:solidFill>
                        <a:srgbClr val="25859D"/>
                      </a:solidFill>
                      <a:prstDash val="solid"/>
                    </a:lnB>
                    <a:solidFill>
                      <a:srgbClr val="E8F1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Информатика. Информационная безопасность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D4BBCCE-4240-60CD-EFDC-30BCB4563CFB}"/>
              </a:ext>
            </a:extLst>
          </p:cNvPr>
          <p:cNvGrpSpPr/>
          <p:nvPr/>
        </p:nvGrpSpPr>
        <p:grpSpPr>
          <a:xfrm>
            <a:off x="971054" y="4495800"/>
            <a:ext cx="1559560" cy="1260475"/>
            <a:chOff x="989654" y="4808271"/>
            <a:chExt cx="1559560" cy="1260475"/>
          </a:xfrm>
        </p:grpSpPr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0CACBBCE-D9DA-1EF3-A58C-587751D3FF2F}"/>
                </a:ext>
              </a:extLst>
            </p:cNvPr>
            <p:cNvSpPr/>
            <p:nvPr/>
          </p:nvSpPr>
          <p:spPr>
            <a:xfrm>
              <a:off x="989654" y="4817364"/>
              <a:ext cx="1559560" cy="259079"/>
            </a:xfrm>
            <a:custGeom>
              <a:avLst/>
              <a:gdLst/>
              <a:ahLst/>
              <a:cxnLst/>
              <a:rect l="l" t="t" r="r" b="b"/>
              <a:pathLst>
                <a:path w="1559560" h="259079">
                  <a:moveTo>
                    <a:pt x="1408557" y="0"/>
                  </a:moveTo>
                  <a:lnTo>
                    <a:pt x="150495" y="0"/>
                  </a:lnTo>
                  <a:lnTo>
                    <a:pt x="0" y="259079"/>
                  </a:lnTo>
                  <a:lnTo>
                    <a:pt x="1559052" y="259079"/>
                  </a:lnTo>
                  <a:lnTo>
                    <a:pt x="1408557" y="0"/>
                  </a:lnTo>
                  <a:close/>
                </a:path>
              </a:pathLst>
            </a:custGeom>
            <a:solidFill>
              <a:srgbClr val="0725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3423CF12-31B1-9C47-B3BF-116FE912AB3C}"/>
                </a:ext>
              </a:extLst>
            </p:cNvPr>
            <p:cNvGrpSpPr/>
            <p:nvPr/>
          </p:nvGrpSpPr>
          <p:grpSpPr>
            <a:xfrm>
              <a:off x="1145642" y="4808271"/>
              <a:ext cx="1260475" cy="1260475"/>
              <a:chOff x="870393" y="1335645"/>
              <a:chExt cx="1260475" cy="1260475"/>
            </a:xfrm>
          </p:grpSpPr>
          <p:sp>
            <p:nvSpPr>
              <p:cNvPr id="19" name="object 14">
                <a:extLst>
                  <a:ext uri="{FF2B5EF4-FFF2-40B4-BE49-F238E27FC236}">
                    <a16:creationId xmlns:a16="http://schemas.microsoft.com/office/drawing/2014/main" id="{2172753B-A7CD-06BB-C030-CEF19B841B0E}"/>
                  </a:ext>
                </a:extLst>
              </p:cNvPr>
              <p:cNvSpPr/>
              <p:nvPr/>
            </p:nvSpPr>
            <p:spPr>
              <a:xfrm>
                <a:off x="870393" y="1335645"/>
                <a:ext cx="1260475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1260475">
                    <a:moveTo>
                      <a:pt x="1260348" y="0"/>
                    </a:moveTo>
                    <a:lnTo>
                      <a:pt x="0" y="0"/>
                    </a:lnTo>
                    <a:lnTo>
                      <a:pt x="0" y="630174"/>
                    </a:lnTo>
                    <a:lnTo>
                      <a:pt x="1728" y="677197"/>
                    </a:lnTo>
                    <a:lnTo>
                      <a:pt x="6833" y="723283"/>
                    </a:lnTo>
                    <a:lnTo>
                      <a:pt x="15193" y="768310"/>
                    </a:lnTo>
                    <a:lnTo>
                      <a:pt x="26685" y="812156"/>
                    </a:lnTo>
                    <a:lnTo>
                      <a:pt x="41187" y="854698"/>
                    </a:lnTo>
                    <a:lnTo>
                      <a:pt x="58578" y="895815"/>
                    </a:lnTo>
                    <a:lnTo>
                      <a:pt x="78736" y="935385"/>
                    </a:lnTo>
                    <a:lnTo>
                      <a:pt x="101538" y="973285"/>
                    </a:lnTo>
                    <a:lnTo>
                      <a:pt x="126863" y="1009395"/>
                    </a:lnTo>
                    <a:lnTo>
                      <a:pt x="154589" y="1043591"/>
                    </a:lnTo>
                    <a:lnTo>
                      <a:pt x="184594" y="1075753"/>
                    </a:lnTo>
                    <a:lnTo>
                      <a:pt x="216756" y="1105758"/>
                    </a:lnTo>
                    <a:lnTo>
                      <a:pt x="250952" y="1133484"/>
                    </a:lnTo>
                    <a:lnTo>
                      <a:pt x="287062" y="1158809"/>
                    </a:lnTo>
                    <a:lnTo>
                      <a:pt x="324962" y="1181611"/>
                    </a:lnTo>
                    <a:lnTo>
                      <a:pt x="364532" y="1201769"/>
                    </a:lnTo>
                    <a:lnTo>
                      <a:pt x="405649" y="1219160"/>
                    </a:lnTo>
                    <a:lnTo>
                      <a:pt x="448191" y="1233662"/>
                    </a:lnTo>
                    <a:lnTo>
                      <a:pt x="492037" y="1245154"/>
                    </a:lnTo>
                    <a:lnTo>
                      <a:pt x="537064" y="1253514"/>
                    </a:lnTo>
                    <a:lnTo>
                      <a:pt x="583150" y="1258619"/>
                    </a:lnTo>
                    <a:lnTo>
                      <a:pt x="630174" y="1260348"/>
                    </a:lnTo>
                    <a:lnTo>
                      <a:pt x="677197" y="1258619"/>
                    </a:lnTo>
                    <a:lnTo>
                      <a:pt x="723283" y="1253514"/>
                    </a:lnTo>
                    <a:lnTo>
                      <a:pt x="768310" y="1245154"/>
                    </a:lnTo>
                    <a:lnTo>
                      <a:pt x="812156" y="1233662"/>
                    </a:lnTo>
                    <a:lnTo>
                      <a:pt x="854698" y="1219160"/>
                    </a:lnTo>
                    <a:lnTo>
                      <a:pt x="895815" y="1201769"/>
                    </a:lnTo>
                    <a:lnTo>
                      <a:pt x="935385" y="1181611"/>
                    </a:lnTo>
                    <a:lnTo>
                      <a:pt x="973285" y="1158809"/>
                    </a:lnTo>
                    <a:lnTo>
                      <a:pt x="1009395" y="1133484"/>
                    </a:lnTo>
                    <a:lnTo>
                      <a:pt x="1043591" y="1105758"/>
                    </a:lnTo>
                    <a:lnTo>
                      <a:pt x="1075753" y="1075753"/>
                    </a:lnTo>
                    <a:lnTo>
                      <a:pt x="1105758" y="1043591"/>
                    </a:lnTo>
                    <a:lnTo>
                      <a:pt x="1133484" y="1009395"/>
                    </a:lnTo>
                    <a:lnTo>
                      <a:pt x="1158809" y="973285"/>
                    </a:lnTo>
                    <a:lnTo>
                      <a:pt x="1181611" y="935385"/>
                    </a:lnTo>
                    <a:lnTo>
                      <a:pt x="1201769" y="895815"/>
                    </a:lnTo>
                    <a:lnTo>
                      <a:pt x="1219160" y="854698"/>
                    </a:lnTo>
                    <a:lnTo>
                      <a:pt x="1233662" y="812156"/>
                    </a:lnTo>
                    <a:lnTo>
                      <a:pt x="1245154" y="768310"/>
                    </a:lnTo>
                    <a:lnTo>
                      <a:pt x="1253514" y="723283"/>
                    </a:lnTo>
                    <a:lnTo>
                      <a:pt x="1258619" y="677197"/>
                    </a:lnTo>
                    <a:lnTo>
                      <a:pt x="1260348" y="630174"/>
                    </a:lnTo>
                    <a:lnTo>
                      <a:pt x="1260348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5F68C509-BC9A-CB5D-68D9-4A2DFC09F9C4}"/>
                  </a:ext>
                </a:extLst>
              </p:cNvPr>
              <p:cNvSpPr/>
              <p:nvPr/>
            </p:nvSpPr>
            <p:spPr>
              <a:xfrm>
                <a:off x="1035700" y="1489672"/>
                <a:ext cx="9000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8465474F-E220-D884-A2C1-BD0C6EA724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/>
            </p:blipFill>
            <p:spPr bwMode="auto">
              <a:xfrm>
                <a:off x="1176630" y="1626151"/>
                <a:ext cx="648000" cy="6414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45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2851</Words>
  <Application>Microsoft Office PowerPoint</Application>
  <PresentationFormat>Широкоэкранный</PresentationFormat>
  <Paragraphs>1228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Calibri Light</vt:lpstr>
      <vt:lpstr>Times New Roman</vt:lpstr>
      <vt:lpstr>Office Theme</vt:lpstr>
      <vt:lpstr>Презентация PowerPoint</vt:lpstr>
      <vt:lpstr>Профили классов</vt:lpstr>
      <vt:lpstr>Проект учебного плана 10-11</vt:lpstr>
      <vt:lpstr>Проект учебного плана 10-11</vt:lpstr>
      <vt:lpstr>Заочное/семейное/дистанционное обучение</vt:lpstr>
      <vt:lpstr>Проект учебного плана 10-11 ПИ класса</vt:lpstr>
      <vt:lpstr>Проект учебного плана 10-11 ПИ класса</vt:lpstr>
      <vt:lpstr>Проект учебного плана 10-11 ПИ класса</vt:lpstr>
      <vt:lpstr>Проект учебного плана 10-11 ПИ класса</vt:lpstr>
      <vt:lpstr>Проект учебного плана 10-11 ПИ класса</vt:lpstr>
      <vt:lpstr>Заочное/семейное/дистанционное обучение</vt:lpstr>
      <vt:lpstr>Проект  учебного плана 10-11 М класса (Чаплыгина)</vt:lpstr>
      <vt:lpstr>Проект  учебного плана 10-11 М класса (Чаплыгина)</vt:lpstr>
      <vt:lpstr>Проект  учебного плана 10-11 М класса (Чаплыгина)</vt:lpstr>
      <vt:lpstr>Проект  учебного плана 10-11 М класса (Чаплыгина)</vt:lpstr>
      <vt:lpstr>Заочное/семейное/дистанционное обучение</vt:lpstr>
      <vt:lpstr>Проект  учебного плана 10-11 И класса (Чаплыгина)</vt:lpstr>
      <vt:lpstr>Проект  учебного плана 10-11 И класса (Чаплыгина)</vt:lpstr>
      <vt:lpstr>Проект  учебного плана 10-11 И класса (Чаплыгина)</vt:lpstr>
      <vt:lpstr>Заочное/семейное/дистанционное обучение</vt:lpstr>
      <vt:lpstr>Проект учебного плана 10-11 класса (Советская)</vt:lpstr>
      <vt:lpstr>Проект учебного плана 10-11 класса (Советская)</vt:lpstr>
      <vt:lpstr>Проект учебного плана 10-11 класса (Советская)</vt:lpstr>
      <vt:lpstr>Заочное/семейное/дистанционное обучение</vt:lpstr>
      <vt:lpstr>Проект учебного плана 10-11К  класса (Чаплыгина)</vt:lpstr>
      <vt:lpstr>Проект учебного плана 10-11К  класса (Чаплыгина)</vt:lpstr>
      <vt:lpstr>Проект учебного плана 10-11К  класса (Чаплыгина)</vt:lpstr>
      <vt:lpstr>Проект учебного плана 10-11К  класса (Чаплыгина)</vt:lpstr>
      <vt:lpstr>Заочное/семейное/дистанционное обучение</vt:lpstr>
      <vt:lpstr>Список предметов, рекомендованных для прохождения ГИА в 2028 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Прохорова Марина Викторовна</dc:creator>
  <cp:lastModifiedBy>Полиночка</cp:lastModifiedBy>
  <cp:revision>14</cp:revision>
  <dcterms:created xsi:type="dcterms:W3CDTF">2025-10-01T01:38:06Z</dcterms:created>
  <dcterms:modified xsi:type="dcterms:W3CDTF">2026-02-15T06:21:11Z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2025-10-01T00:00:00Z</vt:filetime>
  </property>
  <property fmtid="{D5CDD505-2E9C-101B-9397-08002B2CF9AE}" pid="5" name="Producer">
    <vt:lpwstr>Microsoft® PowerPoint® LTSC</vt:lpwstr>
  </property>
</Properties>
</file>