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19th of March</a:t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Classwork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61470920_33-klubmama-ru-p-podelki-po-angliiski-perevod-foto-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7786741" cy="490063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прибавления суффиксов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односложным прилагательным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2. если прилагательное оканчивается на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b="1" dirty="0" smtClean="0"/>
              <a:t> а перед ней стоит согласная буква то при прибавлении суффиксов  буква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b="1" dirty="0" smtClean="0"/>
              <a:t> </a:t>
            </a:r>
            <a:r>
              <a:rPr lang="ru-RU" b="1" dirty="0" smtClean="0"/>
              <a:t>меняется на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. </a:t>
            </a:r>
            <a:endParaRPr lang="ru-RU" b="1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For example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dirty="0" smtClean="0"/>
              <a:t>laz</a:t>
            </a:r>
            <a:r>
              <a:rPr lang="en-US" dirty="0" smtClean="0">
                <a:solidFill>
                  <a:srgbClr val="00B050"/>
                </a:solidFill>
              </a:rPr>
              <a:t>y</a:t>
            </a:r>
            <a:r>
              <a:rPr lang="en-US" dirty="0" smtClean="0"/>
              <a:t>          </a:t>
            </a:r>
            <a:r>
              <a:rPr lang="ru-RU" dirty="0" smtClean="0"/>
              <a:t>      </a:t>
            </a:r>
            <a:r>
              <a:rPr lang="en-US" dirty="0" smtClean="0"/>
              <a:t> laz</a:t>
            </a:r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      </a:t>
            </a:r>
            <a:r>
              <a:rPr lang="ru-RU" dirty="0" smtClean="0"/>
              <a:t>         </a:t>
            </a:r>
            <a:r>
              <a:rPr lang="en-US" dirty="0" smtClean="0"/>
              <a:t>  the laz</a:t>
            </a:r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est</a:t>
            </a:r>
          </a:p>
          <a:p>
            <a:r>
              <a:rPr lang="ru-RU" dirty="0" smtClean="0"/>
              <a:t>Ленивый    ленивее     самый ленивый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прибавления суффиксов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односложным прилагательным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если прилагательное оканчивается на непроизносимую букву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то при прибавлении суффиксов буква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пишется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example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brave   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brav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the brav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Храбрый    храбрее       самый храбрый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643998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429684" cy="62151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education minute!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All stand up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please!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 flipH="1">
            <a:off x="4143372" y="1571612"/>
            <a:ext cx="3571900" cy="470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kids-dance-mit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8429684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c86d4c93f56b82b0544be40c5a227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7929618" cy="61436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Многосложные прилагательные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 более двух слогов (длинные прилагательные)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186766" cy="384017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Beautiful –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красивый 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Interesting –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интересный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Wonderful –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чудесный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сравнительной степени </a:t>
            </a:r>
            <a:r>
              <a:rPr lang="ru-RU" dirty="0" smtClean="0"/>
              <a:t>подставляем  </a:t>
            </a:r>
            <a:r>
              <a:rPr lang="en-US" dirty="0" smtClean="0"/>
              <a:t>c</a:t>
            </a:r>
            <a:r>
              <a:rPr lang="ru-RU" dirty="0" err="1" smtClean="0"/>
              <a:t>лово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красивее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превосходной степени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most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(the most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beautiful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красивый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229600" cy="564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112872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Положительная</a:t>
                      </a:r>
                      <a:r>
                        <a:rPr lang="ru-RU" baseline="0" dirty="0" smtClean="0"/>
                        <a:t> степень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Сравнительная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more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Преевосходная</a:t>
                      </a:r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the most </a:t>
                      </a:r>
                      <a:endParaRPr lang="ru-RU" dirty="0"/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Wonderful</a:t>
                      </a:r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чудесный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Чудеснее 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Самый чудесный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Interesting</a:t>
                      </a:r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интересный</a:t>
                      </a:r>
                      <a:endParaRPr lang="ru-RU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интереснее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Самый интересный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Beautiful</a:t>
                      </a:r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красивый</a:t>
                      </a:r>
                      <a:endParaRPr lang="ru-RU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Красивее 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Самый красивый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87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Dangerous</a:t>
                      </a:r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опасный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Опаснее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Самый опасный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868346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911741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41023"/>
            <a:ext cx="592933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funny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[‘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fʌnɪ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забавный,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[‘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sɪlɪ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глупый,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witty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[‘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wɪtɪ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остроумный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[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waɪz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мудрый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quiet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[‘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kwaɪət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спокойный, тихий;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brave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[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breɪv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смелый, мужественный;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[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ʃaɪ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робкий, стеснительный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[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waɪz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мудрый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quiet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[‘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kwaɪət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спокойный, тихий;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brave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[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breɪv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смелый, мужественный;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Фонетическая зарядка.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Fast of all let’s repeat the English sounds and words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Look at the blackboard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All together repeat after me: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14487"/>
          <a:ext cx="8358246" cy="428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035"/>
                <a:gridCol w="1194035"/>
                <a:gridCol w="1310156"/>
                <a:gridCol w="1243795"/>
                <a:gridCol w="1160875"/>
                <a:gridCol w="1255218"/>
                <a:gridCol w="1000132"/>
              </a:tblGrid>
              <a:tr h="1409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SH -</a:t>
                      </a:r>
                      <a:r>
                        <a:rPr lang="ru-RU" sz="2000" b="1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CH-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-ч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CK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-к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WR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w-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читаем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KN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k-не читаем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TH-</a:t>
                      </a:r>
                      <a:r>
                        <a:rPr lang="ru-RU" sz="2000" b="1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Sh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Sh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eep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Sh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Sh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ow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Wi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sh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ildren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ild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ur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ess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Wi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tch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Bla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ck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ck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ck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erel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ck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ck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Wr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ite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Wr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ote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Wr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itten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Wr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ong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Wr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ist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Kn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ee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Kn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ife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Kn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ow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Kn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own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Kn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ot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one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oto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Tele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one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Ele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ant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Dol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in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ey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Wi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en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at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together repeat after me: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501124" cy="41148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8405"/>
                <a:gridCol w="1058960"/>
                <a:gridCol w="1058960"/>
                <a:gridCol w="1058960"/>
                <a:gridCol w="1256813"/>
                <a:gridCol w="944569"/>
                <a:gridCol w="975497"/>
                <a:gridCol w="1058960"/>
              </a:tblGrid>
              <a:tr h="779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ay-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эй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-о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ar-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ur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-ё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-ё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ee/ea-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35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ay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ay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ay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ay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ay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ay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Sund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ay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Unic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Unif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ur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ly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url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ur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key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ur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ur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ur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ple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urn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iture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ty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Sh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fect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son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ee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ee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ee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ea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ea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ea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ea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Guess the topic, please?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ravnivat-_1466942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6722" y="4572008"/>
            <a:ext cx="3697278" cy="2071702"/>
          </a:xfrm>
        </p:spPr>
      </p:pic>
      <p:pic>
        <p:nvPicPr>
          <p:cNvPr id="6" name="Рисунок 5" descr="6f6fb02878515dbf7ffd5855a49b5d4d-80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928934"/>
            <a:ext cx="3143272" cy="3643338"/>
          </a:xfrm>
          <a:prstGeom prst="rect">
            <a:avLst/>
          </a:prstGeom>
        </p:spPr>
      </p:pic>
      <p:pic>
        <p:nvPicPr>
          <p:cNvPr id="7" name="Рисунок 6" descr="8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285860"/>
            <a:ext cx="2047889" cy="1535917"/>
          </a:xfrm>
          <a:prstGeom prst="rect">
            <a:avLst/>
          </a:prstGeom>
        </p:spPr>
      </p:pic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571612"/>
            <a:ext cx="1785950" cy="2617353"/>
          </a:xfrm>
          <a:prstGeom prst="rect">
            <a:avLst/>
          </a:prstGeom>
        </p:spPr>
      </p:pic>
      <p:pic>
        <p:nvPicPr>
          <p:cNvPr id="9" name="Рисунок 8" descr="3qil1bmirlourktycjw9okwfc9bo2ce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1785926"/>
            <a:ext cx="1572574" cy="2071702"/>
          </a:xfrm>
          <a:prstGeom prst="rect">
            <a:avLst/>
          </a:prstGeom>
        </p:spPr>
      </p:pic>
      <p:pic>
        <p:nvPicPr>
          <p:cNvPr id="10" name="Рисунок 9" descr="87b9dcbd43f0c17b3a3d17f4a6542829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3000372"/>
            <a:ext cx="1500174" cy="1500174"/>
          </a:xfrm>
          <a:prstGeom prst="rect">
            <a:avLst/>
          </a:prstGeom>
        </p:spPr>
      </p:pic>
      <p:pic>
        <p:nvPicPr>
          <p:cNvPr id="11" name="Рисунок 10" descr="1654859011_57-mykaleidoscope-ru-p-odnoyarusnii-belii-tort-krasivo-foto-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4786322"/>
            <a:ext cx="2286016" cy="1779001"/>
          </a:xfrm>
          <a:prstGeom prst="rect">
            <a:avLst/>
          </a:prstGeom>
        </p:spPr>
      </p:pic>
      <p:pic>
        <p:nvPicPr>
          <p:cNvPr id="12" name="Рисунок 11" descr="1642018041_14-abrakadabra-fun-p-grustnii-smailik-na-belom-fone-4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1214423"/>
            <a:ext cx="2357454" cy="15001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15304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Comparison </a:t>
            </a:r>
            <a:r>
              <a:rPr lang="en-US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adjectives</a:t>
            </a: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 сравнения прилагательных.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7500990" cy="474027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5716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Прилагательное (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— это одна из главных частей речи, которая обозначает признак предмета и отвечает на вопросы «какой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7972452" cy="3911609"/>
          </a:xfrm>
        </p:spPr>
        <p:txBody>
          <a:bodyPr>
            <a:normAutofit lnSpcReduction="10000"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Односложные прилагательные имеют не более двух слогов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(короткие прилагательные).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Small </a:t>
            </a:r>
            <a:r>
              <a:rPr lang="en-US" sz="2800" b="1" dirty="0" smtClean="0"/>
              <a:t>- </a:t>
            </a:r>
            <a:r>
              <a:rPr lang="ru-RU" sz="2800" b="1" dirty="0" smtClean="0"/>
              <a:t>маленький</a:t>
            </a:r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Brave</a:t>
            </a:r>
            <a:r>
              <a:rPr lang="en-US" sz="2800" b="1" dirty="0" smtClean="0"/>
              <a:t> -</a:t>
            </a:r>
            <a:r>
              <a:rPr lang="ru-RU" sz="2800" b="1" dirty="0" smtClean="0"/>
              <a:t> храбрый</a:t>
            </a:r>
            <a:endParaRPr lang="en-US" sz="2800" b="1" dirty="0" smtClean="0"/>
          </a:p>
          <a:p>
            <a:r>
              <a:rPr lang="en-US" sz="2800" b="1" dirty="0" smtClean="0">
                <a:solidFill>
                  <a:srgbClr val="00B0F0"/>
                </a:solidFill>
              </a:rPr>
              <a:t>Big</a:t>
            </a:r>
            <a:r>
              <a:rPr lang="en-US" sz="2800" b="1" dirty="0" smtClean="0"/>
              <a:t> -</a:t>
            </a:r>
            <a:r>
              <a:rPr lang="ru-RU" sz="2800" b="1" dirty="0" smtClean="0"/>
              <a:t> большой</a:t>
            </a:r>
            <a:endParaRPr lang="en-US" sz="2800" b="1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Lazy</a:t>
            </a:r>
            <a:r>
              <a:rPr lang="en-US" sz="2800" b="1" dirty="0" smtClean="0"/>
              <a:t> - </a:t>
            </a:r>
            <a:r>
              <a:rPr lang="ru-RU" sz="2800" b="1" dirty="0" smtClean="0"/>
              <a:t> ленивый</a:t>
            </a:r>
            <a:endParaRPr lang="en-US" sz="2800" b="1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Smart</a:t>
            </a:r>
            <a:r>
              <a:rPr lang="en-US" sz="2800" b="1" dirty="0" smtClean="0"/>
              <a:t> - </a:t>
            </a:r>
            <a:r>
              <a:rPr lang="ru-RU" sz="2800" b="1" dirty="0" smtClean="0"/>
              <a:t> умный</a:t>
            </a:r>
            <a:endParaRPr lang="en-US" sz="2800" b="1" dirty="0" smtClean="0"/>
          </a:p>
        </p:txBody>
      </p:sp>
      <p:pic>
        <p:nvPicPr>
          <p:cNvPr id="4" name="Рисунок 3" descr="bf5ee92521dd96cd27e941616d95ae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361977"/>
            <a:ext cx="3700110" cy="3138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Сравнительная степень </a:t>
            </a:r>
            <a:r>
              <a:rPr lang="ru-RU" dirty="0" smtClean="0"/>
              <a:t>используется, чтобы показать, что предмет или лицо обладает каким-то качеством в большей мере, чем то, с чем мы его сравниваем.</a:t>
            </a:r>
          </a:p>
          <a:p>
            <a:r>
              <a:rPr lang="ru-RU" dirty="0" smtClean="0"/>
              <a:t>К односложным прилагательным </a:t>
            </a:r>
            <a:r>
              <a:rPr lang="ru-RU" dirty="0" smtClean="0">
                <a:solidFill>
                  <a:srgbClr val="FF0000"/>
                </a:solidFill>
              </a:rPr>
              <a:t>суффикс +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en-US" dirty="0" smtClean="0"/>
              <a:t>  </a:t>
            </a:r>
            <a:r>
              <a:rPr lang="ru-RU" dirty="0" smtClean="0"/>
              <a:t> и используем слово </a:t>
            </a:r>
            <a:r>
              <a:rPr lang="en-US" dirty="0" smtClean="0">
                <a:solidFill>
                  <a:srgbClr val="FF0000"/>
                </a:solidFill>
              </a:rPr>
              <a:t>than –</a:t>
            </a:r>
            <a:r>
              <a:rPr lang="ru-RU" dirty="0" smtClean="0">
                <a:solidFill>
                  <a:srgbClr val="FF0000"/>
                </a:solidFill>
              </a:rPr>
              <a:t> чем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Smart- </a:t>
            </a:r>
            <a:r>
              <a:rPr lang="ru-RU" dirty="0" smtClean="0">
                <a:solidFill>
                  <a:srgbClr val="FF0000"/>
                </a:solidFill>
              </a:rPr>
              <a:t>умный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Smart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en-US" dirty="0" smtClean="0">
                <a:solidFill>
                  <a:srgbClr val="FF0000"/>
                </a:solidFill>
              </a:rPr>
              <a:t>  - </a:t>
            </a:r>
            <a:r>
              <a:rPr lang="ru-RU" dirty="0" smtClean="0">
                <a:solidFill>
                  <a:srgbClr val="FF0000"/>
                </a:solidFill>
              </a:rPr>
              <a:t>умнее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Tom is smart</a:t>
            </a:r>
            <a:r>
              <a:rPr lang="ru-RU" dirty="0" smtClean="0">
                <a:solidFill>
                  <a:srgbClr val="FF0000"/>
                </a:solidFill>
              </a:rPr>
              <a:t>- Том умный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Том</a:t>
            </a:r>
            <a:r>
              <a:rPr lang="en-US" dirty="0" smtClean="0">
                <a:solidFill>
                  <a:srgbClr val="FF0000"/>
                </a:solidFill>
              </a:rPr>
              <a:t> is smart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ru-RU" dirty="0" smtClean="0">
                <a:solidFill>
                  <a:srgbClr val="00B050"/>
                </a:solidFill>
              </a:rPr>
              <a:t>Том</a:t>
            </a:r>
            <a:r>
              <a:rPr lang="ru-RU" dirty="0" smtClean="0">
                <a:solidFill>
                  <a:srgbClr val="FF0000"/>
                </a:solidFill>
              </a:rPr>
              <a:t> умнее, </a:t>
            </a:r>
            <a:r>
              <a:rPr lang="ru-RU" u="sng" dirty="0" smtClean="0">
                <a:solidFill>
                  <a:srgbClr val="FF0000"/>
                </a:solidFill>
              </a:rPr>
              <a:t>чем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Дэн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00079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Превосходная степень </a:t>
            </a:r>
            <a:r>
              <a:rPr lang="ru-RU" dirty="0" smtClean="0"/>
              <a:t>показывает, что человек или предмет обладает качеством в большей степени, чем что-либо еще. </a:t>
            </a:r>
          </a:p>
          <a:p>
            <a:r>
              <a:rPr lang="ru-RU" dirty="0" smtClean="0"/>
              <a:t>К односложным прилагательным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+ суффикс </a:t>
            </a:r>
            <a:r>
              <a:rPr lang="en-US" dirty="0" err="1" smtClean="0">
                <a:solidFill>
                  <a:srgbClr val="FF0000"/>
                </a:solidFill>
              </a:rPr>
              <a:t>est</a:t>
            </a:r>
            <a:r>
              <a:rPr lang="en-US" dirty="0" smtClean="0"/>
              <a:t> (</a:t>
            </a:r>
            <a:r>
              <a:rPr lang="ru-RU" dirty="0" smtClean="0"/>
              <a:t>перед прил. </a:t>
            </a:r>
            <a:r>
              <a:rPr lang="en-US" dirty="0" smtClean="0"/>
              <a:t>c</a:t>
            </a:r>
            <a:r>
              <a:rPr lang="ru-RU" dirty="0" err="1" smtClean="0"/>
              <a:t>тавим</a:t>
            </a:r>
            <a:r>
              <a:rPr lang="ru-RU" dirty="0" smtClean="0"/>
              <a:t> артикль </a:t>
            </a:r>
            <a:r>
              <a:rPr lang="en-US" dirty="0" smtClean="0">
                <a:solidFill>
                  <a:srgbClr val="00B050"/>
                </a:solidFill>
              </a:rPr>
              <a:t>the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smart</a:t>
            </a:r>
            <a:r>
              <a:rPr lang="en-US" dirty="0" smtClean="0">
                <a:solidFill>
                  <a:srgbClr val="FF0000"/>
                </a:solidFill>
              </a:rPr>
              <a:t>est –</a:t>
            </a:r>
            <a:r>
              <a:rPr lang="ru-RU" dirty="0" smtClean="0">
                <a:solidFill>
                  <a:srgbClr val="FF0000"/>
                </a:solidFill>
              </a:rPr>
              <a:t> самый умный</a:t>
            </a:r>
          </a:p>
          <a:p>
            <a:r>
              <a:rPr lang="en-US" dirty="0" smtClean="0"/>
              <a:t>Tom is </a:t>
            </a:r>
            <a:r>
              <a:rPr lang="en-US" u="sng" dirty="0" smtClean="0">
                <a:solidFill>
                  <a:srgbClr val="FF0000"/>
                </a:solidFill>
              </a:rPr>
              <a:t>the smart</a:t>
            </a:r>
            <a:r>
              <a:rPr lang="en-US" u="sng" dirty="0" smtClean="0">
                <a:solidFill>
                  <a:srgbClr val="C00000"/>
                </a:solidFill>
              </a:rPr>
              <a:t>est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boy in our class</a:t>
            </a:r>
          </a:p>
          <a:p>
            <a:pPr>
              <a:buNone/>
            </a:pPr>
            <a:r>
              <a:rPr lang="ru-RU" dirty="0" smtClean="0"/>
              <a:t>Том </a:t>
            </a:r>
            <a:r>
              <a:rPr lang="ru-RU" u="sng" dirty="0" smtClean="0">
                <a:solidFill>
                  <a:srgbClr val="FF0000"/>
                </a:solidFill>
              </a:rPr>
              <a:t>самый умный </a:t>
            </a:r>
            <a:r>
              <a:rPr lang="ru-RU" dirty="0" smtClean="0"/>
              <a:t>мальчик в нашем классе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прибавления суффиксов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односложным прилагательным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если прилагательное оканчивается на одну согласную а перед ней стоит одна гласная буква то при прибавления суффиксов буква конечная удваивается </a:t>
            </a:r>
          </a:p>
          <a:p>
            <a:r>
              <a:rPr lang="en-US" dirty="0" smtClean="0"/>
              <a:t>Big </a:t>
            </a:r>
            <a:r>
              <a:rPr lang="ru-RU" dirty="0" smtClean="0"/>
              <a:t>                   </a:t>
            </a:r>
            <a:r>
              <a:rPr lang="en-US" dirty="0" smtClean="0"/>
              <a:t>bi</a:t>
            </a:r>
            <a:r>
              <a:rPr lang="en-US" dirty="0" smtClean="0">
                <a:solidFill>
                  <a:srgbClr val="FF0000"/>
                </a:solidFill>
              </a:rPr>
              <a:t>gg</a:t>
            </a:r>
            <a:r>
              <a:rPr lang="en-US" dirty="0" smtClean="0">
                <a:solidFill>
                  <a:srgbClr val="C00000"/>
                </a:solidFill>
              </a:rPr>
              <a:t>er</a:t>
            </a:r>
            <a:r>
              <a:rPr lang="ru-RU" dirty="0" smtClean="0"/>
              <a:t>             </a:t>
            </a:r>
            <a:r>
              <a:rPr lang="en-US" dirty="0" smtClean="0"/>
              <a:t>the </a:t>
            </a:r>
            <a:r>
              <a:rPr lang="en-US" dirty="0" err="1" smtClean="0"/>
              <a:t>bi</a:t>
            </a:r>
            <a:r>
              <a:rPr lang="en-US" dirty="0" err="1" smtClean="0">
                <a:solidFill>
                  <a:srgbClr val="FF0000"/>
                </a:solidFill>
              </a:rPr>
              <a:t>gg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en-US" dirty="0" err="1" smtClean="0">
                <a:solidFill>
                  <a:srgbClr val="C00000"/>
                </a:solidFill>
              </a:rPr>
              <a:t>st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Большой       больше     самый большой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480</Words>
  <PresentationFormat>Экран (4:3)</PresentationFormat>
  <Paragraphs>200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The 19th of March Classwork</vt:lpstr>
      <vt:lpstr>Фонетическая зарядка.  Fast of all let’s repeat the English sounds and words - Look at the blackboard - All together repeat after me:</vt:lpstr>
      <vt:lpstr>All together repeat after me:</vt:lpstr>
      <vt:lpstr>        Guess the topic, please?</vt:lpstr>
      <vt:lpstr>   Comparison of adjectives Степени сравнения прилагательных.</vt:lpstr>
      <vt:lpstr>Прилагательное (adjective) — это одна из главных частей речи, которая обозначает признак предмета и отвечает на вопросы «какой?»</vt:lpstr>
      <vt:lpstr>Слайд 7</vt:lpstr>
      <vt:lpstr>Слайд 8</vt:lpstr>
      <vt:lpstr>Правило прибавления суффиксов к односложным прилагательным</vt:lpstr>
      <vt:lpstr>Правило прибавления суффиксов к односложным прилагательным</vt:lpstr>
      <vt:lpstr>Правило прибавления суффиксов к односложным прилагательным</vt:lpstr>
      <vt:lpstr>Слайд 12</vt:lpstr>
      <vt:lpstr>Слайд 13</vt:lpstr>
      <vt:lpstr>Physical education minute!  All stand up, please!</vt:lpstr>
      <vt:lpstr>Слайд 15</vt:lpstr>
      <vt:lpstr>Многосложные прилагательные  имеют  более двух слогов (длинные прилагательные)</vt:lpstr>
      <vt:lpstr>Слайд 17</vt:lpstr>
      <vt:lpstr>New Words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19th of March Classwork</dc:title>
  <dc:creator>Татьяна</dc:creator>
  <cp:lastModifiedBy>Татьяна</cp:lastModifiedBy>
  <cp:revision>20</cp:revision>
  <dcterms:created xsi:type="dcterms:W3CDTF">2024-03-17T16:43:08Z</dcterms:created>
  <dcterms:modified xsi:type="dcterms:W3CDTF">2024-03-17T19:31:38Z</dcterms:modified>
</cp:coreProperties>
</file>