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6B03A3-94A1-4E27-A7AB-5837B2D636D9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A67B7E-3CCE-4503-A512-D444EC7F6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imagechef.com/ic/ru/word_mosaic/" TargetMode="External"/><Relationship Id="rId4" Type="http://schemas.openxmlformats.org/officeDocument/2006/relationships/hyperlink" Target="http://wordcloud.pro/r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430" y="797406"/>
            <a:ext cx="7766936" cy="31511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Эффективные способы повышения словарного запаса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7748" y="3732612"/>
            <a:ext cx="9057890" cy="10968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Виноградова </a:t>
            </a:r>
            <a:r>
              <a:rPr lang="ru-RU" dirty="0" smtClean="0"/>
              <a:t>А.В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учитель </a:t>
            </a:r>
            <a:r>
              <a:rPr lang="ru-RU" dirty="0" smtClean="0"/>
              <a:t>английского </a:t>
            </a:r>
            <a:r>
              <a:rPr lang="ru-RU" dirty="0" smtClean="0"/>
              <a:t>языка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57950" y="4995560"/>
            <a:ext cx="44481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2000" dirty="0" smtClean="0">
                <a:solidFill>
                  <a:srgbClr val="464653"/>
                </a:solidFill>
                <a:latin typeface="Cambria"/>
                <a:ea typeface="+mj-ea"/>
                <a:cs typeface="+mj-cs"/>
              </a:rPr>
              <a:t>МБОУ «Гимназия № 2» </a:t>
            </a:r>
          </a:p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2000" dirty="0" smtClean="0">
                <a:solidFill>
                  <a:srgbClr val="464653"/>
                </a:solidFill>
                <a:latin typeface="Cambria"/>
                <a:ea typeface="+mj-ea"/>
                <a:cs typeface="+mj-cs"/>
              </a:rPr>
              <a:t>Г. Осташков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94587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eopletalk.ru/userfiles/images/%D0%B3%D0%BB%D0%B0%D0%B2%D0%BD%D0%B0%D1%8F%20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857902" cy="56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148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436" y="2160589"/>
            <a:ext cx="7791566" cy="3880773"/>
          </a:xfrm>
        </p:spPr>
        <p:txBody>
          <a:bodyPr>
            <a:norm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нация, 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стиль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embrasure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амбразура, проём, 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день </a:t>
            </a:r>
          </a:p>
        </p:txBody>
      </p:sp>
    </p:spTree>
    <p:extLst>
      <p:ext uri="{BB962C8B-B14F-4D97-AF65-F5344CB8AC3E}">
        <p14:creationId xmlns:p14="http://schemas.microsoft.com/office/powerpoint/2010/main" xmlns="" val="129256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5887935"/>
              </p:ext>
            </p:extLst>
          </p:nvPr>
        </p:nvGraphicFramePr>
        <p:xfrm>
          <a:off x="0" y="0"/>
          <a:ext cx="9947565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946">
                  <a:extLst>
                    <a:ext uri="{9D8B030D-6E8A-4147-A177-3AD203B41FA5}">
                      <a16:colId xmlns:a16="http://schemas.microsoft.com/office/drawing/2014/main" xmlns="" val="2528723230"/>
                    </a:ext>
                  </a:extLst>
                </a:gridCol>
                <a:gridCol w="3209534">
                  <a:extLst>
                    <a:ext uri="{9D8B030D-6E8A-4147-A177-3AD203B41FA5}">
                      <a16:colId xmlns:a16="http://schemas.microsoft.com/office/drawing/2014/main" xmlns="" val="1355115112"/>
                    </a:ext>
                  </a:extLst>
                </a:gridCol>
                <a:gridCol w="4165085">
                  <a:extLst>
                    <a:ext uri="{9D8B030D-6E8A-4147-A177-3AD203B41FA5}">
                      <a16:colId xmlns:a16="http://schemas.microsoft.com/office/drawing/2014/main" xmlns="" val="3153496457"/>
                    </a:ext>
                  </a:extLst>
                </a:gridCol>
              </a:tblGrid>
              <a:tr h="53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Ассоциации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627602278"/>
                  </a:ext>
                </a:extLst>
              </a:tr>
              <a:tr h="53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frush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Обломки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крушить, фарш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36963397"/>
                  </a:ext>
                </a:extLst>
              </a:tr>
              <a:tr h="53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Окно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Видно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4271842055"/>
                  </a:ext>
                </a:extLst>
              </a:tr>
              <a:tr h="53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Хребет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Спина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658466654"/>
                  </a:ext>
                </a:extLst>
              </a:tr>
              <a:tr h="53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sleep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Спать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слипаются глаза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536828837"/>
                  </a:ext>
                </a:extLst>
              </a:tr>
              <a:tr h="53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wall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Стена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Вал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2866489161"/>
                  </a:ext>
                </a:extLst>
              </a:tr>
              <a:tr h="53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lass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Девушка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ласка, ласковая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1528913006"/>
                  </a:ext>
                </a:extLst>
              </a:tr>
              <a:tr h="58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talk away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Разговаривать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Толковать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1156604591"/>
                  </a:ext>
                </a:extLst>
              </a:tr>
              <a:tr h="53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enemy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Враг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это не мы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2085755206"/>
                  </a:ext>
                </a:extLst>
              </a:tr>
              <a:tr h="58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rule, ruling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правило, правящий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руль, у руля, рулевой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560685518"/>
                  </a:ext>
                </a:extLst>
              </a:tr>
              <a:tr h="1384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war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Война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вор (и пришёл вор на землю русскую; суть войны – воровство, отбирание чужого)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59" marR="95959" marT="73242" marB="73242"/>
                </a:tc>
                <a:extLst>
                  <a:ext uri="{0D108BD9-81ED-4DB2-BD59-A6C34878D82A}">
                    <a16:rowId xmlns:a16="http://schemas.microsoft.com/office/drawing/2014/main" xmlns="" val="310403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859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609600"/>
            <a:ext cx="9559636" cy="9005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СЕКРЕТ ОКОНЧАНИЙ </a:t>
            </a:r>
            <a:r>
              <a:rPr lang="ru-RU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-TION, -SION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2160589"/>
            <a:ext cx="935335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корень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корень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 = корень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профессия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локация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комиссия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депрессия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провокация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трансмиссия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14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16" y="128775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</a:t>
            </a:r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corro</a:t>
            </a:r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</a:t>
            </a:r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</a:t>
            </a:r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01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обучающие сериалы на английск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7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502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Поем любимые песни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404811" cy="297944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lyricsmode.com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azlyrics.com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lyricstop.com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песни на английс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466" y="3563693"/>
            <a:ext cx="5607916" cy="31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52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25" y="941389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мудрец сказал однажды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Познай язык еще один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будешь человеком дважды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третий – трижды будешь 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57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51164"/>
            <a:ext cx="8596668" cy="5555671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представление приемов, различных способов, направленных на эффективное усвоение лексического материала на уроках английского языка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–показать, как с помощью различных способов и упражнений помочь учащимся усваивать английскую лексику.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30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Три кита строительства</a:t>
            </a:r>
            <a:endParaRPr lang="ru-RU" sz="48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38266" cy="388077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материал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законы архитектуры, физики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дизайн</a:t>
            </a:r>
          </a:p>
        </p:txBody>
      </p:sp>
    </p:spTree>
    <p:extLst>
      <p:ext uri="{BB962C8B-B14F-4D97-AF65-F5344CB8AC3E}">
        <p14:creationId xmlns:p14="http://schemas.microsoft.com/office/powerpoint/2010/main" xmlns="" val="407917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Три кита изучения языка</a:t>
            </a:r>
            <a:endParaRPr lang="ru-RU" sz="48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лексика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грамматика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00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" y="1191491"/>
            <a:ext cx="10363199" cy="4849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диван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Shelf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спальня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Armchair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room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ванная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Fridge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холодильник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кровать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Carpet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ковер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5118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нарисованный дом в разрез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91" y="100716"/>
            <a:ext cx="8806511" cy="66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29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облако из с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020" y="3291610"/>
            <a:ext cx="4762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45" y="4959929"/>
            <a:ext cx="9185566" cy="1413163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3100" dirty="0" smtClean="0">
                <a:solidFill>
                  <a:schemeClr val="tx1"/>
                </a:solidFill>
                <a:hlinkClick r:id="rId3"/>
              </a:rPr>
              <a:t>wordart.com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  <a:hlinkClick r:id="rId4"/>
              </a:rPr>
              <a:t>http://wordcloud.pro/ru</a:t>
            </a:r>
            <a:r>
              <a:rPr lang="en-US" sz="3100" dirty="0">
                <a:solidFill>
                  <a:schemeClr val="tx1"/>
                </a:solidFill>
              </a:rPr>
              <a:t/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  <a:hlinkClick r:id="rId5"/>
              </a:rPr>
              <a:t>http://www.imagechef.com/ic/ru/word_mosaic/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2050" name="Picture 2" descr="Картинки по запросу облака из английских слов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436" cy="41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ordcloud.pro/images/ballo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211" y="324571"/>
            <a:ext cx="3381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58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175" y="209695"/>
            <a:ext cx="9144000" cy="1011237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1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Синквейн</a:t>
            </a:r>
            <a:endParaRPr lang="ru-RU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" y="1647825"/>
            <a:ext cx="11696700" cy="4610100"/>
          </a:xfrm>
        </p:spPr>
        <p:txBody>
          <a:bodyPr>
            <a:normAutofit fontScale="92500"/>
          </a:bodyPr>
          <a:lstStyle/>
          <a:p>
            <a:pPr algn="l"/>
            <a:r>
              <a:rPr lang="ru-RU" altLang="ru-RU" sz="4400" dirty="0" smtClean="0">
                <a:solidFill>
                  <a:srgbClr val="FF0000"/>
                </a:solidFill>
              </a:rPr>
              <a:t>Любовь</a:t>
            </a:r>
            <a:r>
              <a:rPr lang="ru-RU" altLang="ru-RU" sz="4400" dirty="0" smtClean="0"/>
              <a:t> </a:t>
            </a:r>
            <a:r>
              <a:rPr lang="ru-RU" altLang="ru-RU" sz="4400" dirty="0" smtClean="0">
                <a:solidFill>
                  <a:schemeClr val="tx1"/>
                </a:solidFill>
              </a:rPr>
              <a:t>– </a:t>
            </a:r>
            <a:r>
              <a:rPr lang="ru-RU" altLang="ru-RU" sz="3900" dirty="0" smtClean="0">
                <a:solidFill>
                  <a:schemeClr val="tx1"/>
                </a:solidFill>
              </a:rPr>
              <a:t>1 существительное</a:t>
            </a:r>
          </a:p>
          <a:p>
            <a:pPr algn="l"/>
            <a:r>
              <a:rPr lang="ru-RU" altLang="ru-RU" sz="4400" dirty="0" smtClean="0">
                <a:solidFill>
                  <a:srgbClr val="FF0000"/>
                </a:solidFill>
              </a:rPr>
              <a:t>Сказочная, фантастическая </a:t>
            </a:r>
            <a:r>
              <a:rPr lang="ru-RU" altLang="ru-RU" sz="4300" dirty="0" smtClean="0">
                <a:solidFill>
                  <a:schemeClr val="tx1"/>
                </a:solidFill>
              </a:rPr>
              <a:t>– </a:t>
            </a:r>
            <a:r>
              <a:rPr lang="ru-RU" altLang="ru-RU" sz="3900" dirty="0" smtClean="0">
                <a:solidFill>
                  <a:schemeClr val="tx1"/>
                </a:solidFill>
              </a:rPr>
              <a:t>2 прилагательных</a:t>
            </a:r>
          </a:p>
          <a:p>
            <a:pPr algn="l"/>
            <a:r>
              <a:rPr lang="ru-RU" altLang="ru-RU" sz="4400" dirty="0" smtClean="0">
                <a:solidFill>
                  <a:srgbClr val="FF0000"/>
                </a:solidFill>
              </a:rPr>
              <a:t>Приходит, убегает, окрыляет </a:t>
            </a:r>
            <a:r>
              <a:rPr lang="ru-RU" altLang="ru-RU" sz="4400" dirty="0" smtClean="0">
                <a:solidFill>
                  <a:schemeClr val="tx1"/>
                </a:solidFill>
              </a:rPr>
              <a:t>– </a:t>
            </a:r>
            <a:r>
              <a:rPr lang="ru-RU" altLang="ru-RU" sz="3900" dirty="0" smtClean="0">
                <a:solidFill>
                  <a:schemeClr val="tx1"/>
                </a:solidFill>
              </a:rPr>
              <a:t>3 глагола</a:t>
            </a:r>
          </a:p>
          <a:p>
            <a:pPr algn="l"/>
            <a:r>
              <a:rPr lang="ru-RU" altLang="ru-RU" sz="4400" dirty="0" smtClean="0">
                <a:solidFill>
                  <a:srgbClr val="FF0000"/>
                </a:solidFill>
              </a:rPr>
              <a:t>Удержать её умеют единицы </a:t>
            </a:r>
            <a:r>
              <a:rPr lang="ru-RU" altLang="ru-RU" sz="3900" dirty="0" smtClean="0">
                <a:solidFill>
                  <a:schemeClr val="tx1"/>
                </a:solidFill>
              </a:rPr>
              <a:t>– фраза несущая смысл</a:t>
            </a:r>
          </a:p>
          <a:p>
            <a:pPr algn="l"/>
            <a:r>
              <a:rPr lang="ru-RU" altLang="ru-RU" sz="4400" dirty="0" smtClean="0">
                <a:solidFill>
                  <a:srgbClr val="FF0000"/>
                </a:solidFill>
              </a:rPr>
              <a:t>Мечта</a:t>
            </a:r>
            <a:r>
              <a:rPr lang="ru-RU" altLang="ru-RU" sz="4400" dirty="0" smtClean="0"/>
              <a:t> </a:t>
            </a:r>
            <a:r>
              <a:rPr lang="ru-RU" altLang="ru-RU" sz="3900" dirty="0" smtClean="0">
                <a:solidFill>
                  <a:schemeClr val="tx1"/>
                </a:solidFill>
              </a:rPr>
              <a:t>– заключение 1 существительное</a:t>
            </a:r>
          </a:p>
        </p:txBody>
      </p:sp>
    </p:spTree>
    <p:extLst>
      <p:ext uri="{BB962C8B-B14F-4D97-AF65-F5344CB8AC3E}">
        <p14:creationId xmlns:p14="http://schemas.microsoft.com/office/powerpoint/2010/main" xmlns="" val="228033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Запоминайте слова в контексте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38266" cy="3880773"/>
          </a:xfrm>
        </p:spPr>
        <p:txBody>
          <a:bodyPr>
            <a:normAutofit/>
          </a:bodyPr>
          <a:lstStyle/>
          <a:p>
            <a:r>
              <a:rPr lang="ru-RU" sz="3200" dirty="0" err="1"/>
              <a:t>We</a:t>
            </a:r>
            <a:r>
              <a:rPr lang="ru-RU" sz="3200" dirty="0"/>
              <a:t> </a:t>
            </a:r>
            <a:r>
              <a:rPr lang="ru-RU" sz="3200" b="1" dirty="0" err="1"/>
              <a:t>set</a:t>
            </a:r>
            <a:r>
              <a:rPr lang="ru-RU" sz="3200" dirty="0"/>
              <a:t> </a:t>
            </a:r>
            <a:r>
              <a:rPr lang="ru-RU" sz="3200" dirty="0" err="1"/>
              <a:t>an</a:t>
            </a:r>
            <a:r>
              <a:rPr lang="ru-RU" sz="3200" dirty="0"/>
              <a:t> </a:t>
            </a:r>
            <a:r>
              <a:rPr lang="ru-RU" sz="3200" dirty="0" err="1"/>
              <a:t>extra</a:t>
            </a:r>
            <a:r>
              <a:rPr lang="ru-RU" sz="3200" dirty="0"/>
              <a:t> </a:t>
            </a:r>
            <a:r>
              <a:rPr lang="ru-RU" sz="3200" dirty="0" err="1"/>
              <a:t>place</a:t>
            </a:r>
            <a:r>
              <a:rPr lang="ru-RU" sz="3200" dirty="0"/>
              <a:t> </a:t>
            </a:r>
            <a:r>
              <a:rPr lang="ru-RU" sz="3200" dirty="0" err="1"/>
              <a:t>at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table</a:t>
            </a:r>
            <a:r>
              <a:rPr lang="ru-RU" sz="3200" dirty="0"/>
              <a:t> </a:t>
            </a:r>
            <a:r>
              <a:rPr lang="ru-RU" sz="3200" dirty="0" err="1"/>
              <a:t>for</a:t>
            </a:r>
            <a:r>
              <a:rPr lang="ru-RU" sz="3200" dirty="0"/>
              <a:t> </a:t>
            </a:r>
            <a:r>
              <a:rPr lang="ru-RU" sz="3200" dirty="0" err="1"/>
              <a:t>our</a:t>
            </a:r>
            <a:r>
              <a:rPr lang="ru-RU" sz="3200" dirty="0"/>
              <a:t> </a:t>
            </a:r>
            <a:r>
              <a:rPr lang="ru-RU" sz="3200" dirty="0" err="1"/>
              <a:t>guest</a:t>
            </a:r>
            <a:r>
              <a:rPr lang="ru-RU" sz="3200" dirty="0"/>
              <a:t>. – Мы организовали дополнительное место за столом для нашего гостя. </a:t>
            </a:r>
          </a:p>
          <a:p>
            <a:r>
              <a:rPr lang="ru-RU" sz="3200" dirty="0" err="1"/>
              <a:t>We</a:t>
            </a:r>
            <a:r>
              <a:rPr lang="ru-RU" sz="3200" dirty="0"/>
              <a:t> </a:t>
            </a:r>
            <a:r>
              <a:rPr lang="ru-RU" sz="3200" dirty="0" err="1"/>
              <a:t>met</a:t>
            </a:r>
            <a:r>
              <a:rPr lang="ru-RU" sz="3200" dirty="0"/>
              <a:t> </a:t>
            </a:r>
            <a:r>
              <a:rPr lang="ru-RU" sz="3200" dirty="0" err="1"/>
              <a:t>on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b="1" dirty="0" err="1"/>
              <a:t>set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Hamlet</a:t>
            </a:r>
            <a:r>
              <a:rPr lang="ru-RU" sz="3200" dirty="0"/>
              <a:t>. – Мы встретились на постановке «Гамлета</a:t>
            </a:r>
            <a:r>
              <a:rPr lang="ru-RU" sz="3200" dirty="0" smtClean="0"/>
              <a:t>».</a:t>
            </a:r>
          </a:p>
          <a:p>
            <a:r>
              <a:rPr lang="ru-RU" sz="3200" dirty="0" smtClean="0"/>
              <a:t> </a:t>
            </a:r>
            <a:r>
              <a:rPr lang="ru-RU" sz="3200" dirty="0" err="1" smtClean="0"/>
              <a:t>All</a:t>
            </a:r>
            <a:r>
              <a:rPr lang="ru-RU" sz="3200" dirty="0" smtClean="0"/>
              <a:t> </a:t>
            </a:r>
            <a:r>
              <a:rPr lang="ru-RU" sz="3200" dirty="0" err="1" smtClean="0"/>
              <a:t>the</a:t>
            </a:r>
            <a:r>
              <a:rPr lang="ru-RU" sz="3200" dirty="0" smtClean="0"/>
              <a:t> </a:t>
            </a:r>
            <a:r>
              <a:rPr lang="ru-RU" sz="3200" dirty="0" err="1"/>
              <a:t>cars</a:t>
            </a:r>
            <a:r>
              <a:rPr lang="ru-RU" sz="3200" dirty="0"/>
              <a:t> </a:t>
            </a:r>
            <a:r>
              <a:rPr lang="ru-RU" sz="3200" dirty="0" err="1"/>
              <a:t>have</a:t>
            </a:r>
            <a:r>
              <a:rPr lang="ru-RU" sz="3200" dirty="0"/>
              <a:t> a </a:t>
            </a:r>
            <a:r>
              <a:rPr lang="ru-RU" sz="3200" b="1" dirty="0" err="1"/>
              <a:t>set</a:t>
            </a:r>
            <a:r>
              <a:rPr lang="ru-RU" sz="3200" dirty="0"/>
              <a:t> </a:t>
            </a:r>
            <a:r>
              <a:rPr lang="ru-RU" sz="3200" dirty="0" err="1"/>
              <a:t>price</a:t>
            </a:r>
            <a:r>
              <a:rPr lang="ru-RU" sz="3200" dirty="0"/>
              <a:t>. – Все автомобили имеют фиксированную цену.</a:t>
            </a:r>
          </a:p>
        </p:txBody>
      </p:sp>
    </p:spTree>
    <p:extLst>
      <p:ext uri="{BB962C8B-B14F-4D97-AF65-F5344CB8AC3E}">
        <p14:creationId xmlns:p14="http://schemas.microsoft.com/office/powerpoint/2010/main" xmlns="" val="3593584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270</Words>
  <Application>Microsoft Office PowerPoint</Application>
  <PresentationFormat>Произвольный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Эффективные способы повышения словарного запаса</vt:lpstr>
      <vt:lpstr>Слайд 2</vt:lpstr>
      <vt:lpstr>Три кита строительства</vt:lpstr>
      <vt:lpstr>Три кита изучения языка</vt:lpstr>
      <vt:lpstr>Слайд 5</vt:lpstr>
      <vt:lpstr>Слайд 6</vt:lpstr>
      <vt:lpstr>https://wordart.com http://wordcloud.pro/ru http://www.imagechef.com/ic/ru/word_mosaic/ </vt:lpstr>
      <vt:lpstr>Синквейн</vt:lpstr>
      <vt:lpstr>Запоминайте слова в контексте</vt:lpstr>
      <vt:lpstr>Слайд 10</vt:lpstr>
      <vt:lpstr>Ассоциации</vt:lpstr>
      <vt:lpstr>Слайд 12</vt:lpstr>
      <vt:lpstr>СЕКРЕТ ОКОНЧАНИЙ -TION, -SION  </vt:lpstr>
      <vt:lpstr>Слайд 14</vt:lpstr>
      <vt:lpstr>Слайд 15</vt:lpstr>
      <vt:lpstr>Поем любимые песни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способы повышения словарного запаса</dc:title>
  <dc:creator>Пользователь</dc:creator>
  <cp:lastModifiedBy>Татьяна</cp:lastModifiedBy>
  <cp:revision>12</cp:revision>
  <dcterms:created xsi:type="dcterms:W3CDTF">2019-12-03T12:31:04Z</dcterms:created>
  <dcterms:modified xsi:type="dcterms:W3CDTF">2023-09-29T12:00:29Z</dcterms:modified>
</cp:coreProperties>
</file>