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76" r:id="rId1"/>
    <p:sldMasterId id="2147483668" r:id="rId2"/>
  </p:sldMasterIdLst>
  <p:notesMasterIdLst>
    <p:notesMasterId r:id="rId8"/>
  </p:notesMasterIdLst>
  <p:sldIdLst>
    <p:sldId id="342" r:id="rId3"/>
    <p:sldId id="345" r:id="rId4"/>
    <p:sldId id="346" r:id="rId5"/>
    <p:sldId id="344" r:id="rId6"/>
    <p:sldId id="34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D774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2488" autoAdjust="0"/>
    <p:restoredTop sz="95293" autoAdjust="0"/>
  </p:normalViewPr>
  <p:slideViewPr>
    <p:cSldViewPr snapToGrid="0">
      <p:cViewPr>
        <p:scale>
          <a:sx n="80" d="100"/>
          <a:sy n="80" d="100"/>
        </p:scale>
        <p:origin x="-36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5E78B-FE7C-474B-AC91-ABC1B62969E2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0B4EB-D9F6-4F2F-973A-15D71B3F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278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868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5490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7314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2425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1683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xmlns="" id="{A2A6FDFB-46FD-4D32-A054-BC9C55F6A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09975"/>
            <a:ext cx="4689764" cy="2379663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xmlns="" id="{C1F0D0AA-12EA-49AC-BF55-4B2556467E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0120" y="4973781"/>
            <a:ext cx="5413680" cy="1029567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21" name="Date Placeholder 3">
            <a:extLst>
              <a:ext uri="{FF2B5EF4-FFF2-40B4-BE49-F238E27FC236}">
                <a16:creationId xmlns:a16="http://schemas.microsoft.com/office/drawing/2014/main" xmlns="" id="{D611355A-2485-4AA5-91FA-EA5F3157B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xmlns="" id="{64A10338-DE30-4CA9-A21B-D50D6579B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xmlns="" id="{49D5EB62-2B81-475B-92EC-DEB93DC3B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607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xmlns="" id="{0D08B00A-9A13-4AB1-A72D-2F499BA2E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211291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xmlns="" id="{489DC5E6-DDCD-4B67-B47F-0BD6C54B8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11291" cy="4351338"/>
          </a:xfrm>
        </p:spPr>
        <p:txBody>
          <a:bodyPr/>
          <a:lstStyle>
            <a:lvl1pPr>
              <a:defRPr>
                <a:solidFill>
                  <a:schemeClr val="accent4">
                    <a:lumMod val="90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90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9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9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90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xmlns="" id="{768C53B7-7FCD-400A-9752-7BFFD8BB3D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xmlns="" id="{10C428BE-FED7-45A5-9425-7445C51F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xmlns="" id="{18FDE52B-46E4-490F-8D9A-1A96457A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5757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xmlns="" id="{08888851-8419-4D40-B1E3-9D279F24C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421582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xmlns="" id="{9CCD0F33-6122-4DA2-AA9D-CA48CEFB9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21582" cy="4351338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xmlns="" id="{7A8A3FA1-377F-4383-B7E8-14D9409AF6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xmlns="" id="{566F5CF8-699B-4A09-9AD0-718B0175E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xmlns="" id="{7C55771C-35B2-4842-A572-EEE14A727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473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1"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C7E228BF-1CA5-4856-ADE1-3CF4E8475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197927"/>
            <a:ext cx="10515600" cy="12096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xmlns="" id="{A75560DB-B208-41C1-AC26-ACACF8AE7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486400"/>
            <a:ext cx="10515600" cy="603250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xmlns="" id="{78CD13F7-FE5E-4564-955B-78635E1D6B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xmlns="" id="{DFEC6B85-2D6C-4E54-AFB1-FC9C8C5BC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xmlns="" id="{C0A08B1B-1C08-468B-84FB-AF1608C8E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2352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74985E82-8BBB-4140-ADE7-3211B76C0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0364" y="768350"/>
            <a:ext cx="5667086" cy="37941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xmlns="" id="{BE5281E8-502B-4754-B5F5-7C62E1101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80364" y="4589463"/>
            <a:ext cx="566708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xmlns="" id="{A67E5779-2729-4DED-A8C2-41F4FEE476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xmlns="" id="{FBD21987-FA22-47F7-B702-8D9638C10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xmlns="" id="{A03F40A7-0F3F-41D6-9058-1BE8DB270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62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1907DC5D-4F3E-4A99-A621-6F93F3226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228975"/>
            <a:ext cx="8561532" cy="13335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xmlns="" id="{9DA8F992-7750-4566-AB4F-B2E8F3794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856153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xmlns="" id="{0FEC4993-EF72-4ADC-8D11-1EB7C94095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xmlns="" id="{B145FAD1-5607-4570-9675-FE2648149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xmlns="" id="{265FB8DD-A34F-4C06-9929-1E68FACD4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xmlns="" id="{33CC49E4-6647-47F5-895A-9CFC416CE1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020300" y="1774659"/>
            <a:ext cx="1333500" cy="1333500"/>
          </a:xfrm>
          <a:prstGeom prst="ellipse">
            <a:avLst/>
          </a:prstGeom>
          <a:solidFill>
            <a:schemeClr val="accent5"/>
          </a:solidFill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xmlns="" id="{A537F86F-E8D6-44FF-939F-7EB5A46935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836150" y="3172323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xmlns="" id="{17C97F11-0CC0-4E01-8422-61438304329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836150" y="3399656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Mobile / email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xmlns="" id="{322609FE-C556-4394-9CD9-CACD20BC72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836150" y="3626989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Company</a:t>
            </a:r>
          </a:p>
        </p:txBody>
      </p:sp>
    </p:spTree>
    <p:extLst>
      <p:ext uri="{BB962C8B-B14F-4D97-AF65-F5344CB8AC3E}">
        <p14:creationId xmlns:p14="http://schemas.microsoft.com/office/powerpoint/2010/main" xmlns="" val="315582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 and Typograp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CC897C59-303D-43EB-830D-58B293D336AC}"/>
              </a:ext>
            </a:extLst>
          </p:cNvPr>
          <p:cNvGrpSpPr/>
          <p:nvPr userDrawn="1"/>
        </p:nvGrpSpPr>
        <p:grpSpPr>
          <a:xfrm>
            <a:off x="838199" y="1830763"/>
            <a:ext cx="10515602" cy="1741127"/>
            <a:chOff x="838199" y="1830763"/>
            <a:chExt cx="10515602" cy="1741127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xmlns="" id="{4460574F-0FFA-4AF4-9268-D077C9C57D58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74112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xmlns="" id="{E9AEC03B-EFBC-451C-9889-555B420B787B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55130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xmlns="" id="{12504A8F-A26B-43AF-BF89-2621FF0CE3CD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36148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xmlns="" id="{F7726C56-B942-4400-8CE0-069969802448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1716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xmlns="" id="{DAE760DB-698E-4688-BBAF-49FD684C7AFD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98184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xmlns="" id="{72A9A194-717A-430D-B418-44C0B8F1A4C3}"/>
                </a:ext>
              </a:extLst>
            </p:cNvPr>
            <p:cNvSpPr/>
            <p:nvPr userDrawn="1"/>
          </p:nvSpPr>
          <p:spPr>
            <a:xfrm>
              <a:off x="838200" y="1830763"/>
              <a:ext cx="894312" cy="7882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xmlns="" id="{E915F52A-A44F-4FB1-A1A1-1A513475EFE8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741127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xmlns="" id="{6034C492-58E9-4550-B83D-E33D2B2217E6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551307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xmlns="" id="{F92FB454-2844-432A-897E-609CA7D5AB13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361486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xmlns="" id="{DFE585D9-1B79-4D2C-BE24-8DD53BF2D43D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171666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xmlns="" id="{7CA650B9-D80A-4F55-849B-9B9229BAB7AB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98184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xmlns="" id="{212A3E8F-2036-4425-950A-9DDCE99E48E2}"/>
                </a:ext>
              </a:extLst>
            </p:cNvPr>
            <p:cNvSpPr/>
            <p:nvPr userDrawn="1"/>
          </p:nvSpPr>
          <p:spPr>
            <a:xfrm>
              <a:off x="1907232" y="1830763"/>
              <a:ext cx="894312" cy="78825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xmlns="" id="{F8D77422-E1EF-442A-B883-288DFB42AC7A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741127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xmlns="" id="{F5A5458A-8CAB-46ED-A597-7A9BC874E064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551307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xmlns="" id="{129FB0AE-0FE9-4E47-89E1-28A56DFEFD44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361486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xmlns="" id="{8DCBA888-FF6F-4E0D-AD60-DA0D78CD05D1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17166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xmlns="" id="{F9271256-F951-4086-8A3B-C91C2291A176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98184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xmlns="" id="{27D18AA1-C449-4778-A01C-5FEFF6D4B6F0}"/>
                </a:ext>
              </a:extLst>
            </p:cNvPr>
            <p:cNvSpPr/>
            <p:nvPr userDrawn="1"/>
          </p:nvSpPr>
          <p:spPr>
            <a:xfrm>
              <a:off x="2976264" y="1830763"/>
              <a:ext cx="894312" cy="78825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xmlns="" id="{507DEC82-2EA5-41B4-BBE2-03D513A6990F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741127"/>
            </a:xfrm>
            <a:prstGeom prst="rect">
              <a:avLst/>
            </a:prstGeom>
            <a:solidFill>
              <a:schemeClr val="tx2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xmlns="" id="{CC3C8386-1A37-4F90-9D5F-F552F6BD3D6B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551307"/>
            </a:xfrm>
            <a:prstGeom prst="rect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xmlns="" id="{20C96B97-602D-4FB6-83FA-5F537C10D957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361486"/>
            </a:xfrm>
            <a:prstGeom prst="rect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xmlns="" id="{C78EB1C9-B967-4BCF-BA1F-F62AD5830A83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171666"/>
            </a:xfrm>
            <a:prstGeom prst="rect">
              <a:avLst/>
            </a:prstGeom>
            <a:solidFill>
              <a:schemeClr val="tx2">
                <a:lumMod val="25000"/>
                <a:lumOff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xmlns="" id="{530AF99D-4A64-462C-8DC1-2AFD50700E78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981846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xmlns="" id="{251EE8AC-B14F-4016-B318-3215BFA74576}"/>
                </a:ext>
              </a:extLst>
            </p:cNvPr>
            <p:cNvSpPr/>
            <p:nvPr userDrawn="1"/>
          </p:nvSpPr>
          <p:spPr>
            <a:xfrm>
              <a:off x="4045296" y="1830763"/>
              <a:ext cx="894312" cy="788259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xmlns="" id="{DB3EFE93-C789-4C06-AE63-48F21F3F0562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741127"/>
            </a:xfrm>
            <a:prstGeom prst="rect">
              <a:avLst/>
            </a:prstGeom>
            <a:solidFill>
              <a:schemeClr val="accent1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xmlns="" id="{C159A26F-3E35-43ED-9527-94575D015CF9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551307"/>
            </a:xfrm>
            <a:prstGeom prst="rect">
              <a:avLst/>
            </a:prstGeom>
            <a:solidFill>
              <a:schemeClr val="accent1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xmlns="" id="{197FEBE6-4234-4233-9AAC-C966B38A457C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36148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xmlns="" id="{4A6CCAEB-B0B2-4918-BF93-14B428F71030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17166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xmlns="" id="{26BAB2D9-48E2-4FD7-8266-8DA7249A311F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981846"/>
            </a:xfrm>
            <a:prstGeom prst="rect">
              <a:avLst/>
            </a:prstGeom>
            <a:solidFill>
              <a:schemeClr val="accent1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xmlns="" id="{E373E1AE-97F0-411F-ADE1-F7FA57FDB549}"/>
                </a:ext>
              </a:extLst>
            </p:cNvPr>
            <p:cNvSpPr/>
            <p:nvPr userDrawn="1"/>
          </p:nvSpPr>
          <p:spPr>
            <a:xfrm>
              <a:off x="5114328" y="1830763"/>
              <a:ext cx="894312" cy="7882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xmlns="" id="{7980EC62-1AA7-49B9-A98C-B1AE41A8BAF7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741127"/>
            </a:xfrm>
            <a:prstGeom prst="rect">
              <a:avLst/>
            </a:prstGeom>
            <a:solidFill>
              <a:schemeClr val="accent2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xmlns="" id="{1B940435-8801-4AE0-AF82-51785C14109F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551307"/>
            </a:xfrm>
            <a:prstGeom prst="rect">
              <a:avLst/>
            </a:prstGeom>
            <a:solidFill>
              <a:schemeClr val="accent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xmlns="" id="{709FEA5B-55A5-4A85-90AE-A3E8181AD6B1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361486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xmlns="" id="{AC24C165-A09C-48A0-8D30-43D9272501D0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1716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xmlns="" id="{AF779B59-BF2E-434C-A692-81F3395A2DDC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981846"/>
            </a:xfrm>
            <a:prstGeom prst="rect">
              <a:avLst/>
            </a:prstGeom>
            <a:solidFill>
              <a:schemeClr val="accent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xmlns="" id="{72D25286-DFE7-4DB6-BC2A-849B72A1D58F}"/>
                </a:ext>
              </a:extLst>
            </p:cNvPr>
            <p:cNvSpPr/>
            <p:nvPr userDrawn="1"/>
          </p:nvSpPr>
          <p:spPr>
            <a:xfrm>
              <a:off x="6183360" y="1830763"/>
              <a:ext cx="894312" cy="78825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xmlns="" id="{EFFFC619-3DCF-484B-936D-D1C6706967D7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741127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xmlns="" id="{C36F1647-E3A7-42C7-94DB-E22470CD7962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551307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xmlns="" id="{0812BACF-D77F-4A42-A212-538847FF9776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36148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xmlns="" id="{63855A19-9DBA-4293-A411-6842A7DAA995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17166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xmlns="" id="{E705E91E-E65F-4094-8904-D56C56FC5F44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98184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xmlns="" id="{B6DEB2ED-B6FD-4B88-90DA-9530DA2E64C9}"/>
                </a:ext>
              </a:extLst>
            </p:cNvPr>
            <p:cNvSpPr/>
            <p:nvPr userDrawn="1"/>
          </p:nvSpPr>
          <p:spPr>
            <a:xfrm>
              <a:off x="7252392" y="1830763"/>
              <a:ext cx="894312" cy="78825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xmlns="" id="{62E667E1-7F5F-4E4F-AF63-4AB31D847AE0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741127"/>
            </a:xfrm>
            <a:prstGeom prst="rect">
              <a:avLst/>
            </a:prstGeom>
            <a:solidFill>
              <a:schemeClr val="accent4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xmlns="" id="{A9D94CA5-400D-47AE-9512-4557FBE20192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551307"/>
            </a:xfrm>
            <a:prstGeom prst="rect">
              <a:avLst/>
            </a:prstGeom>
            <a:solidFill>
              <a:schemeClr val="accent4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xmlns="" id="{1E60784B-8569-41D5-BB14-8F5DAFDCE67A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361486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xmlns="" id="{FE043B0E-D351-4B21-BB22-FF8713E0E199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17166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xmlns="" id="{D57AC92D-3891-4CC7-9301-A742653C394B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981846"/>
            </a:xfrm>
            <a:prstGeom prst="rect">
              <a:avLst/>
            </a:prstGeom>
            <a:solidFill>
              <a:schemeClr val="accent4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xmlns="" id="{870D976A-0EA2-4422-A1FB-EE1A159B65DC}"/>
                </a:ext>
              </a:extLst>
            </p:cNvPr>
            <p:cNvSpPr/>
            <p:nvPr userDrawn="1"/>
          </p:nvSpPr>
          <p:spPr>
            <a:xfrm>
              <a:off x="8321424" y="1830763"/>
              <a:ext cx="894312" cy="78825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8" name="Rectangle 227">
              <a:extLst>
                <a:ext uri="{FF2B5EF4-FFF2-40B4-BE49-F238E27FC236}">
                  <a16:creationId xmlns:a16="http://schemas.microsoft.com/office/drawing/2014/main" xmlns="" id="{074CEC48-74FA-45A9-9E16-525EB9E974F9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74112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xmlns="" id="{8CA8D9C7-FFCE-4895-B720-C9F65C686B93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55130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xmlns="" id="{DF8FDE11-2636-4F16-BC4C-C0DBD965F47E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36148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xmlns="" id="{EAE2FCEB-5A44-4458-99EB-B2522F731513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17166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xmlns="" id="{FA982CEB-3569-4AB2-A279-56909D8DBA2B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981846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xmlns="" id="{B85FDECF-7983-4160-8B97-DA92A01F2A38}"/>
                </a:ext>
              </a:extLst>
            </p:cNvPr>
            <p:cNvSpPr/>
            <p:nvPr userDrawn="1"/>
          </p:nvSpPr>
          <p:spPr>
            <a:xfrm>
              <a:off x="9390456" y="1830763"/>
              <a:ext cx="894312" cy="78825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xmlns="" id="{80F0CF47-25FB-4AB4-837F-33B5D368A8C0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741127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xmlns="" id="{12C0DD63-4FB0-4217-BC06-7CEB655B79B6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55130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xmlns="" id="{5841390F-E0B0-48E2-8756-2C0A532BC037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36148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xmlns="" id="{E49982BC-FA05-4F1B-A8BD-AE3793F3BD02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17166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xmlns="" id="{84445015-4210-46FE-958B-F3271E10284B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98184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xmlns="" id="{06FD93CB-F173-4C32-9E54-DE5EDB0F83D8}"/>
                </a:ext>
              </a:extLst>
            </p:cNvPr>
            <p:cNvSpPr/>
            <p:nvPr userDrawn="1"/>
          </p:nvSpPr>
          <p:spPr>
            <a:xfrm>
              <a:off x="10459489" y="1830763"/>
              <a:ext cx="894312" cy="78825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0D08B00A-9A13-4AB1-A72D-2F499BA2EBAB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8" name="Text Placeholder 2">
            <a:extLst>
              <a:ext uri="{FF2B5EF4-FFF2-40B4-BE49-F238E27FC236}">
                <a16:creationId xmlns:a16="http://schemas.microsoft.com/office/drawing/2014/main" xmlns="" id="{BB3FC47E-3339-49A8-AEF2-ECC3BF1514FB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838199" y="3709150"/>
            <a:ext cx="10515600" cy="1325880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4400" dirty="0">
                <a:latin typeface="+mj-lt"/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xmlns="" id="{829D5438-3BC8-4817-9C86-A9AAA6047492}"/>
              </a:ext>
            </a:extLst>
          </p:cNvPr>
          <p:cNvSpPr txBox="1"/>
          <p:nvPr userDrawn="1"/>
        </p:nvSpPr>
        <p:spPr>
          <a:xfrm>
            <a:off x="4677206" y="4033186"/>
            <a:ext cx="243528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600" dirty="0">
                <a:solidFill>
                  <a:schemeClr val="bg1"/>
                </a:solidFill>
              </a:rPr>
              <a:t>Aa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xmlns="" id="{676EAA04-3941-4EEF-875A-DA2DBBB0CA8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697757" y="6124726"/>
            <a:ext cx="2394180" cy="564999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Font name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xmlns="" id="{59DB07F4-2F4D-4904-9DDA-6D453F791811}"/>
              </a:ext>
            </a:extLst>
          </p:cNvPr>
          <p:cNvSpPr txBox="1"/>
          <p:nvPr userDrawn="1"/>
        </p:nvSpPr>
        <p:spPr>
          <a:xfrm>
            <a:off x="7664716" y="4033186"/>
            <a:ext cx="243528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600" dirty="0">
                <a:solidFill>
                  <a:schemeClr val="bg1"/>
                </a:solidFill>
                <a:latin typeface="+mj-lt"/>
              </a:rPr>
              <a:t>Aa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xmlns="" id="{72303254-B5A5-44B0-8D71-FB4149C10B7E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7685267" y="6124726"/>
            <a:ext cx="2394180" cy="564999"/>
          </a:xfrm>
        </p:spPr>
        <p:txBody>
          <a:bodyPr anchor="ctr"/>
          <a:lstStyle>
            <a:lvl1pPr marL="0" indent="0" algn="ctr">
              <a:buNone/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Font name</a:t>
            </a:r>
          </a:p>
        </p:txBody>
      </p:sp>
    </p:spTree>
    <p:extLst>
      <p:ext uri="{BB962C8B-B14F-4D97-AF65-F5344CB8AC3E}">
        <p14:creationId xmlns:p14="http://schemas.microsoft.com/office/powerpoint/2010/main" xmlns="" val="393516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114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123473" y="5982900"/>
            <a:ext cx="394505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and Google Slides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4983933" y="2633133"/>
            <a:ext cx="2224135" cy="369332"/>
            <a:chOff x="3459936" y="2633133"/>
            <a:chExt cx="2224135" cy="369332"/>
          </a:xfrm>
        </p:grpSpPr>
        <p:sp>
          <p:nvSpPr>
            <p:cNvPr id="9" name="TextBox 8"/>
            <p:cNvSpPr txBox="1"/>
            <p:nvPr userDrawn="1"/>
          </p:nvSpPr>
          <p:spPr>
            <a:xfrm>
              <a:off x="3459936" y="2633133"/>
              <a:ext cx="2224135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  <a:effectLst/>
                </a:rPr>
                <a:t>Designed</a:t>
              </a:r>
              <a:r>
                <a:rPr lang="en-US" baseline="0">
                  <a:solidFill>
                    <a:schemeClr val="bg1"/>
                  </a:solidFill>
                  <a:effectLst/>
                </a:rPr>
                <a:t> with         by</a:t>
              </a:r>
              <a:endParaRPr lang="en-US" dirty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0" name="Freeform 290"/>
            <p:cNvSpPr/>
            <p:nvPr userDrawn="1"/>
          </p:nvSpPr>
          <p:spPr>
            <a:xfrm>
              <a:off x="4977441" y="2705803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D900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15391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hyperlink" Target="http://www.presentationgo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D6C7F94-AC2B-4ABA-8168-9102B651E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499E8B4-649E-4A8B-B6EE-CC6C44EF5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34133B5-720F-4407-9AAB-3B5E07088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091AE36-FE6A-4E21-B178-40F00D0FF5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6154408-120E-4EFA-AC50-C50B6469D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B7600-67E3-4D97-B453-880E2742B9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793780E-9A94-4D66-9FC2-734AC5AEF5F1}"/>
              </a:ext>
            </a:extLst>
          </p:cNvPr>
          <p:cNvSpPr/>
          <p:nvPr userDrawn="1"/>
        </p:nvSpPr>
        <p:spPr>
          <a:xfrm>
            <a:off x="-12701" y="7007226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chemeClr val="accent1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chemeClr val="accent1"/>
                </a:solidFill>
                <a:effectLst/>
                <a:latin typeface="Open Sans" panose="020B0606030504020204" pitchFamily="34" charset="0"/>
                <a:hlinkClick r:id="rId10" tooltip="PresentationGo!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presentationgo.com</a:t>
            </a:r>
            <a:endParaRPr lang="en-US" sz="11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7432F9B4-C534-44E7-8E53-6B3CF87C8383}"/>
              </a:ext>
            </a:extLst>
          </p:cNvPr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86BD643E-9383-4DCE-97E0-18B6179C2E33}"/>
                </a:ext>
              </a:extLst>
            </p:cNvPr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3C47BF03-421F-44AE-8D61-516BA442BCFD}"/>
                </a:ext>
              </a:extLst>
            </p:cNvPr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xmlns="" id="{A25AF704-0297-4965-ABDA-DCACCBDEC43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2263027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77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561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E96478-0438-4D0D-A7E9-EF6F93B41D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764" y="3158836"/>
            <a:ext cx="4472247" cy="3225339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MS Gothic" pitchFamily="49" charset="-128"/>
                <a:cs typeface="Times New Roman" pitchFamily="18" charset="0"/>
              </a:rPr>
              <a:t>Проблемы в изучении английского языка в образовательной среде и способы их решения.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MS Gothic" pitchFamily="49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48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4349B84D-A234-4296-B4C9-92A57C6D1AFC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Введение:</a:t>
            </a:r>
            <a:endParaRPr lang="en-US" sz="3600" b="1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BE780FC3-EBC9-4538-91F6-C3852A655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Изучение английского языка – это ключ к мировому общению, карьерному росту и культурному обогащению. Однако многие сталкиваются с препятствиями на пути освоения этого языка, которые могут затормозить или даже прервать процесс обучения. В данном докладе мы рассмотрим основные проблемы, с которыми сталкиваются учащиеся в изучении английского языка, и предложим способы их решения.</a:t>
            </a:r>
            <a:endParaRPr lang="en-US" noProof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8E294D89-4B92-4C25-93C3-28017F1DC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7600-67E3-4D97-B453-880E2742B98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14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4349B84D-A234-4296-B4C9-92A57C6D1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u="sng" dirty="0" smtClean="0">
                <a:solidFill>
                  <a:schemeClr val="accent1">
                    <a:lumMod val="50000"/>
                  </a:schemeClr>
                </a:solidFill>
              </a:rPr>
              <a:t>Проблемы в изучении английского языка: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BE780FC3-EBC9-4538-91F6-C3852A655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3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1.  </a:t>
            </a:r>
            <a:r>
              <a:rPr lang="ru-RU" sz="1300" b="1" i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Отсутствие мотивации. </a:t>
            </a:r>
            <a:endParaRPr lang="ru-RU" sz="1300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ru-RU" sz="1300" b="1" i="1" dirty="0" smtClean="0"/>
              <a:t>        Одной из основных проблем является отсутствие мотивации у учащихся. Без ясной цели и стимула учиться становится сложнее поддерживать интерес к изучению языка.</a:t>
            </a:r>
            <a:endParaRPr lang="ru-RU" sz="1300" dirty="0" smtClean="0"/>
          </a:p>
          <a:p>
            <a:r>
              <a:rPr lang="ru-RU" sz="13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2.  </a:t>
            </a:r>
            <a:r>
              <a:rPr lang="ru-RU" sz="1300" b="1" i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Неэффективные методики.</a:t>
            </a:r>
            <a:endParaRPr lang="ru-RU" sz="1300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ru-RU" sz="1300" b="1" i="1" dirty="0" smtClean="0"/>
              <a:t>        Многие учебные заведения и курсы предлагают неэффективные методики обучения, которые не всегда учитывают индивидуальные особенности учащихся.</a:t>
            </a:r>
            <a:endParaRPr lang="ru-RU" sz="1300" dirty="0" smtClean="0"/>
          </a:p>
          <a:p>
            <a:r>
              <a:rPr lang="ru-RU" sz="1300" b="1" i="1" u="sng" dirty="0" smtClean="0"/>
              <a:t>3.  </a:t>
            </a:r>
            <a:r>
              <a:rPr lang="ru-RU" sz="1300" b="1" i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Недостаточная практика</a:t>
            </a:r>
            <a:r>
              <a:rPr lang="ru-RU" sz="13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. </a:t>
            </a:r>
            <a:endParaRPr lang="ru-RU" sz="1300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ru-RU" sz="1300" b="1" i="1" dirty="0" smtClean="0"/>
              <a:t>        Для успешного изучения языка необходима постоянная практика, включающая чтение, письмо, аудирование и разговорную практику. Однако часто у учащихся не хватает времени или возможностей для такой практики.</a:t>
            </a:r>
            <a:endParaRPr lang="ru-RU" sz="1300" dirty="0" smtClean="0"/>
          </a:p>
          <a:p>
            <a:r>
              <a:rPr lang="ru-RU" sz="1300" b="1" i="1" u="sng" dirty="0" smtClean="0"/>
              <a:t>4</a:t>
            </a:r>
            <a:r>
              <a:rPr lang="ru-RU" sz="1300" b="1" i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. Страх перед ошибками</a:t>
            </a:r>
            <a:r>
              <a:rPr lang="ru-RU" sz="13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. </a:t>
            </a:r>
            <a:endParaRPr lang="ru-RU" sz="1300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ru-RU" sz="1300" b="1" i="1" dirty="0" smtClean="0"/>
              <a:t>      Многие школьники боятся сделать ошибку при общении на английском языке, что может стать препятствием на пути к развитию навыков.</a:t>
            </a:r>
            <a:endParaRPr lang="ru-RU" sz="1300" dirty="0" smtClean="0"/>
          </a:p>
          <a:p>
            <a:pPr>
              <a:buNone/>
            </a:pPr>
            <a:r>
              <a:rPr lang="ru-RU" sz="1300" b="1" i="1" dirty="0" smtClean="0"/>
              <a:t> </a:t>
            </a:r>
            <a:endParaRPr lang="ru-RU" sz="1300" dirty="0" smtClean="0"/>
          </a:p>
          <a:p>
            <a:pPr>
              <a:buNone/>
            </a:pPr>
            <a:endParaRPr lang="en-US" sz="900" noProof="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492738-5ABF-4B0E-8DE3-867BE4D42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7600-67E3-4D97-B453-880E2742B98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722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8284E382-9EF1-4EBC-8F04-8C4130B8A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0364" y="1169580"/>
            <a:ext cx="5667086" cy="4922875"/>
          </a:xfrm>
        </p:spPr>
        <p:txBody>
          <a:bodyPr>
            <a:normAutofit/>
          </a:bodyPr>
          <a:lstStyle/>
          <a:p>
            <a:r>
              <a:rPr lang="ru-RU" sz="1400" b="1" i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1.Постановка четких целей.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4">
                    <a:lumMod val="50000"/>
                  </a:schemeClr>
                </a:solidFill>
              </a:rPr>
              <a:t>Для повышения мотивации необходимо поставить перед собой конкретные цели изучения языка, такие как сдача международного экзамена, возможность общения с носителями языка или достижение определенного уровня владения языком.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2. </a:t>
            </a:r>
            <a:r>
              <a:rPr lang="ru-RU" sz="1400" b="1" i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Использование разнообразных методик</a:t>
            </a:r>
            <a:r>
              <a:rPr lang="ru-RU" sz="14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.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4">
                    <a:lumMod val="50000"/>
                  </a:schemeClr>
                </a:solidFill>
              </a:rPr>
              <a:t> Эффективное изучение английского языка требует комбинирования различных методик, таких как изучение грамматики, чтение литературы, прослушивание аудиокниг и общение с носителями языка.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1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3. </a:t>
            </a:r>
            <a:r>
              <a:rPr lang="ru-RU" sz="1400" b="1" i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Регулярная практика</a:t>
            </a:r>
            <a:r>
              <a:rPr lang="ru-RU" sz="14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. </a:t>
            </a:r>
            <a:br>
              <a:rPr lang="ru-RU" sz="14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4">
                    <a:lumMod val="50000"/>
                  </a:schemeClr>
                </a:solidFill>
              </a:rPr>
              <a:t> Для совершенствования языковых навыков необходимо проводить регулярную практику на всех уровнях: аудирование, чтение, письмо и разговорную практику. Это можно осуществить через общение с носителями языка, практику в специальных приложениях или курсах.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4. </a:t>
            </a:r>
            <a:r>
              <a:rPr lang="ru-RU" sz="1400" b="1" i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Преодоление страха перед ошибками</a:t>
            </a:r>
            <a:r>
              <a:rPr lang="ru-RU" sz="14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.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4">
                    <a:lumMod val="50000"/>
                  </a:schemeClr>
                </a:solidFill>
              </a:rPr>
              <a:t>Важно помнить, что ошибки – это неизбежная часть процесса изучения. Они помогают учиться, исправлять допущенные ошибки и совершенствовать навыки. Поэтому стоит принимать их как неотъемлемую часть обучения.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en-US" sz="1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1BD888B-972E-42BE-8FD6-806C5A5A3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18318" y="336439"/>
            <a:ext cx="5667086" cy="1500187"/>
          </a:xfrm>
        </p:spPr>
        <p:txBody>
          <a:bodyPr/>
          <a:lstStyle/>
          <a:p>
            <a:r>
              <a:rPr lang="ru-RU" b="1" i="1" u="sng" dirty="0" smtClean="0"/>
              <a:t>Способы решения проблем в изучении английского языка: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7CE8A21-3691-4C04-B978-15B30DA2E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7600-67E3-4D97-B453-880E2742B98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750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ACB435-CC94-4A79-91D6-FFCD67E9C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i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Заключение:</a:t>
            </a:r>
            <a:r>
              <a:rPr lang="ru-RU" dirty="0" smtClean="0">
                <a:solidFill>
                  <a:schemeClr val="accent1">
                    <a:lumMod val="9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90000"/>
                  </a:schemeClr>
                </a:solidFill>
              </a:rPr>
            </a:br>
            <a:endParaRPr lang="en-US" dirty="0">
              <a:solidFill>
                <a:schemeClr val="accent1">
                  <a:lumMod val="9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2978E58-1DFD-4153-BE18-AC20F7B49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7600-67E3-4D97-B453-880E2742B98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xmlns="" id="{6360B73D-DEC8-46DE-B49A-2222E5C18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73236"/>
            <a:ext cx="8561532" cy="2016415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Изучение английского языка в образовательной среде может быть сложным, но решаемым процессом для повышения качества у учащихся. Учитывая проблемы, с которыми могут столкнуться учащиеся, и следуя способам их решения, можно сделать процесс обучения более эффективным и приятным. Важно помнить, что каждый человек индивидуален, поэтому подход к изучению языка должен быть гибким и адаптированным под нужды каждого учащегося.</a:t>
            </a:r>
            <a:r>
              <a:rPr lang="ru-RU" sz="2000" dirty="0" smtClean="0">
                <a:solidFill>
                  <a:schemeClr val="accent1">
                    <a:lumMod val="9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1">
                    <a:lumMod val="90000"/>
                  </a:schemeClr>
                </a:solidFill>
              </a:rPr>
            </a:br>
            <a:endParaRPr lang="ru-RU" sz="2000" dirty="0">
              <a:solidFill>
                <a:schemeClr val="accent1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035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GO">
  <a:themeElements>
    <a:clrScheme name="NEON SIGN">
      <a:dk1>
        <a:srgbClr val="000000"/>
      </a:dk1>
      <a:lt1>
        <a:srgbClr val="FFFFFF"/>
      </a:lt1>
      <a:dk2>
        <a:srgbClr val="02000A"/>
      </a:dk2>
      <a:lt2>
        <a:srgbClr val="E7E6E6"/>
      </a:lt2>
      <a:accent1>
        <a:srgbClr val="F9AEE8"/>
      </a:accent1>
      <a:accent2>
        <a:srgbClr val="D0C9F3"/>
      </a:accent2>
      <a:accent3>
        <a:srgbClr val="87C8E3"/>
      </a:accent3>
      <a:accent4>
        <a:srgbClr val="FEFCFA"/>
      </a:accent4>
      <a:accent5>
        <a:srgbClr val="2C7DFD"/>
      </a:accent5>
      <a:accent6>
        <a:srgbClr val="DEE90E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0162_T_PGO_NEON SIGNs-16x9.pptx" id="{A0387844-8D91-41D7-9B6C-9ADF2C383E09}" vid="{2C62B6C9-977D-4183-8E9D-67822333DA57}"/>
    </a:ext>
  </a:extLst>
</a:theme>
</file>

<file path=ppt/theme/theme2.xml><?xml version="1.0" encoding="utf-8"?>
<a:theme xmlns:a="http://schemas.openxmlformats.org/drawingml/2006/main" name="Designed by PresentationG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0162_T_PGO_NEON SIGNs-16x9.pptx" id="{A0387844-8D91-41D7-9B6C-9ADF2C383E09}" vid="{C9B5406F-54CA-42E4-873E-E3415B2070C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0162_T_PGO_NEON+SIGNs-16x9</Template>
  <TotalTime>105</TotalTime>
  <Words>346</Words>
  <Application>Microsoft Office PowerPoint</Application>
  <PresentationFormat>Произвольный</PresentationFormat>
  <Paragraphs>31</Paragraphs>
  <Slides>5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PresentationGO</vt:lpstr>
      <vt:lpstr>Designed by PresentationGO</vt:lpstr>
      <vt:lpstr>Проблемы в изучении английского языка в образовательной среде и способы их решения.</vt:lpstr>
      <vt:lpstr>Введение:</vt:lpstr>
      <vt:lpstr>Проблемы в изучении английского языка: </vt:lpstr>
      <vt:lpstr>1.Постановка четких целей.    Для повышения мотивации необходимо поставить перед собой конкретные цели изучения языка, такие как сдача международного экзамена, возможность общения с носителями языка или достижение определенного уровня владения языком.   2. Использование разнообразных методик.  Эффективное изучение английского языка требует комбинирования различных методик, таких как изучение грамматики, чтение литературы, прослушивание аудиокниг и общение с носителями языка.   3. Регулярная практика.    Для совершенствования языковых навыков необходимо проводить регулярную практику на всех уровнях: аудирование, чтение, письмо и разговорную практику. Это можно осуществить через общение с носителями языка, практику в специальных приложениях или курсах.   4. Преодоление страха перед ошибками. Важно помнить, что ошибки – это неизбежная часть процесса изучения. Они помогают учиться, исправлять допущенные ошибки и совершенствовать навыки. Поэтому стоит принимать их как неотъемлемую часть обучения. </vt:lpstr>
      <vt:lpstr>                    Заключение: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Проблемы в изучении английского языка и способы их решения</dc:title>
  <dc:creator>Hector Benedi</dc:creator>
  <dc:description>© Copyright PresentationGo.com</dc:description>
  <cp:lastModifiedBy>Татьяна</cp:lastModifiedBy>
  <cp:revision>14</cp:revision>
  <dcterms:created xsi:type="dcterms:W3CDTF">2024-08-22T09:34:59Z</dcterms:created>
  <dcterms:modified xsi:type="dcterms:W3CDTF">2024-10-30T12:08:57Z</dcterms:modified>
  <cp:category>Templates</cp:category>
</cp:coreProperties>
</file>