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Plural of nouns</a:t>
            </a:r>
            <a:b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5" name="Picture 1" descr="F:\plural-englis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527791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Razvivayushchee-demonstratsionnoe-posobie-LES-na-angliyskom-yazyke-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7966503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:\27-0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602229" cy="40719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новых лексических единиц. Животные России.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 </a:t>
            </a:r>
            <a:r>
              <a:rPr lang="en-US" b="1" dirty="0" smtClean="0">
                <a:solidFill>
                  <a:srgbClr val="002060"/>
                </a:solidFill>
              </a:rPr>
              <a:t>wolf – [</a:t>
            </a:r>
            <a:r>
              <a:rPr lang="en-US" b="1" dirty="0" err="1" smtClean="0">
                <a:solidFill>
                  <a:srgbClr val="002060"/>
                </a:solidFill>
              </a:rPr>
              <a:t>wulf</a:t>
            </a:r>
            <a:r>
              <a:rPr lang="en-US" b="1" dirty="0" smtClean="0">
                <a:solidFill>
                  <a:srgbClr val="002060"/>
                </a:solidFill>
              </a:rPr>
              <a:t>] – </a:t>
            </a:r>
            <a:r>
              <a:rPr lang="ru-RU" b="1" dirty="0" smtClean="0">
                <a:solidFill>
                  <a:srgbClr val="002060"/>
                </a:solidFill>
              </a:rPr>
              <a:t>волк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hare – [</a:t>
            </a:r>
            <a:r>
              <a:rPr lang="en-US" b="1" dirty="0" err="1" smtClean="0">
                <a:solidFill>
                  <a:srgbClr val="002060"/>
                </a:solidFill>
              </a:rPr>
              <a:t>heə</a:t>
            </a:r>
            <a:r>
              <a:rPr lang="en-US" b="1" dirty="0" smtClean="0">
                <a:solidFill>
                  <a:srgbClr val="002060"/>
                </a:solidFill>
              </a:rPr>
              <a:t>] – </a:t>
            </a:r>
            <a:r>
              <a:rPr lang="ru-RU" b="1" dirty="0" smtClean="0">
                <a:solidFill>
                  <a:srgbClr val="002060"/>
                </a:solidFill>
              </a:rPr>
              <a:t>заяц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squirrel – [‘</a:t>
            </a:r>
            <a:r>
              <a:rPr lang="en-US" b="1" dirty="0" err="1" smtClean="0">
                <a:solidFill>
                  <a:srgbClr val="002060"/>
                </a:solidFill>
              </a:rPr>
              <a:t>skwirəl</a:t>
            </a:r>
            <a:r>
              <a:rPr lang="en-US" b="1" dirty="0" smtClean="0">
                <a:solidFill>
                  <a:srgbClr val="002060"/>
                </a:solidFill>
              </a:rPr>
              <a:t>] – </a:t>
            </a:r>
            <a:r>
              <a:rPr lang="ru-RU" b="1" dirty="0" smtClean="0">
                <a:solidFill>
                  <a:srgbClr val="002060"/>
                </a:solidFill>
              </a:rPr>
              <a:t>белка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An elk – [elk] – </a:t>
            </a:r>
            <a:r>
              <a:rPr lang="ru-RU" b="1" dirty="0" smtClean="0">
                <a:solidFill>
                  <a:srgbClr val="002060"/>
                </a:solidFill>
              </a:rPr>
              <a:t>лось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hedgehog – [‘</a:t>
            </a:r>
            <a:r>
              <a:rPr lang="en-US" b="1" dirty="0" err="1" smtClean="0">
                <a:solidFill>
                  <a:srgbClr val="002060"/>
                </a:solidFill>
              </a:rPr>
              <a:t>hedʒᴐg</a:t>
            </a:r>
            <a:r>
              <a:rPr lang="en-US" b="1" dirty="0" smtClean="0">
                <a:solidFill>
                  <a:srgbClr val="002060"/>
                </a:solidFill>
              </a:rPr>
              <a:t>] – </a:t>
            </a:r>
            <a:r>
              <a:rPr lang="ru-RU" b="1" dirty="0" smtClean="0">
                <a:solidFill>
                  <a:srgbClr val="002060"/>
                </a:solidFill>
              </a:rPr>
              <a:t>ёж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deer – [</a:t>
            </a:r>
            <a:r>
              <a:rPr lang="en-US" b="1" dirty="0" err="1" smtClean="0">
                <a:solidFill>
                  <a:srgbClr val="002060"/>
                </a:solidFill>
              </a:rPr>
              <a:t>diə</a:t>
            </a:r>
            <a:r>
              <a:rPr lang="en-US" b="1" dirty="0" smtClean="0">
                <a:solidFill>
                  <a:srgbClr val="002060"/>
                </a:solidFill>
              </a:rPr>
              <a:t>] – </a:t>
            </a:r>
            <a:r>
              <a:rPr lang="ru-RU" b="1" dirty="0" smtClean="0">
                <a:solidFill>
                  <a:srgbClr val="002060"/>
                </a:solidFill>
              </a:rPr>
              <a:t>олень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fox – [</a:t>
            </a:r>
            <a:r>
              <a:rPr lang="en-US" b="1" dirty="0" err="1" smtClean="0">
                <a:solidFill>
                  <a:srgbClr val="002060"/>
                </a:solidFill>
              </a:rPr>
              <a:t>fᴐks</a:t>
            </a:r>
            <a:r>
              <a:rPr lang="en-US" b="1" dirty="0" smtClean="0">
                <a:solidFill>
                  <a:srgbClr val="002060"/>
                </a:solidFill>
              </a:rPr>
              <a:t>] – </a:t>
            </a:r>
            <a:r>
              <a:rPr lang="ru-RU" b="1" dirty="0" smtClean="0">
                <a:solidFill>
                  <a:srgbClr val="002060"/>
                </a:solidFill>
              </a:rPr>
              <a:t>лиса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raccoon – [</a:t>
            </a:r>
            <a:r>
              <a:rPr lang="en-US" b="1" dirty="0" err="1" smtClean="0">
                <a:solidFill>
                  <a:srgbClr val="002060"/>
                </a:solidFill>
              </a:rPr>
              <a:t>rəku:n</a:t>
            </a:r>
            <a:r>
              <a:rPr lang="en-US" b="1" dirty="0" smtClean="0">
                <a:solidFill>
                  <a:srgbClr val="002060"/>
                </a:solidFill>
              </a:rPr>
              <a:t>] – </a:t>
            </a:r>
            <a:r>
              <a:rPr lang="ru-RU" b="1" dirty="0" smtClean="0">
                <a:solidFill>
                  <a:srgbClr val="002060"/>
                </a:solidFill>
              </a:rPr>
              <a:t>енот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lynx – [</a:t>
            </a:r>
            <a:r>
              <a:rPr lang="en-US" b="1" dirty="0" err="1" smtClean="0">
                <a:solidFill>
                  <a:srgbClr val="002060"/>
                </a:solidFill>
              </a:rPr>
              <a:t>liŋks</a:t>
            </a:r>
            <a:r>
              <a:rPr lang="en-US" b="1" dirty="0" smtClean="0">
                <a:solidFill>
                  <a:srgbClr val="002060"/>
                </a:solidFill>
              </a:rPr>
              <a:t>] – </a:t>
            </a:r>
            <a:r>
              <a:rPr lang="ru-RU" b="1" dirty="0" smtClean="0">
                <a:solidFill>
                  <a:srgbClr val="002060"/>
                </a:solidFill>
              </a:rPr>
              <a:t>рысь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bear – [</a:t>
            </a:r>
            <a:r>
              <a:rPr lang="en-US" b="1" dirty="0" err="1" smtClean="0">
                <a:solidFill>
                  <a:srgbClr val="002060"/>
                </a:solidFill>
              </a:rPr>
              <a:t>beər</a:t>
            </a:r>
            <a:r>
              <a:rPr lang="en-US" b="1" dirty="0" smtClean="0">
                <a:solidFill>
                  <a:srgbClr val="002060"/>
                </a:solidFill>
              </a:rPr>
              <a:t>] – </a:t>
            </a:r>
            <a:r>
              <a:rPr lang="ru-RU" b="1" dirty="0" smtClean="0">
                <a:solidFill>
                  <a:srgbClr val="002060"/>
                </a:solidFill>
              </a:rPr>
              <a:t>медведь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boar – [bᴐ:] – </a:t>
            </a:r>
            <a:r>
              <a:rPr lang="ru-RU" b="1" dirty="0" smtClean="0">
                <a:solidFill>
                  <a:srgbClr val="002060"/>
                </a:solidFill>
              </a:rPr>
              <a:t>кабан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tiger</a:t>
            </a:r>
            <a:r>
              <a:rPr lang="ru-RU" b="1" dirty="0" smtClean="0">
                <a:solidFill>
                  <a:srgbClr val="002060"/>
                </a:solidFill>
              </a:rPr>
              <a:t> – [</a:t>
            </a:r>
            <a:r>
              <a:rPr lang="en-US" b="1" dirty="0" err="1" smtClean="0">
                <a:solidFill>
                  <a:srgbClr val="002060"/>
                </a:solidFill>
              </a:rPr>
              <a:t>taig</a:t>
            </a:r>
            <a:r>
              <a:rPr lang="ru-RU" b="1" dirty="0" err="1" smtClean="0">
                <a:solidFill>
                  <a:srgbClr val="002060"/>
                </a:solidFill>
              </a:rPr>
              <a:t>ə</a:t>
            </a:r>
            <a:r>
              <a:rPr lang="ru-RU" b="1" dirty="0" smtClean="0">
                <a:solidFill>
                  <a:srgbClr val="002060"/>
                </a:solidFill>
              </a:rPr>
              <a:t>] – тигр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 beaver</a:t>
            </a:r>
            <a:r>
              <a:rPr lang="ru-RU" b="1" dirty="0" smtClean="0">
                <a:solidFill>
                  <a:srgbClr val="002060"/>
                </a:solidFill>
              </a:rPr>
              <a:t> – [</a:t>
            </a:r>
            <a:r>
              <a:rPr lang="en-US" b="1" dirty="0" smtClean="0">
                <a:solidFill>
                  <a:srgbClr val="002060"/>
                </a:solidFill>
              </a:rPr>
              <a:t>bi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en-US" b="1" dirty="0" smtClean="0">
                <a:solidFill>
                  <a:srgbClr val="002060"/>
                </a:solidFill>
              </a:rPr>
              <a:t>v</a:t>
            </a:r>
            <a:r>
              <a:rPr lang="ru-RU" b="1" dirty="0" err="1" smtClean="0">
                <a:solidFill>
                  <a:srgbClr val="002060"/>
                </a:solidFill>
              </a:rPr>
              <a:t>ə</a:t>
            </a:r>
            <a:r>
              <a:rPr lang="ru-RU" b="1" dirty="0" smtClean="0">
                <a:solidFill>
                  <a:srgbClr val="002060"/>
                </a:solidFill>
              </a:rPr>
              <a:t>] - бобёр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F: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143512"/>
            <a:ext cx="2000264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Физкульт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минутка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Hands up, hands down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Shake your hands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And turn around!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Look to the left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Look to the right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Look up, look down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And look around!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Two little hands go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Clap, clap, clap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Two little feet go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Jump, jump, jump!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Let us smile together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And sit down</a:t>
            </a:r>
            <a:r>
              <a:rPr lang="ru-RU" b="1" i="1" dirty="0" smtClean="0">
                <a:solidFill>
                  <a:srgbClr val="FF0000"/>
                </a:solidFill>
              </a:rPr>
              <a:t>!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 flipH="1">
            <a:off x="4143372" y="1571612"/>
            <a:ext cx="3571900" cy="470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29058" y="1714488"/>
          <a:ext cx="457203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</a:tblGrid>
              <a:tr h="4103702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Руки вверх, руки вниз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Пожмите руки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обернись!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Посмотрите налево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Посмотрите направо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Посмотрите вверх, посмотрите вниз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оглянись вокруг!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Две маленькие руки идут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Хлопайте, хлопайте, хлопайте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Две маленькие ножки идут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Прыгай, прыгай, прыгай!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Давайте улыбнемся вместе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садись!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lesson!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r>
              <a:rPr lang="en-US" dirty="0" smtClean="0"/>
              <a:t>Homework</a:t>
            </a:r>
          </a:p>
          <a:p>
            <a:r>
              <a:rPr lang="en-US" dirty="0" smtClean="0"/>
              <a:t>ex.</a:t>
            </a:r>
            <a:r>
              <a:rPr lang="en-US" dirty="0" smtClean="0"/>
              <a:t> Ex. 6 p. </a:t>
            </a:r>
            <a:r>
              <a:rPr lang="en-US" dirty="0" smtClean="0"/>
              <a:t>44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6" name="Picture 6" descr="F: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85926"/>
            <a:ext cx="4643462" cy="4643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6429420"/>
          </a:xfrm>
        </p:spPr>
        <p:txBody>
          <a:bodyPr anchor="t"/>
          <a:lstStyle/>
          <a:p>
            <a:r>
              <a:rPr lang="ru-RU" sz="1800" b="1" dirty="0" smtClean="0"/>
              <a:t>Фонетическая зарядка.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Fast of all let’s repeat the English sounds and words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Look at the blackboard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All together repeat after me: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Оо</a:t>
            </a:r>
            <a:r>
              <a:rPr lang="en-US" sz="2800" b="1" dirty="0" smtClean="0">
                <a:solidFill>
                  <a:srgbClr val="FF0000"/>
                </a:solidFill>
              </a:rPr>
              <a:t>= [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b="1" dirty="0" err="1" smtClean="0">
                <a:solidFill>
                  <a:srgbClr val="FF0000"/>
                </a:solidFill>
              </a:rPr>
              <a:t>əʊ</a:t>
            </a:r>
            <a:r>
              <a:rPr lang="en-US" sz="2800" b="1" dirty="0" smtClean="0">
                <a:solidFill>
                  <a:srgbClr val="FF0000"/>
                </a:solidFill>
              </a:rPr>
              <a:t>] (</a:t>
            </a:r>
            <a:r>
              <a:rPr lang="ru-RU" sz="2800" b="1" dirty="0" err="1" smtClean="0">
                <a:solidFill>
                  <a:srgbClr val="FF0000"/>
                </a:solidFill>
              </a:rPr>
              <a:t>оу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515868"/>
          <a:ext cx="8001056" cy="3627775"/>
        </p:xfrm>
        <a:graphic>
          <a:graphicData uri="http://schemas.openxmlformats.org/drawingml/2006/table">
            <a:tbl>
              <a:tblPr/>
              <a:tblGrid>
                <a:gridCol w="2000050"/>
                <a:gridCol w="2000050"/>
                <a:gridCol w="2000050"/>
                <a:gridCol w="2000906"/>
              </a:tblGrid>
              <a:tr h="1360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Открытый слог-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оу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Закрытый слог- 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Сочитание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оо-у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Краткий звук перед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Or-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nose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hot</a:t>
                      </a:r>
                      <a:endParaRPr lang="ru-RU"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book</a:t>
                      </a:r>
                      <a:endParaRPr lang="ru-RU" sz="1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sport</a:t>
                      </a:r>
                      <a:endParaRPr lang="ru-RU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dog</a:t>
                      </a:r>
                      <a:endParaRPr lang="ru-RU"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took</a:t>
                      </a:r>
                      <a:endParaRPr lang="ru-RU" sz="1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form</a:t>
                      </a:r>
                      <a:endParaRPr lang="ru-RU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home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got</a:t>
                      </a:r>
                      <a:endParaRPr lang="ru-RU"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look</a:t>
                      </a:r>
                      <a:endParaRPr lang="ru-RU" sz="1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corn</a:t>
                      </a:r>
                      <a:endParaRPr lang="ru-RU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rose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</a:t>
                      </a:r>
                      <a:endParaRPr lang="ru-RU"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hook</a:t>
                      </a:r>
                      <a:endParaRPr lang="ru-RU" sz="18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more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top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cook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door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Речевая разминка</a:t>
            </a:r>
            <a:r>
              <a:rPr lang="en-US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Let's </a:t>
            </a:r>
            <a:r>
              <a:rPr lang="en-US" dirty="0" smtClean="0"/>
              <a:t>repeat the numbers with you :</a:t>
            </a:r>
            <a:endParaRPr lang="ru-RU" dirty="0" smtClean="0"/>
          </a:p>
          <a:p>
            <a:pPr lvl="0" fontAlgn="base"/>
            <a:r>
              <a:rPr lang="ru-RU" b="1" dirty="0" err="1" smtClean="0"/>
              <a:t>Poem</a:t>
            </a:r>
            <a:r>
              <a:rPr lang="ru-RU" b="1" dirty="0" smtClean="0"/>
              <a:t> “</a:t>
            </a:r>
            <a:r>
              <a:rPr lang="ru-RU" b="1" dirty="0" err="1" smtClean="0"/>
              <a:t>One</a:t>
            </a:r>
            <a:r>
              <a:rPr lang="ru-RU" b="1" dirty="0" smtClean="0"/>
              <a:t>, </a:t>
            </a:r>
            <a:r>
              <a:rPr lang="ru-RU" b="1" dirty="0" err="1" smtClean="0"/>
              <a:t>two</a:t>
            </a:r>
            <a:r>
              <a:rPr lang="ru-RU" b="1" dirty="0" smtClean="0"/>
              <a:t>, </a:t>
            </a:r>
            <a:r>
              <a:rPr lang="ru-RU" b="1" dirty="0" err="1" smtClean="0"/>
              <a:t>three</a:t>
            </a:r>
            <a:r>
              <a:rPr lang="ru-RU" b="1" dirty="0" smtClean="0"/>
              <a:t>”</a:t>
            </a:r>
            <a:endParaRPr lang="ru-RU" dirty="0" smtClean="0"/>
          </a:p>
          <a:p>
            <a:pPr lvl="0" fontAlgn="base"/>
            <a:r>
              <a:rPr lang="en-US" b="1" dirty="0" smtClean="0"/>
              <a:t>One, two, three — </a:t>
            </a:r>
            <a:r>
              <a:rPr lang="ru-RU" b="1" dirty="0" smtClean="0"/>
              <a:t>Раз</a:t>
            </a:r>
            <a:r>
              <a:rPr lang="en-US" b="1" dirty="0" smtClean="0"/>
              <a:t>, </a:t>
            </a:r>
            <a:r>
              <a:rPr lang="ru-RU" b="1" dirty="0" smtClean="0"/>
              <a:t>два</a:t>
            </a:r>
            <a:r>
              <a:rPr lang="en-US" b="1" dirty="0" smtClean="0"/>
              <a:t>, </a:t>
            </a:r>
            <a:r>
              <a:rPr lang="ru-RU" b="1" dirty="0" smtClean="0"/>
              <a:t>три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 me see. — </a:t>
            </a:r>
            <a:r>
              <a:rPr lang="ru-RU" dirty="0" smtClean="0"/>
              <a:t>Дайте подумать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ru-RU" dirty="0" err="1" smtClean="0"/>
              <a:t>Who</a:t>
            </a:r>
            <a:r>
              <a:rPr lang="ru-RU" dirty="0" smtClean="0"/>
              <a:t> </a:t>
            </a:r>
            <a:r>
              <a:rPr lang="ru-RU" dirty="0" err="1" smtClean="0"/>
              <a:t>likes</a:t>
            </a:r>
            <a:r>
              <a:rPr lang="ru-RU" dirty="0" smtClean="0"/>
              <a:t> </a:t>
            </a:r>
            <a:r>
              <a:rPr lang="ru-RU" dirty="0" err="1" smtClean="0"/>
              <a:t>coffee</a:t>
            </a:r>
            <a:r>
              <a:rPr lang="ru-RU" dirty="0" smtClean="0"/>
              <a:t>? — Кто любит кофе?</a:t>
            </a:r>
            <a:br>
              <a:rPr lang="ru-RU" dirty="0" smtClean="0"/>
            </a:br>
            <a:r>
              <a:rPr lang="ru-RU" dirty="0" err="1" smtClean="0"/>
              <a:t>Who</a:t>
            </a:r>
            <a:r>
              <a:rPr lang="ru-RU" dirty="0" smtClean="0"/>
              <a:t> </a:t>
            </a:r>
            <a:r>
              <a:rPr lang="ru-RU" dirty="0" err="1" smtClean="0"/>
              <a:t>likes</a:t>
            </a:r>
            <a:r>
              <a:rPr lang="ru-RU" dirty="0" smtClean="0"/>
              <a:t> </a:t>
            </a:r>
            <a:r>
              <a:rPr lang="ru-RU" dirty="0" err="1" smtClean="0"/>
              <a:t>tea</a:t>
            </a:r>
            <a:r>
              <a:rPr lang="ru-RU" dirty="0" smtClean="0"/>
              <a:t>? — Кто любит чай?</a:t>
            </a:r>
          </a:p>
          <a:p>
            <a:pPr lvl="0" fontAlgn="base"/>
            <a:r>
              <a:rPr lang="ru-RU" b="1" dirty="0" err="1" smtClean="0"/>
              <a:t>One</a:t>
            </a:r>
            <a:r>
              <a:rPr lang="ru-RU" b="1" dirty="0" smtClean="0"/>
              <a:t>, </a:t>
            </a:r>
            <a:r>
              <a:rPr lang="ru-RU" b="1" dirty="0" err="1" smtClean="0"/>
              <a:t>two</a:t>
            </a:r>
            <a:r>
              <a:rPr lang="ru-RU" b="1" dirty="0" smtClean="0"/>
              <a:t>, </a:t>
            </a:r>
            <a:r>
              <a:rPr lang="ru-RU" b="1" dirty="0" err="1" smtClean="0"/>
              <a:t>three</a:t>
            </a:r>
            <a:r>
              <a:rPr lang="ru-RU" b="1" dirty="0" smtClean="0"/>
              <a:t> — Раз, два, три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Now</a:t>
            </a:r>
            <a:r>
              <a:rPr lang="ru-RU" dirty="0" smtClean="0"/>
              <a:t> I </a:t>
            </a:r>
            <a:r>
              <a:rPr lang="ru-RU" dirty="0" err="1" smtClean="0"/>
              <a:t>see</a:t>
            </a:r>
            <a:r>
              <a:rPr lang="ru-RU" dirty="0" smtClean="0"/>
              <a:t>. — Теперь понятно.</a:t>
            </a:r>
            <a:br>
              <a:rPr lang="ru-RU" dirty="0" smtClean="0"/>
            </a:br>
            <a:r>
              <a:rPr lang="ru-RU" dirty="0" err="1" smtClean="0"/>
              <a:t>You</a:t>
            </a:r>
            <a:r>
              <a:rPr lang="ru-RU" dirty="0" smtClean="0"/>
              <a:t> </a:t>
            </a:r>
            <a:r>
              <a:rPr lang="ru-RU" dirty="0" err="1" smtClean="0"/>
              <a:t>like</a:t>
            </a:r>
            <a:r>
              <a:rPr lang="ru-RU" dirty="0" smtClean="0"/>
              <a:t> </a:t>
            </a:r>
            <a:r>
              <a:rPr lang="ru-RU" dirty="0" err="1" smtClean="0"/>
              <a:t>coffee</a:t>
            </a:r>
            <a:r>
              <a:rPr lang="ru-RU" dirty="0" smtClean="0"/>
              <a:t>. — Ты любишь кофе.</a:t>
            </a:r>
            <a:br>
              <a:rPr lang="ru-RU" dirty="0" smtClean="0"/>
            </a:br>
            <a:r>
              <a:rPr lang="ru-RU" dirty="0" smtClean="0"/>
              <a:t>I </a:t>
            </a:r>
            <a:r>
              <a:rPr lang="ru-RU" dirty="0" err="1" smtClean="0"/>
              <a:t>like</a:t>
            </a:r>
            <a:r>
              <a:rPr lang="ru-RU" dirty="0" smtClean="0"/>
              <a:t> </a:t>
            </a:r>
            <a:r>
              <a:rPr lang="ru-RU" dirty="0" err="1" smtClean="0"/>
              <a:t>tea</a:t>
            </a:r>
            <a:r>
              <a:rPr lang="ru-RU" dirty="0" smtClean="0"/>
              <a:t>. — Я люблю чай.</a:t>
            </a:r>
          </a:p>
          <a:p>
            <a:pPr lvl="0" fontAlgn="base"/>
            <a:r>
              <a:rPr lang="en-US" b="1" dirty="0" smtClean="0"/>
              <a:t>One, two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Where’s my shoe?</a:t>
            </a:r>
            <a:br>
              <a:rPr lang="en-US" dirty="0" smtClean="0"/>
            </a:br>
            <a:r>
              <a:rPr lang="en-US" b="1" dirty="0" smtClean="0"/>
              <a:t>Three, four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is on the floor.</a:t>
            </a:r>
            <a:endParaRPr lang="ru-RU" dirty="0" smtClean="0"/>
          </a:p>
          <a:p>
            <a:pPr lvl="0" fontAlgn="base"/>
            <a:r>
              <a:rPr lang="en-US" b="1" dirty="0" smtClean="0"/>
              <a:t>One, two, three, four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Mary’s at the cottage door.</a:t>
            </a:r>
            <a:br>
              <a:rPr lang="en-US" dirty="0" smtClean="0"/>
            </a:br>
            <a:r>
              <a:rPr lang="en-US" b="1" dirty="0" smtClean="0"/>
              <a:t>Five, six, seven, eight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Eating </a:t>
            </a:r>
            <a:r>
              <a:rPr lang="en-US" u="sng" dirty="0" smtClean="0"/>
              <a:t>cherries</a:t>
            </a:r>
            <a:r>
              <a:rPr lang="en-US" dirty="0" smtClean="0"/>
              <a:t> off the plate.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F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143248"/>
            <a:ext cx="3260215" cy="321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4"/>
          </a:xfrm>
        </p:spPr>
        <p:txBody>
          <a:bodyPr anchor="t">
            <a:norm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Plural of nouns</a:t>
            </a:r>
            <a:b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Plural 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Formation in 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000108"/>
            <a:ext cx="7786742" cy="40719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Образование множественного числа имен существительных. 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Чаще всего к  существительному +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sz="3800" b="1" dirty="0" smtClean="0">
                <a:solidFill>
                  <a:schemeClr val="tx1"/>
                </a:solidFill>
              </a:rPr>
              <a:t>For example</a:t>
            </a:r>
            <a:r>
              <a:rPr lang="ru-RU" sz="3800" b="1" dirty="0" smtClean="0">
                <a:solidFill>
                  <a:schemeClr val="tx1"/>
                </a:solidFill>
              </a:rPr>
              <a:t>:</a:t>
            </a:r>
            <a:endParaRPr lang="ru-RU" sz="3800" dirty="0" smtClean="0">
              <a:solidFill>
                <a:schemeClr val="tx1"/>
              </a:solidFill>
            </a:endParaRPr>
          </a:p>
          <a:p>
            <a:r>
              <a:rPr lang="en-US" sz="3800" b="1" dirty="0" smtClean="0">
                <a:solidFill>
                  <a:schemeClr val="tx1"/>
                </a:solidFill>
              </a:rPr>
              <a:t>Pen – </a:t>
            </a:r>
            <a:r>
              <a:rPr lang="en-US" sz="3800" b="1" dirty="0" smtClean="0">
                <a:solidFill>
                  <a:schemeClr val="tx1"/>
                </a:solidFill>
              </a:rPr>
              <a:t>pen</a:t>
            </a:r>
            <a:r>
              <a:rPr lang="en-US" sz="3800" b="1" dirty="0" smtClean="0">
                <a:solidFill>
                  <a:srgbClr val="FF0000"/>
                </a:solidFill>
              </a:rPr>
              <a:t>s</a:t>
            </a:r>
            <a:r>
              <a:rPr lang="ru-RU" sz="3800" b="1" dirty="0" smtClean="0">
                <a:solidFill>
                  <a:srgbClr val="FF0000"/>
                </a:solidFill>
              </a:rPr>
              <a:t>               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</a:rPr>
              <a:t>sister– sister</a:t>
            </a:r>
            <a:r>
              <a:rPr lang="en-US" sz="3800" b="1" dirty="0" smtClean="0">
                <a:solidFill>
                  <a:srgbClr val="FF0000"/>
                </a:solidFill>
              </a:rPr>
              <a:t>s</a:t>
            </a:r>
            <a:endParaRPr lang="ru-RU" sz="3800" dirty="0" smtClean="0">
              <a:solidFill>
                <a:srgbClr val="FF0000"/>
              </a:solidFill>
            </a:endParaRPr>
          </a:p>
          <a:p>
            <a:r>
              <a:rPr lang="en-US" sz="3800" b="1" dirty="0" smtClean="0">
                <a:solidFill>
                  <a:schemeClr val="tx1"/>
                </a:solidFill>
              </a:rPr>
              <a:t>Book – </a:t>
            </a:r>
            <a:r>
              <a:rPr lang="en-US" sz="3800" b="1" dirty="0" smtClean="0">
                <a:solidFill>
                  <a:schemeClr val="tx1"/>
                </a:solidFill>
              </a:rPr>
              <a:t>book</a:t>
            </a:r>
            <a:r>
              <a:rPr lang="en-US" sz="3800" b="1" dirty="0" smtClean="0">
                <a:solidFill>
                  <a:srgbClr val="FF0000"/>
                </a:solidFill>
              </a:rPr>
              <a:t>s</a:t>
            </a:r>
            <a:r>
              <a:rPr lang="ru-RU" sz="3800" b="1" dirty="0" smtClean="0">
                <a:solidFill>
                  <a:srgbClr val="FF0000"/>
                </a:solidFill>
              </a:rPr>
              <a:t>         </a:t>
            </a:r>
            <a:r>
              <a:rPr lang="en-US" sz="3800" b="1" dirty="0" smtClean="0">
                <a:solidFill>
                  <a:schemeClr val="tx1"/>
                </a:solidFill>
              </a:rPr>
              <a:t>  </a:t>
            </a:r>
            <a:r>
              <a:rPr lang="en-US" sz="3800" b="1" dirty="0" smtClean="0">
                <a:solidFill>
                  <a:schemeClr val="tx1"/>
                </a:solidFill>
              </a:rPr>
              <a:t>apple – </a:t>
            </a:r>
            <a:r>
              <a:rPr lang="en-US" sz="3800" b="1" dirty="0" err="1" smtClean="0">
                <a:solidFill>
                  <a:schemeClr val="tx1"/>
                </a:solidFill>
              </a:rPr>
              <a:t>appl</a:t>
            </a:r>
            <a:r>
              <a:rPr lang="ru-RU" sz="3800" b="1" dirty="0" smtClean="0">
                <a:solidFill>
                  <a:schemeClr val="tx1"/>
                </a:solidFill>
              </a:rPr>
              <a:t>е</a:t>
            </a:r>
            <a:r>
              <a:rPr lang="en-US" sz="3800" b="1" dirty="0" smtClean="0">
                <a:solidFill>
                  <a:srgbClr val="FF0000"/>
                </a:solidFill>
              </a:rPr>
              <a:t>s</a:t>
            </a:r>
            <a:endParaRPr lang="ru-RU" sz="3800" dirty="0" smtClean="0">
              <a:solidFill>
                <a:srgbClr val="FF0000"/>
              </a:solidFill>
            </a:endParaRPr>
          </a:p>
          <a:p>
            <a:r>
              <a:rPr lang="en-US" sz="3800" b="1" dirty="0" smtClean="0">
                <a:solidFill>
                  <a:schemeClr val="tx1"/>
                </a:solidFill>
              </a:rPr>
              <a:t>Dog – </a:t>
            </a:r>
            <a:r>
              <a:rPr lang="en-US" sz="3800" b="1" dirty="0" smtClean="0">
                <a:solidFill>
                  <a:schemeClr val="tx1"/>
                </a:solidFill>
              </a:rPr>
              <a:t>dog</a:t>
            </a:r>
            <a:r>
              <a:rPr lang="en-US" sz="3800" b="1" dirty="0" smtClean="0">
                <a:solidFill>
                  <a:srgbClr val="FF0000"/>
                </a:solidFill>
              </a:rPr>
              <a:t>s</a:t>
            </a:r>
            <a:r>
              <a:rPr lang="ru-RU" sz="3800" b="1" dirty="0" smtClean="0">
                <a:solidFill>
                  <a:srgbClr val="FF0000"/>
                </a:solidFill>
              </a:rPr>
              <a:t>             </a:t>
            </a:r>
            <a:r>
              <a:rPr lang="en-US" sz="3800" b="1" dirty="0" smtClean="0">
                <a:solidFill>
                  <a:schemeClr val="tx1"/>
                </a:solidFill>
              </a:rPr>
              <a:t>   </a:t>
            </a:r>
            <a:r>
              <a:rPr lang="en-US" sz="3800" b="1" dirty="0" smtClean="0">
                <a:solidFill>
                  <a:schemeClr val="tx1"/>
                </a:solidFill>
              </a:rPr>
              <a:t>ruler – ruler</a:t>
            </a:r>
            <a:r>
              <a:rPr lang="en-US" sz="3800" b="1" dirty="0" smtClean="0">
                <a:solidFill>
                  <a:srgbClr val="FF0000"/>
                </a:solidFill>
              </a:rPr>
              <a:t>s</a:t>
            </a:r>
            <a:endParaRPr lang="ru-RU" sz="3800" dirty="0" smtClean="0">
              <a:solidFill>
                <a:srgbClr val="FF0000"/>
              </a:solidFill>
            </a:endParaRPr>
          </a:p>
          <a:p>
            <a:r>
              <a:rPr lang="en-US" sz="3800" b="1" dirty="0" smtClean="0">
                <a:solidFill>
                  <a:schemeClr val="tx1"/>
                </a:solidFill>
              </a:rPr>
              <a:t>Cat – cat</a:t>
            </a:r>
            <a:r>
              <a:rPr lang="en-US" sz="3800" b="1" dirty="0" smtClean="0">
                <a:solidFill>
                  <a:srgbClr val="FF0000"/>
                </a:solidFill>
              </a:rPr>
              <a:t>s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ru-RU" sz="3800" b="1" dirty="0" smtClean="0">
                <a:solidFill>
                  <a:schemeClr val="tx1"/>
                </a:solidFill>
              </a:rPr>
              <a:t>              </a:t>
            </a:r>
            <a:r>
              <a:rPr lang="en-US" sz="3800" b="1" dirty="0" smtClean="0">
                <a:solidFill>
                  <a:schemeClr val="tx1"/>
                </a:solidFill>
              </a:rPr>
              <a:t>    </a:t>
            </a:r>
            <a:r>
              <a:rPr lang="en-US" sz="3800" b="1" dirty="0" smtClean="0">
                <a:solidFill>
                  <a:schemeClr val="tx1"/>
                </a:solidFill>
              </a:rPr>
              <a:t>bag – bag</a:t>
            </a:r>
            <a:r>
              <a:rPr lang="en-US" sz="3800" b="1" dirty="0" smtClean="0">
                <a:solidFill>
                  <a:srgbClr val="FF0000"/>
                </a:solidFill>
              </a:rPr>
              <a:t>s</a:t>
            </a:r>
            <a:endParaRPr lang="ru-RU" sz="38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marL="514350" indent="-514350" algn="l"/>
            <a:endParaRPr lang="en-US" dirty="0" smtClean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3" name="Picture 1" descr="F:\plural-nouns_quokm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857760"/>
            <a:ext cx="5214942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215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sz="2800" dirty="0" smtClean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уществительное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оканчивается на шипящую или свистящую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согласную: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к </a:t>
            </a:r>
            <a:r>
              <a:rPr lang="ru-RU" sz="2000" dirty="0" smtClean="0">
                <a:solidFill>
                  <a:srgbClr val="FF0000"/>
                </a:solidFill>
              </a:rPr>
              <a:t>нему прибавляется окончание </a:t>
            </a:r>
            <a:r>
              <a:rPr lang="ru-RU" sz="2000" b="1" dirty="0" smtClean="0"/>
              <a:t>– </a:t>
            </a:r>
            <a:r>
              <a:rPr lang="ru-RU" b="1" dirty="0" err="1" smtClean="0">
                <a:solidFill>
                  <a:srgbClr val="FF0000"/>
                </a:solidFill>
              </a:rPr>
              <a:t>es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/>
              <a:t>                                             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</a:t>
            </a:r>
            <a:r>
              <a:rPr lang="en-US" sz="2000" b="1" dirty="0" smtClean="0"/>
              <a:t>                                                     </a:t>
            </a:r>
            <a:r>
              <a:rPr lang="ru-RU" sz="2000" b="1" dirty="0" smtClean="0"/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 example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en-US" b="1" dirty="0" smtClean="0"/>
              <a:t>Class </a:t>
            </a:r>
            <a:r>
              <a:rPr lang="en-US" b="1" dirty="0" smtClean="0"/>
              <a:t>– </a:t>
            </a:r>
            <a:r>
              <a:rPr lang="en-US" b="1" dirty="0" smtClean="0"/>
              <a:t>cla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ss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               </a:t>
            </a:r>
            <a:r>
              <a:rPr lang="en-US" b="1" dirty="0" smtClean="0"/>
              <a:t>dress – dre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ss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            Box </a:t>
            </a:r>
            <a:r>
              <a:rPr lang="en-US" b="1" dirty="0" smtClean="0"/>
              <a:t>– </a:t>
            </a:r>
            <a:r>
              <a:rPr lang="en-US" b="1" dirty="0" smtClean="0"/>
              <a:t>bo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r>
              <a:rPr lang="ru-RU" b="1" dirty="0" smtClean="0"/>
              <a:t>                    </a:t>
            </a:r>
            <a:r>
              <a:rPr lang="en-US" b="1" dirty="0" smtClean="0"/>
              <a:t> </a:t>
            </a:r>
            <a:r>
              <a:rPr lang="en-US" b="1" dirty="0" smtClean="0"/>
              <a:t>fox - fo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/>
              <a:t>Bench </a:t>
            </a:r>
            <a:r>
              <a:rPr lang="ru-RU" b="1" dirty="0" smtClean="0"/>
              <a:t>– </a:t>
            </a:r>
            <a:r>
              <a:rPr lang="en-US" b="1" dirty="0" smtClean="0"/>
              <a:t>ben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ch</a:t>
            </a:r>
            <a:r>
              <a:rPr lang="en-US" b="1" dirty="0" smtClean="0">
                <a:solidFill>
                  <a:srgbClr val="FF0000"/>
                </a:solidFill>
              </a:rPr>
              <a:t>es </a:t>
            </a:r>
            <a:r>
              <a:rPr lang="ru-RU" b="1" dirty="0" smtClean="0"/>
              <a:t>                       </a:t>
            </a:r>
            <a:r>
              <a:rPr lang="en-US" b="1" dirty="0" smtClean="0"/>
              <a:t>dish</a:t>
            </a:r>
            <a:r>
              <a:rPr lang="ru-RU" b="1" dirty="0" smtClean="0"/>
              <a:t> </a:t>
            </a:r>
            <a:r>
              <a:rPr lang="ru-RU" b="1" dirty="0" smtClean="0"/>
              <a:t>– </a:t>
            </a:r>
            <a:r>
              <a:rPr lang="en-US" b="1" dirty="0" smtClean="0"/>
              <a:t>di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F: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929198"/>
            <a:ext cx="2478041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5911850"/>
          </a:xfrm>
        </p:spPr>
        <p:txBody>
          <a:bodyPr/>
          <a:lstStyle/>
          <a:p>
            <a:r>
              <a:rPr lang="ru-RU" dirty="0" smtClean="0"/>
              <a:t>-Если имя существительное оканчивается на </a:t>
            </a:r>
            <a:r>
              <a:rPr lang="ru-RU" b="1" dirty="0" smtClean="0"/>
              <a:t>–</a:t>
            </a:r>
            <a:r>
              <a:rPr lang="ru-RU" b="1" dirty="0" err="1" smtClean="0">
                <a:solidFill>
                  <a:srgbClr val="00B0F0"/>
                </a:solidFill>
              </a:rPr>
              <a:t>f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или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fe</a:t>
            </a:r>
            <a:r>
              <a:rPr lang="en-US" b="1" dirty="0" smtClean="0"/>
              <a:t> </a:t>
            </a:r>
            <a:r>
              <a:rPr lang="ru-RU" dirty="0" smtClean="0"/>
              <a:t>во </a:t>
            </a:r>
            <a:r>
              <a:rPr lang="ru-RU" dirty="0" smtClean="0"/>
              <a:t>множественном числе </a:t>
            </a:r>
            <a:r>
              <a:rPr lang="en-US" b="1" dirty="0" smtClean="0">
                <a:solidFill>
                  <a:srgbClr val="00B0F0"/>
                </a:solidFill>
              </a:rPr>
              <a:t>f </a:t>
            </a:r>
            <a:r>
              <a:rPr lang="ru-RU" dirty="0" smtClean="0"/>
              <a:t>меняется </a:t>
            </a:r>
            <a:r>
              <a:rPr lang="ru-RU" dirty="0" smtClean="0"/>
              <a:t>на </a:t>
            </a:r>
            <a:r>
              <a:rPr lang="en-US" b="1" dirty="0" smtClean="0">
                <a:solidFill>
                  <a:srgbClr val="C00000"/>
                </a:solidFill>
              </a:rPr>
              <a:t>v</a:t>
            </a:r>
            <a:r>
              <a:rPr lang="ru-RU" dirty="0" smtClean="0"/>
              <a:t>, и к слову прибавляется окончание 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                        For example</a:t>
            </a:r>
            <a:endParaRPr lang="ru-RU" dirty="0" smtClean="0"/>
          </a:p>
          <a:p>
            <a:pPr algn="ctr"/>
            <a:r>
              <a:rPr lang="en-US" b="1" dirty="0" smtClean="0"/>
              <a:t>Wol</a:t>
            </a:r>
            <a:r>
              <a:rPr lang="en-US" b="1" dirty="0" smtClean="0">
                <a:solidFill>
                  <a:srgbClr val="00B0F0"/>
                </a:solidFill>
              </a:rPr>
              <a:t>f</a:t>
            </a:r>
            <a:r>
              <a:rPr lang="en-US" b="1" dirty="0" smtClean="0"/>
              <a:t> – wol</a:t>
            </a:r>
            <a:r>
              <a:rPr lang="en-US" b="1" dirty="0" smtClean="0">
                <a:solidFill>
                  <a:srgbClr val="C00000"/>
                </a:solidFill>
              </a:rPr>
              <a:t>ves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/>
              <a:t>Shel</a:t>
            </a:r>
            <a:r>
              <a:rPr lang="en-US" b="1" dirty="0" smtClean="0">
                <a:solidFill>
                  <a:srgbClr val="00B0F0"/>
                </a:solidFill>
              </a:rPr>
              <a:t>f</a:t>
            </a:r>
            <a:r>
              <a:rPr lang="en-US" b="1" dirty="0" smtClean="0"/>
              <a:t> – shel</a:t>
            </a:r>
            <a:r>
              <a:rPr lang="en-US" b="1" dirty="0" smtClean="0">
                <a:solidFill>
                  <a:srgbClr val="C00000"/>
                </a:solidFill>
              </a:rPr>
              <a:t>ves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/>
              <a:t>Wi</a:t>
            </a:r>
            <a:r>
              <a:rPr lang="en-US" b="1" dirty="0" smtClean="0">
                <a:solidFill>
                  <a:srgbClr val="00B0F0"/>
                </a:solidFill>
              </a:rPr>
              <a:t>fe</a:t>
            </a:r>
            <a:r>
              <a:rPr lang="en-US" b="1" dirty="0" smtClean="0"/>
              <a:t> – wi</a:t>
            </a:r>
            <a:r>
              <a:rPr lang="en-US" b="1" dirty="0" smtClean="0">
                <a:solidFill>
                  <a:srgbClr val="C00000"/>
                </a:solidFill>
              </a:rPr>
              <a:t>ves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/>
              <a:t>Kni</a:t>
            </a:r>
            <a:r>
              <a:rPr lang="en-US" b="1" dirty="0" smtClean="0">
                <a:solidFill>
                  <a:srgbClr val="00B0F0"/>
                </a:solidFill>
              </a:rPr>
              <a:t>fe</a:t>
            </a:r>
            <a:r>
              <a:rPr lang="ru-RU" b="1" dirty="0" smtClean="0"/>
              <a:t> – </a:t>
            </a:r>
            <a:r>
              <a:rPr lang="en-US" b="1" dirty="0" smtClean="0"/>
              <a:t>kni</a:t>
            </a:r>
            <a:r>
              <a:rPr lang="en-US" b="1" dirty="0" smtClean="0">
                <a:solidFill>
                  <a:srgbClr val="C00000"/>
                </a:solidFill>
              </a:rPr>
              <a:t>ves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/>
              <a:t>Lea</a:t>
            </a:r>
            <a:r>
              <a:rPr lang="en-US" b="1" dirty="0" smtClean="0">
                <a:solidFill>
                  <a:srgbClr val="00B0F0"/>
                </a:solidFill>
              </a:rPr>
              <a:t>f</a:t>
            </a:r>
            <a:r>
              <a:rPr lang="ru-RU" b="1" dirty="0" smtClean="0"/>
              <a:t> – </a:t>
            </a:r>
            <a:r>
              <a:rPr lang="en-US" b="1" dirty="0" smtClean="0"/>
              <a:t>lea</a:t>
            </a:r>
            <a:r>
              <a:rPr lang="en-US" b="1" dirty="0" smtClean="0">
                <a:solidFill>
                  <a:srgbClr val="C00000"/>
                </a:solidFill>
              </a:rPr>
              <a:t>ves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Но есть исключения из этого правила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-Не все слова, оканчивающийся на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ru-RU" dirty="0" smtClean="0"/>
              <a:t>, изменяются таким образом.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                      </a:t>
            </a:r>
            <a:r>
              <a:rPr lang="en-US" b="1" dirty="0" smtClean="0"/>
              <a:t>For Example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              </a:t>
            </a:r>
            <a:r>
              <a:rPr lang="en-US" b="1" dirty="0" smtClean="0"/>
              <a:t>Roof </a:t>
            </a:r>
            <a:r>
              <a:rPr lang="en-US" b="1" dirty="0" smtClean="0"/>
              <a:t>– </a:t>
            </a:r>
            <a:r>
              <a:rPr lang="en-US" b="1" dirty="0" smtClean="0"/>
              <a:t>roo</a:t>
            </a:r>
            <a:r>
              <a:rPr lang="en-US" b="1" dirty="0" smtClean="0">
                <a:solidFill>
                  <a:srgbClr val="FF0000"/>
                </a:solidFill>
              </a:rPr>
              <a:t>fs</a:t>
            </a:r>
            <a:r>
              <a:rPr lang="ru-RU" b="1" dirty="0" smtClean="0"/>
              <a:t>  </a:t>
            </a:r>
            <a:r>
              <a:rPr lang="en-US" b="1" dirty="0" smtClean="0"/>
              <a:t>cliff </a:t>
            </a:r>
            <a:r>
              <a:rPr lang="en-US" b="1" dirty="0" smtClean="0"/>
              <a:t>– clif</a:t>
            </a:r>
            <a:r>
              <a:rPr lang="en-US" b="1" dirty="0" smtClean="0">
                <a:solidFill>
                  <a:srgbClr val="FF0000"/>
                </a:solidFill>
              </a:rPr>
              <a:t>fs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              </a:t>
            </a:r>
            <a:r>
              <a:rPr lang="en-US" b="1" dirty="0" smtClean="0"/>
              <a:t>Chef </a:t>
            </a:r>
            <a:r>
              <a:rPr lang="en-US" b="1" dirty="0" smtClean="0"/>
              <a:t>– </a:t>
            </a:r>
            <a:r>
              <a:rPr lang="en-US" b="1" dirty="0" smtClean="0"/>
              <a:t>che</a:t>
            </a:r>
            <a:r>
              <a:rPr lang="en-US" b="1" dirty="0" smtClean="0">
                <a:solidFill>
                  <a:srgbClr val="FF0000"/>
                </a:solidFill>
              </a:rPr>
              <a:t>fs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puff – puf</a:t>
            </a:r>
            <a:r>
              <a:rPr lang="en-US" b="1" dirty="0" smtClean="0">
                <a:solidFill>
                  <a:srgbClr val="FF0000"/>
                </a:solidFill>
              </a:rPr>
              <a:t>fs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4. Если </a:t>
            </a:r>
            <a:r>
              <a:rPr lang="ru-RU" sz="2800" dirty="0" smtClean="0">
                <a:solidFill>
                  <a:srgbClr val="FF0000"/>
                </a:solidFill>
              </a:rPr>
              <a:t>существительное оканчивается на согласную, за которой следует </a:t>
            </a:r>
            <a:r>
              <a:rPr lang="ru-RU" sz="2800" b="1" dirty="0" smtClean="0">
                <a:solidFill>
                  <a:srgbClr val="FF0000"/>
                </a:solidFill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ru-RU" sz="2800" dirty="0" smtClean="0">
                <a:solidFill>
                  <a:srgbClr val="FF0000"/>
                </a:solidFill>
              </a:rPr>
              <a:t>, то 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ru-RU" sz="2800" dirty="0" smtClean="0">
                <a:solidFill>
                  <a:srgbClr val="FF0000"/>
                </a:solidFill>
              </a:rPr>
              <a:t> меняется на </a:t>
            </a:r>
            <a:r>
              <a:rPr lang="en-US" sz="2800" b="1" dirty="0" err="1" smtClean="0">
                <a:solidFill>
                  <a:srgbClr val="FF0000"/>
                </a:solidFill>
              </a:rPr>
              <a:t>i</a:t>
            </a:r>
            <a:r>
              <a:rPr lang="ru-RU" sz="2800" dirty="0" smtClean="0">
                <a:solidFill>
                  <a:srgbClr val="FF0000"/>
                </a:solidFill>
              </a:rPr>
              <a:t>, и к слову прибавляется окончание </a:t>
            </a:r>
            <a:r>
              <a:rPr lang="ru-RU" sz="2800" b="1" dirty="0" smtClean="0">
                <a:solidFill>
                  <a:srgbClr val="FF0000"/>
                </a:solidFill>
              </a:rPr>
              <a:t>– </a:t>
            </a:r>
            <a:r>
              <a:rPr lang="ru-RU" sz="2800" b="1" dirty="0" err="1" smtClean="0">
                <a:solidFill>
                  <a:srgbClr val="FF0000"/>
                </a:solidFill>
              </a:rPr>
              <a:t>es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                  For Example:</a:t>
            </a:r>
            <a:endParaRPr lang="ru-RU" dirty="0" smtClean="0"/>
          </a:p>
          <a:p>
            <a:r>
              <a:rPr lang="en-US" b="1" dirty="0" smtClean="0"/>
              <a:t>Count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y </a:t>
            </a:r>
            <a:r>
              <a:rPr lang="en-US" b="1" dirty="0" smtClean="0"/>
              <a:t>– countr</a:t>
            </a:r>
            <a:r>
              <a:rPr lang="en-US" b="1" dirty="0" smtClean="0">
                <a:solidFill>
                  <a:srgbClr val="FF0000"/>
                </a:solidFill>
              </a:rPr>
              <a:t>ies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La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b="1" dirty="0" smtClean="0"/>
              <a:t> – lad</a:t>
            </a:r>
            <a:r>
              <a:rPr lang="en-US" b="1" dirty="0" smtClean="0">
                <a:solidFill>
                  <a:srgbClr val="FF0000"/>
                </a:solidFill>
              </a:rPr>
              <a:t>ies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Cher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b="1" dirty="0" smtClean="0"/>
              <a:t> – cherr</a:t>
            </a:r>
            <a:r>
              <a:rPr lang="en-US" b="1" dirty="0" smtClean="0">
                <a:solidFill>
                  <a:srgbClr val="FF0000"/>
                </a:solidFill>
              </a:rPr>
              <a:t>ies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Pup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en-US" b="1" dirty="0" smtClean="0"/>
              <a:t>pupp</a:t>
            </a:r>
            <a:r>
              <a:rPr lang="en-US" b="1" dirty="0" smtClean="0">
                <a:solidFill>
                  <a:srgbClr val="FF0000"/>
                </a:solidFill>
              </a:rPr>
              <a:t>ies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Ci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ru-RU" b="1" dirty="0" smtClean="0"/>
              <a:t> – </a:t>
            </a:r>
            <a:r>
              <a:rPr lang="en-US" b="1" dirty="0" smtClean="0"/>
              <a:t>cit</a:t>
            </a:r>
            <a:r>
              <a:rPr lang="en-US" b="1" dirty="0" smtClean="0">
                <a:solidFill>
                  <a:srgbClr val="FF0000"/>
                </a:solidFill>
              </a:rPr>
              <a:t>ies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Исключения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F:\iskluchenij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3425" y="1801019"/>
            <a:ext cx="7677150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494</Words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The Plural of nouns </vt:lpstr>
      <vt:lpstr>Фонетическая зарядка.  Fast of all let’s repeat the English sounds and words - Look at the blackboard - All together repeat after me:  Оо= [ əʊ] (оу)  </vt:lpstr>
      <vt:lpstr>Речевая разминка. </vt:lpstr>
      <vt:lpstr>The Plural of nouns  «Plural Formation in English»</vt:lpstr>
      <vt:lpstr>Слайд 5</vt:lpstr>
      <vt:lpstr>Слайд 6</vt:lpstr>
      <vt:lpstr>-Но есть исключения из этого правила </vt:lpstr>
      <vt:lpstr> 4. Если существительное оканчивается на согласную, за которой следует – y, то y меняется на i, и к слову прибавляется окончание – es. </vt:lpstr>
      <vt:lpstr>Исключения</vt:lpstr>
      <vt:lpstr>Слайд 10</vt:lpstr>
      <vt:lpstr>Слайд 11</vt:lpstr>
      <vt:lpstr>Введение новых лексических единиц. Животные России. </vt:lpstr>
      <vt:lpstr>Физкульт минутка</vt:lpstr>
      <vt:lpstr>Thank you for lesson!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Plural of nouns</dc:title>
  <dc:creator>Татьяна</dc:creator>
  <cp:lastModifiedBy>Татьяна</cp:lastModifiedBy>
  <cp:revision>12</cp:revision>
  <dcterms:created xsi:type="dcterms:W3CDTF">2023-09-25T15:24:58Z</dcterms:created>
  <dcterms:modified xsi:type="dcterms:W3CDTF">2023-09-25T17:15:33Z</dcterms:modified>
</cp:coreProperties>
</file>