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72" r:id="rId10"/>
    <p:sldId id="267" r:id="rId11"/>
    <p:sldId id="271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1" d="100"/>
          <a:sy n="71" d="100"/>
        </p:scale>
        <p:origin x="-11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.wmf"/><Relationship Id="rId1" Type="http://schemas.openxmlformats.org/officeDocument/2006/relationships/image" Target="../media/image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9AFB97-4EE0-4D09-BF40-960B40472BBE}" type="datetimeFigureOut">
              <a:rPr lang="ru-RU" smtClean="0"/>
              <a:pPr/>
              <a:t>25.10.2019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78828F-B6C9-4BB9-BBA4-43F2198FBAE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96559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На нерегулируемом пересечении велосипедной дорожки с дорогой нужно уступить дорогу транспортному средству, движущемуся по пересекаемой дороге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78828F-B6C9-4BB9-BBA4-43F2198FBAEF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baseline="0" dirty="0" smtClean="0"/>
              <a:t>на водном транспорте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78828F-B6C9-4BB9-BBA4-43F2198FBAEF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отдых на воде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78828F-B6C9-4BB9-BBA4-43F2198FBAEF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78828F-B6C9-4BB9-BBA4-43F2198FBAEF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Соблюдай правила поведения на воде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78828F-B6C9-4BB9-BBA4-43F2198FBAEF}" type="slidenum">
              <a:rPr lang="ru-RU" smtClean="0"/>
              <a:pPr/>
              <a:t>11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25.10.2019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25.10.2019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25.10.2019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25.10.2019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0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9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2"/>
            </a:gs>
            <a:gs pos="100000">
              <a:schemeClr val="bg2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1403648" y="2492896"/>
            <a:ext cx="640149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000125" algn="l"/>
              </a:tabLst>
            </a:pPr>
            <a:r>
              <a:rPr kumimoji="0" lang="ru-RU" sz="2400" b="0" i="0" u="sng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Тема урока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 Безопасное поведение на водоёмах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000125" algn="l"/>
              </a:tabLst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различных условиях.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539552" y="3573016"/>
            <a:ext cx="81724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619375" algn="l"/>
              </a:tabLst>
            </a:pPr>
            <a:r>
              <a:rPr kumimoji="0" lang="ru-RU" sz="2400" b="0" i="0" u="sng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Цель урока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 Систематизировать знания учащихся в области                                                                                                               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619375" algn="l"/>
              </a:tabLst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безопасного поведения на водоёмах в различных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619375" algn="l"/>
              </a:tabLst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жизненных ситуациях.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5" grpId="0"/>
      <p:bldP spid="102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Documents and Settings\User\Мои документы\Downloads\Лёд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2">
                <a:lumMod val="60000"/>
                <a:lumOff val="40000"/>
                <a:alpha val="50000"/>
              </a:schemeClr>
            </a:gs>
            <a:gs pos="100000">
              <a:schemeClr val="bg2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User\Мои документы\Downloads\Нав 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48941" y="1976833"/>
            <a:ext cx="3246115" cy="3144339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251520" y="1700808"/>
            <a:ext cx="8640960" cy="201622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hevronInverted">
              <a:avLst>
                <a:gd name="adj" fmla="val 50000"/>
              </a:avLst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Соблюдай правила                                                 поведения на воде</a:t>
            </a:r>
            <a:endParaRPr lang="ru-RU" sz="5400" b="1" dirty="0">
              <a:ln w="11430"/>
              <a:solidFill>
                <a:srgbClr val="FFFF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1"/>
            </a:gs>
            <a:gs pos="100000">
              <a:schemeClr val="bg2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43608" y="260648"/>
            <a:ext cx="7488832" cy="83099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Безопасное поведение на водоёмах</a:t>
            </a:r>
          </a:p>
          <a:p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в различных 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условиях</a:t>
            </a:r>
            <a:r>
              <a:rPr lang="en-US" sz="24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1268760"/>
            <a:ext cx="8712968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Две трети поверхности Земли занимают океаны, моря, озера, реки, пруды, и различные водохранилища.</a:t>
            </a:r>
          </a:p>
          <a:p>
            <a:pPr lvl="0"/>
            <a:r>
              <a:rPr lang="ru-RU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Россия располагает огромными водными </a:t>
            </a:r>
            <a:r>
              <a:rPr lang="ru-RU" sz="2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пространствами</a:t>
            </a:r>
            <a:r>
              <a:rPr lang="ru-RU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/>
            <a:r>
              <a:rPr lang="ru-RU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Жизнь человека всегда была связана с </a:t>
            </a:r>
            <a:r>
              <a:rPr lang="ru-RU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водой.</a:t>
            </a:r>
          </a:p>
          <a:p>
            <a:pPr lvl="0"/>
            <a:r>
              <a:rPr lang="ru-RU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Общение человека с водой требует от него определенных знаний и умений по безопасному поведению  с учетом ее свойств и состояний.</a:t>
            </a:r>
          </a:p>
          <a:p>
            <a:pPr lvl="0"/>
            <a:r>
              <a:rPr lang="ru-RU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настоящее время водоемы все шире используются человеком не только для нужд экономики , но и для активного отдыха на природе, для закаливания организма и совершенствования своего физического развития.</a:t>
            </a:r>
          </a:p>
          <a:p>
            <a:pPr lvl="0"/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НО </a:t>
            </a:r>
            <a:r>
              <a:rPr lang="ru-RU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 вода не прощает тех, кто не соблюдает общепринятые меры безопасности</a:t>
            </a:r>
          </a:p>
          <a:p>
            <a:pPr lvl="0"/>
            <a:endParaRPr lang="ru-RU" sz="20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endParaRPr lang="ru-RU" sz="20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5" descr="C:\Documents and Settings\User\Мои документы\Downloads\Нав 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62498" y="4437112"/>
            <a:ext cx="3128625" cy="24208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Овал 18"/>
          <p:cNvSpPr/>
          <p:nvPr/>
        </p:nvSpPr>
        <p:spPr>
          <a:xfrm>
            <a:off x="4499992" y="4365104"/>
            <a:ext cx="4464496" cy="2016224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Овал 17"/>
          <p:cNvSpPr/>
          <p:nvPr/>
        </p:nvSpPr>
        <p:spPr>
          <a:xfrm>
            <a:off x="251520" y="4365104"/>
            <a:ext cx="4392488" cy="2016224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4572000" y="692696"/>
            <a:ext cx="4320480" cy="2016224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251520" y="620688"/>
            <a:ext cx="4464496" cy="208823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Блок-схема: узел 4"/>
          <p:cNvSpPr/>
          <p:nvPr/>
        </p:nvSpPr>
        <p:spPr>
          <a:xfrm flipH="1" flipV="1">
            <a:off x="1187624" y="3068960"/>
            <a:ext cx="6696744" cy="890387"/>
          </a:xfrm>
          <a:prstGeom prst="flowChartConnector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635896" y="188640"/>
            <a:ext cx="2349618" cy="461665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СТАТИСТИКА</a:t>
            </a:r>
            <a:endParaRPr lang="ru-RU" sz="2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403648" y="3284984"/>
            <a:ext cx="64087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На водоёмах России в год погибает 14 – 16 тыс. человек</a:t>
            </a:r>
            <a:endParaRPr lang="ru-RU" sz="20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67544" y="1124744"/>
            <a:ext cx="413703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Более 54% всех несчастных случаев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292080" y="1124744"/>
            <a:ext cx="327172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 25% несчастных случаев</a:t>
            </a:r>
            <a:endParaRPr lang="ru-RU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83568" y="4797152"/>
            <a:ext cx="327172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 13% несчастных случаев</a:t>
            </a:r>
            <a:endParaRPr lang="ru-RU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004048" y="4797152"/>
            <a:ext cx="352397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Остальные несчастные случаи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67544" y="1412776"/>
            <a:ext cx="368722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купание в нетрезвом состоянии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67544" y="1700808"/>
            <a:ext cx="411619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купание в необорудованных местах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83568" y="1988840"/>
            <a:ext cx="210762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неумение</a:t>
            </a:r>
            <a:r>
              <a:rPr lang="ru-RU" dirty="0" smtClean="0"/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плавать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292080" y="1484784"/>
            <a:ext cx="300877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во время водного туризма</a:t>
            </a:r>
            <a:endParaRPr lang="ru-RU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292080" y="1844824"/>
            <a:ext cx="264578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при катании на лодках</a:t>
            </a:r>
            <a:endParaRPr lang="ru-RU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755576" y="5157192"/>
            <a:ext cx="200183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период паводков</a:t>
            </a:r>
            <a:endParaRPr lang="ru-RU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755576" y="5517232"/>
            <a:ext cx="230499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период наводнений</a:t>
            </a:r>
            <a:endParaRPr lang="ru-RU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5004048" y="5157192"/>
            <a:ext cx="341253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на водоёмах в зимний период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004048" y="5517232"/>
            <a:ext cx="258455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на водном транспорте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500"/>
                            </p:stCondLst>
                            <p:childTnLst>
                              <p:par>
                                <p:cTn id="18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9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1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30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0"/>
                            </p:stCondLst>
                            <p:childTnLst>
                              <p:par>
                                <p:cTn id="4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500"/>
                            </p:stCondLst>
                            <p:childTnLst>
                              <p:par>
                                <p:cTn id="47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6500"/>
                            </p:stCondLst>
                            <p:childTnLst>
                              <p:par>
                                <p:cTn id="53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7500"/>
                            </p:stCondLst>
                            <p:childTnLst>
                              <p:par>
                                <p:cTn id="59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8500"/>
                            </p:stCondLst>
                            <p:childTnLst>
                              <p:par>
                                <p:cTn id="6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9500"/>
                            </p:stCondLst>
                            <p:childTnLst>
                              <p:par>
                                <p:cTn id="71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1500"/>
                            </p:stCondLst>
                            <p:childTnLst>
                              <p:par>
                                <p:cTn id="7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3500"/>
                            </p:stCondLst>
                            <p:childTnLst>
                              <p:par>
                                <p:cTn id="79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8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5500"/>
                            </p:stCondLst>
                            <p:childTnLst>
                              <p:par>
                                <p:cTn id="83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8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6500"/>
                            </p:stCondLst>
                            <p:childTnLst>
                              <p:par>
                                <p:cTn id="89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7000"/>
                            </p:stCondLst>
                            <p:childTnLst>
                              <p:par>
                                <p:cTn id="94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7500"/>
                            </p:stCondLst>
                            <p:childTnLst>
                              <p:par>
                                <p:cTn id="99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8" grpId="0" animBg="1"/>
      <p:bldP spid="15" grpId="0" animBg="1"/>
      <p:bldP spid="12" grpId="0" animBg="1"/>
      <p:bldP spid="5" grpId="0" animBg="1"/>
      <p:bldP spid="2" grpId="0" uiExpand="1" build="allAtOnce" animBg="1"/>
      <p:bldP spid="3" grpId="0"/>
      <p:bldP spid="6" grpId="0"/>
      <p:bldP spid="7" grpId="0"/>
      <p:bldP spid="8" grpId="0"/>
      <p:bldP spid="9" grpId="0"/>
      <p:bldP spid="10" grpId="0"/>
      <p:bldP spid="11" grpId="0"/>
      <p:bldP spid="13" grpId="0"/>
      <p:bldP spid="14" grpId="0"/>
      <p:bldP spid="16" grpId="0"/>
      <p:bldP spid="17" grpId="0"/>
      <p:bldP spid="20" grpId="0"/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6">
                <a:lumMod val="60000"/>
                <a:lumOff val="40000"/>
              </a:schemeClr>
            </a:gs>
            <a:gs pos="100000">
              <a:schemeClr val="bg2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Documents and Settings\User\Мои документы\Downloads\Нав 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4128" y="548680"/>
            <a:ext cx="2780191" cy="2088232"/>
          </a:xfrm>
          <a:prstGeom prst="rect">
            <a:avLst/>
          </a:prstGeom>
          <a:noFill/>
        </p:spPr>
      </p:pic>
      <p:pic>
        <p:nvPicPr>
          <p:cNvPr id="1026" name="Picture 2" descr="C:\Documents and Settings\User\Мои документы\Downloads\Нав 13а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548680"/>
            <a:ext cx="2880320" cy="2088232"/>
          </a:xfrm>
          <a:prstGeom prst="rect">
            <a:avLst/>
          </a:prstGeom>
          <a:noFill/>
        </p:spPr>
      </p:pic>
      <p:sp>
        <p:nvSpPr>
          <p:cNvPr id="7" name="Ромб 6"/>
          <p:cNvSpPr/>
          <p:nvPr/>
        </p:nvSpPr>
        <p:spPr>
          <a:xfrm>
            <a:off x="1763688" y="2780928"/>
            <a:ext cx="5832648" cy="1224136"/>
          </a:xfrm>
          <a:prstGeom prst="diamon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2627784" y="3140968"/>
            <a:ext cx="45127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solidFill>
                  <a:schemeClr val="accent2"/>
                </a:solidFill>
              </a:rPr>
              <a:t>Наиболее характерные ситуации</a:t>
            </a:r>
            <a:endParaRPr lang="ru-RU" sz="2400" dirty="0">
              <a:solidFill>
                <a:schemeClr val="accent2"/>
              </a:solidFill>
            </a:endParaRPr>
          </a:p>
        </p:txBody>
      </p:sp>
      <p:pic>
        <p:nvPicPr>
          <p:cNvPr id="1028" name="Picture 4" descr="C:\Documents and Settings\User\Мои документы\Downloads\Круш 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560" y="4149080"/>
            <a:ext cx="2880320" cy="2113781"/>
          </a:xfrm>
          <a:prstGeom prst="rect">
            <a:avLst/>
          </a:prstGeom>
          <a:noFill/>
        </p:spPr>
      </p:pic>
      <p:pic>
        <p:nvPicPr>
          <p:cNvPr id="1029" name="Picture 5" descr="C:\Documents and Settings\User\Мои документы\Downloads\Нав 1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24128" y="4149080"/>
            <a:ext cx="2746995" cy="2125588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 rot="20726490">
            <a:off x="1716629" y="1855574"/>
            <a:ext cx="17045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наводнения</a:t>
            </a:r>
            <a:endParaRPr lang="ru-RU" sz="24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 rot="838573">
            <a:off x="5741484" y="1935214"/>
            <a:ext cx="25939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solidFill>
                  <a:srgbClr val="FFFF00"/>
                </a:solidFill>
              </a:rPr>
              <a:t>движение по льду</a:t>
            </a:r>
            <a:endParaRPr lang="ru-RU" sz="2400" dirty="0">
              <a:solidFill>
                <a:srgbClr val="FFFF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 rot="784426">
            <a:off x="1354665" y="4325835"/>
            <a:ext cx="22523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аварии на судах</a:t>
            </a:r>
            <a:endParaRPr lang="ru-RU" sz="2400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 rot="20863689">
            <a:off x="5678102" y="4286505"/>
            <a:ext cx="202029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отдых на воде</a:t>
            </a:r>
            <a:endParaRPr lang="ru-RU" sz="2400" dirty="0">
              <a:solidFill>
                <a:schemeClr val="accent4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Стрелка вверх 11"/>
          <p:cNvSpPr/>
          <p:nvPr/>
        </p:nvSpPr>
        <p:spPr>
          <a:xfrm>
            <a:off x="2267744" y="2708920"/>
            <a:ext cx="360040" cy="43204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верх 12"/>
          <p:cNvSpPr/>
          <p:nvPr/>
        </p:nvSpPr>
        <p:spPr>
          <a:xfrm flipV="1">
            <a:off x="2267744" y="3645024"/>
            <a:ext cx="360040" cy="43204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верх 13"/>
          <p:cNvSpPr/>
          <p:nvPr/>
        </p:nvSpPr>
        <p:spPr>
          <a:xfrm>
            <a:off x="6660232" y="2708920"/>
            <a:ext cx="360040" cy="43204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 вверх 14"/>
          <p:cNvSpPr/>
          <p:nvPr/>
        </p:nvSpPr>
        <p:spPr>
          <a:xfrm flipV="1">
            <a:off x="6660232" y="3645024"/>
            <a:ext cx="360040" cy="43204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000"/>
                            </p:stCondLst>
                            <p:childTnLst>
                              <p:par>
                                <p:cTn id="41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500"/>
                            </p:stCondLst>
                            <p:childTnLst>
                              <p:par>
                                <p:cTn id="4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9500"/>
                            </p:stCondLst>
                            <p:childTnLst>
                              <p:par>
                                <p:cTn id="51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2000"/>
                            </p:stCondLst>
                            <p:childTnLst>
                              <p:par>
                                <p:cTn id="5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3000"/>
                            </p:stCondLst>
                            <p:childTnLst>
                              <p:par>
                                <p:cTn id="6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4000"/>
                            </p:stCondLst>
                            <p:childTnLst>
                              <p:par>
                                <p:cTn id="71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3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/>
      <p:bldP spid="10" grpId="0"/>
      <p:bldP spid="11" grpId="0"/>
      <p:bldP spid="12" grpId="0" animBg="1"/>
      <p:bldP spid="13" grpId="0" animBg="1"/>
      <p:bldP spid="14" grpId="0" animBg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00">
                <a:alpha val="50000"/>
              </a:srgbClr>
            </a:gs>
            <a:gs pos="100000">
              <a:schemeClr val="bg2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User\Мои документы\Downloads\Нав 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27784" y="1412776"/>
            <a:ext cx="3550392" cy="3024336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627784" y="332656"/>
            <a:ext cx="3528392" cy="461665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подготовка к наводнению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5013176"/>
            <a:ext cx="87129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Если ваш район часто страдает от наводнений, изучите и запомните границы возможного затопления, а также возвышенные, редко затапливаемые места, рядом с вашим домом</a:t>
            </a:r>
            <a:endParaRPr lang="ru-RU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1628800"/>
            <a:ext cx="244827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Запомните места хранения лодок, плотов и строительных материалов для их изготовления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156176" y="1484784"/>
            <a:ext cx="273630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Заранее составьте перечень документов, имущества и медикаментов, вывозимых при эвакуации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0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2">
                <a:lumMod val="50000"/>
                <a:alpha val="50000"/>
              </a:schemeClr>
            </a:gs>
            <a:gs pos="100000">
              <a:schemeClr val="bg2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User\Мои документы\Downloads\Нав 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/>
            </a:gs>
            <a:gs pos="100000">
              <a:schemeClr val="bg2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User\Мои документы\Downloads\Нав 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Documents and Settings\User\Мои документы\Downloads\Нав 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70582742"/>
              </p:ext>
            </p:extLst>
          </p:nvPr>
        </p:nvGraphicFramePr>
        <p:xfrm>
          <a:off x="0" y="980728"/>
          <a:ext cx="7997825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6" name="Объект упаковщика для оболочки" showAsIcon="1" r:id="rId3" imgW="7997040" imgH="685800" progId="Package">
                  <p:embed/>
                </p:oleObj>
              </mc:Choice>
              <mc:Fallback>
                <p:oleObj name="Объект упаковщика для оболочки" showAsIcon="1" r:id="rId3" imgW="7997040" imgH="68580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980728"/>
                        <a:ext cx="7997825" cy="685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62116135"/>
              </p:ext>
            </p:extLst>
          </p:nvPr>
        </p:nvGraphicFramePr>
        <p:xfrm>
          <a:off x="573088" y="3086100"/>
          <a:ext cx="7997825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7" name="Объект упаковщика для оболочки" showAsIcon="1" r:id="rId5" imgW="7997040" imgH="685800" progId="Package">
                  <p:embed/>
                </p:oleObj>
              </mc:Choice>
              <mc:Fallback>
                <p:oleObj name="Объект упаковщика для оболочки" showAsIcon="1" r:id="rId5" imgW="7997040" imgH="68580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73088" y="3086100"/>
                        <a:ext cx="7997825" cy="685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9109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887</TotalTime>
  <Words>306</Words>
  <Application>Microsoft Office PowerPoint</Application>
  <PresentationFormat>Экран (4:3)</PresentationFormat>
  <Paragraphs>47</Paragraphs>
  <Slides>11</Slides>
  <Notes>5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11</vt:i4>
      </vt:variant>
    </vt:vector>
  </HeadingPairs>
  <TitlesOfParts>
    <vt:vector size="14" baseType="lpstr">
      <vt:lpstr>Тема Office</vt:lpstr>
      <vt:lpstr>Объект упаковщика для оболочки</vt:lpstr>
      <vt:lpstr>Пакет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Физик</cp:lastModifiedBy>
  <cp:revision>103</cp:revision>
  <dcterms:modified xsi:type="dcterms:W3CDTF">2019-10-25T07:52:48Z</dcterms:modified>
</cp:coreProperties>
</file>