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1" r:id="rId3"/>
    <p:sldId id="262" r:id="rId4"/>
    <p:sldId id="268" r:id="rId5"/>
    <p:sldId id="267" r:id="rId6"/>
    <p:sldId id="269" r:id="rId7"/>
    <p:sldId id="274" r:id="rId8"/>
    <p:sldId id="272" r:id="rId9"/>
    <p:sldId id="273" r:id="rId10"/>
    <p:sldId id="283" r:id="rId11"/>
    <p:sldId id="282" r:id="rId12"/>
    <p:sldId id="284" r:id="rId13"/>
    <p:sldId id="287" r:id="rId14"/>
    <p:sldId id="285" r:id="rId15"/>
    <p:sldId id="286" r:id="rId16"/>
    <p:sldId id="277" r:id="rId17"/>
    <p:sldId id="264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2F5F-411E-4D25-9008-A6BD45A273B2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a-uchitel.ru/publ/konkursy_dlja_uchitelej_vospitatelej_detej/konkursy_soobshhestva_quot_ja_uchitel_quot/ii_mezhdunarodnyj_konkurs_raduga_prezentacij_2014/2-1-0-405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movdpo.ru/uploads/poj_bez_for_kids.pdf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hyperlink" Target="http://www.movdpo.ru/uploads/poj_bez_for_kids.pdf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3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              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МОУ </a:t>
            </a:r>
            <a:r>
              <a:rPr lang="ru-RU" sz="2400" b="1" i="1" dirty="0" err="1" smtClean="0">
                <a:solidFill>
                  <a:srgbClr val="002060"/>
                </a:solidFill>
                <a:latin typeface="Calibri" pitchFamily="34" charset="0"/>
              </a:rPr>
              <a:t>Кавельщинская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 ООШ</a:t>
            </a:r>
            <a:endParaRPr lang="ru-RU" sz="24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Рисунок 5" descr="get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1357322" cy="135732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43050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Детям о правилах пожарной безопасности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260648"/>
            <a:ext cx="6564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второе:</a:t>
            </a:r>
          </a:p>
          <a:p>
            <a:pPr algn="just"/>
            <a:r>
              <a:rPr lang="ru-RU" sz="4000" b="1" i="1" dirty="0" smtClean="0">
                <a:solidFill>
                  <a:srgbClr val="C00000"/>
                </a:solidFill>
              </a:rPr>
              <a:t>НЕ ЗАЛИВАЙ </a:t>
            </a:r>
            <a:r>
              <a:rPr lang="ru-RU" sz="4000" b="1" i="1" dirty="0" smtClean="0">
                <a:solidFill>
                  <a:srgbClr val="002060"/>
                </a:solidFill>
              </a:rPr>
              <a:t>водой горящие электроприборы.</a:t>
            </a:r>
          </a:p>
        </p:txBody>
      </p:sp>
      <p:pic>
        <p:nvPicPr>
          <p:cNvPr id="7" name="Рисунок 6" descr="img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000372"/>
            <a:ext cx="2786081" cy="271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3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31017" y="172935"/>
            <a:ext cx="65642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третье:</a:t>
            </a:r>
          </a:p>
          <a:p>
            <a:pPr algn="just"/>
            <a:r>
              <a:rPr lang="ru-RU" sz="4000" b="1" i="1" dirty="0" smtClean="0">
                <a:solidFill>
                  <a:srgbClr val="C00000"/>
                </a:solidFill>
              </a:rPr>
              <a:t>НЕ 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ОТКРЫВАЙ </a:t>
            </a:r>
            <a:r>
              <a:rPr lang="ru-RU" sz="4000" b="1" i="1" dirty="0" smtClean="0">
                <a:solidFill>
                  <a:srgbClr val="002060"/>
                </a:solidFill>
              </a:rPr>
              <a:t>окно.</a:t>
            </a: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487" y="2883804"/>
            <a:ext cx="3043025" cy="258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857496"/>
            <a:ext cx="3043025" cy="258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0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260648"/>
            <a:ext cx="6564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четвёртое: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п</a:t>
            </a:r>
            <a:r>
              <a:rPr lang="ru-RU" sz="4000" b="1" i="1" dirty="0" smtClean="0">
                <a:solidFill>
                  <a:srgbClr val="002060"/>
                </a:solidFill>
              </a:rPr>
              <a:t>рятаться во время пожара </a:t>
            </a:r>
            <a:r>
              <a:rPr lang="ru-RU" sz="4000" b="1" i="1" dirty="0" smtClean="0">
                <a:solidFill>
                  <a:srgbClr val="C00000"/>
                </a:solidFill>
              </a:rPr>
              <a:t>нельзя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45" y="3088634"/>
            <a:ext cx="3214709" cy="288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8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3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662681"/>
            <a:ext cx="65642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п</a:t>
            </a:r>
            <a:r>
              <a:rPr lang="ru-RU" sz="4000" b="1" i="1" dirty="0" smtClean="0">
                <a:solidFill>
                  <a:srgbClr val="002060"/>
                </a:solidFill>
              </a:rPr>
              <a:t>остарайся </a:t>
            </a:r>
            <a:r>
              <a:rPr lang="ru-RU" sz="4000" b="1" i="1" dirty="0" smtClean="0">
                <a:solidFill>
                  <a:srgbClr val="C00000"/>
                </a:solidFill>
              </a:rPr>
              <a:t>покинуть помещение! </a:t>
            </a:r>
            <a:r>
              <a:rPr lang="ru-RU" sz="4000" b="1" i="1" dirty="0" smtClean="0">
                <a:solidFill>
                  <a:srgbClr val="002060"/>
                </a:solidFill>
              </a:rPr>
              <a:t>Двигайся вдоль стены, закрыв нос и рот от дыма мокрой тряпкой.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3429000"/>
            <a:ext cx="3208260" cy="251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0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308158"/>
            <a:ext cx="64807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шестое: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л</a:t>
            </a:r>
            <a:r>
              <a:rPr lang="ru-RU" sz="4000" b="1" i="1" dirty="0" smtClean="0">
                <a:solidFill>
                  <a:srgbClr val="002060"/>
                </a:solidFill>
              </a:rPr>
              <a:t>ифтом пользоваться </a:t>
            </a:r>
            <a:r>
              <a:rPr lang="ru-RU" sz="4000" b="1" i="1" dirty="0" smtClean="0">
                <a:solidFill>
                  <a:srgbClr val="C00000"/>
                </a:solidFill>
              </a:rPr>
              <a:t>нельзя</a:t>
            </a:r>
            <a:r>
              <a:rPr lang="ru-RU" sz="4000" b="1" i="1" dirty="0" smtClean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45" y="3121833"/>
            <a:ext cx="3214710" cy="273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4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1293042"/>
            <a:ext cx="64807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седьмое: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е</a:t>
            </a:r>
            <a:r>
              <a:rPr lang="ru-RU" sz="4000" b="1" i="1" dirty="0" smtClean="0">
                <a:solidFill>
                  <a:srgbClr val="002060"/>
                </a:solidFill>
              </a:rPr>
              <a:t>сли сам не смог вызвать пожарных, </a:t>
            </a:r>
            <a:r>
              <a:rPr lang="ru-RU" sz="4000" b="1" i="1" dirty="0" smtClean="0">
                <a:solidFill>
                  <a:srgbClr val="C00000"/>
                </a:solidFill>
              </a:rPr>
              <a:t>сообщи о пожаре</a:t>
            </a:r>
            <a:r>
              <a:rPr lang="ru-RU" sz="4000" b="1" i="1" dirty="0" smtClean="0">
                <a:solidFill>
                  <a:srgbClr val="002060"/>
                </a:solidFill>
              </a:rPr>
              <a:t> соседям.</a:t>
            </a:r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45" y="3428999"/>
            <a:ext cx="3214710" cy="273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1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00042"/>
            <a:ext cx="6000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Ребята, отгадайте загадку.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Кто стоит и строг, и важен,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 ярко-красный фрак наряжен,          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Как на службе, часовой –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Охраняет наш покой?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Ну а если вдруг случится –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Что-то, где-то задымится,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Или вдруг огонь-злодей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Разгорится у дверей,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Он всегда помочь успеет,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 злодея одолеет…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 ребенок, и родитель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Знают, – он – &lt;............&gt;!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b="1" dirty="0"/>
          </a:p>
        </p:txBody>
      </p:sp>
      <p:pic>
        <p:nvPicPr>
          <p:cNvPr id="7" name="Рисунок 6" descr="528006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35" y="4643446"/>
            <a:ext cx="2309373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5716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Молодцы, ребята! </a:t>
            </a:r>
            <a:r>
              <a:rPr lang="ru-RU" sz="2800" b="1" i="1" dirty="0" smtClean="0">
                <a:solidFill>
                  <a:srgbClr val="002060"/>
                </a:solidFill>
              </a:rPr>
              <a:t>А вот поближе с огнетушителем и правилами поведения при пожаре в школе  мы познакомимся на следующем занятии.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 Мне пора возвращаться в своё царство. </a:t>
            </a:r>
          </a:p>
          <a:p>
            <a:pPr algn="just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ДО СВИДАНИЯ!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3182215"/>
            <a:ext cx="309634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charset="0"/>
              <a:cs typeface="Arial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</a:rPr>
              <a:t>В презентации использованы: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  <a:hlinkClick r:id="rId3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596" y="1142984"/>
          <a:ext cx="8358246" cy="499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722"/>
                <a:gridCol w="7038524"/>
              </a:tblGrid>
              <a:tr h="557519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картинки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ссылки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3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http://media.filmz.ru/photos/big/filmz.ru_b_61257.jpg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8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http://forumcinemaslv.blob.core.windows.net/1012/Event_7085/gallery/14.jpg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8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http://proletka.ru/images/cms/thumbs/274102b1708ded5ed6ccf2d1a53fabefc60bfb11/kinopoisk_ru-ivan-tsarevich-i-seriy-volk-2-2290564_870_490_jpg.jpg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64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http://www.1tv.kz/sites/default/files/styles/tv-peredacha-slider/public/moviephoto/ivan-carevich-i-seryj-volk-afisha.jpg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8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https://im0-tub-ru.yandex.net/i?id=91b61970fdc4cbcfbfd8d6d8c08b1106&amp;n=21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75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http://dmsh5.muzkult.ru/img/upload/157/image_image_346828.jpg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3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http://super-sosh2011.ucoz.ru/ohranazdorovja/utyug.jpg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Рисунок 19" descr="filmz.ru_b_61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761972" cy="285753"/>
          </a:xfrm>
          <a:prstGeom prst="rect">
            <a:avLst/>
          </a:prstGeom>
        </p:spPr>
      </p:pic>
      <p:pic>
        <p:nvPicPr>
          <p:cNvPr id="21" name="Рисунок 20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143116"/>
            <a:ext cx="516437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786058"/>
            <a:ext cx="500033" cy="88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714752"/>
            <a:ext cx="571504" cy="65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4500570"/>
            <a:ext cx="1143008" cy="64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age_image_3468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5357826"/>
            <a:ext cx="500066" cy="319754"/>
          </a:xfrm>
          <a:prstGeom prst="rect">
            <a:avLst/>
          </a:prstGeom>
        </p:spPr>
      </p:pic>
      <p:pic>
        <p:nvPicPr>
          <p:cNvPr id="26" name="Рисунок 25" descr="utyu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5857892"/>
            <a:ext cx="500066" cy="31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charset="0"/>
              <a:cs typeface="Arial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  <a:hlinkClick r:id="rId3"/>
            </a:endParaRPr>
          </a:p>
        </p:txBody>
      </p:sp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643446"/>
            <a:ext cx="2952328" cy="165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500042"/>
          <a:ext cx="8143932" cy="389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6858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картинки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ссылки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http://vnd12.ru/uploads/posts/2014-06/1403790579_spichki-detyam.jpg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https://im1-tub-ru.yandex.net/i?id=a2655f6f4c0f31ac1cd210eda7bc1f14&amp;n=33&amp;h=190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http://super-sosh2011.ucoz.ru/ohranazdorovja/012.jpg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http://ugsib.ru/page/pozhar/52800612.gif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http://fs.nashaucheba.ru/tw_files2/urls_3/1454/d-1453712/img10.jpg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6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http://www.nash2.edusite.ru/DswMedia/pojar2.jpg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1403790579_spichki-dety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928670"/>
            <a:ext cx="857256" cy="506091"/>
          </a:xfrm>
          <a:prstGeom prst="rect">
            <a:avLst/>
          </a:prstGeom>
        </p:spPr>
      </p:pic>
      <p:pic>
        <p:nvPicPr>
          <p:cNvPr id="15" name="Рисунок 14" descr="Dom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571612"/>
            <a:ext cx="785818" cy="647955"/>
          </a:xfrm>
          <a:prstGeom prst="rect">
            <a:avLst/>
          </a:prstGeom>
        </p:spPr>
      </p:pic>
      <p:pic>
        <p:nvPicPr>
          <p:cNvPr id="16" name="Рисунок 15" descr="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500306"/>
            <a:ext cx="428628" cy="238127"/>
          </a:xfrm>
          <a:prstGeom prst="rect">
            <a:avLst/>
          </a:prstGeom>
        </p:spPr>
      </p:pic>
      <p:pic>
        <p:nvPicPr>
          <p:cNvPr id="17" name="Рисунок 16" descr="5280061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2857496"/>
            <a:ext cx="769791" cy="214314"/>
          </a:xfrm>
          <a:prstGeom prst="rect">
            <a:avLst/>
          </a:prstGeom>
        </p:spPr>
      </p:pic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3214686"/>
            <a:ext cx="571504" cy="49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pojar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3857628"/>
            <a:ext cx="357190" cy="50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2060"/>
                </a:solidFill>
              </a:rPr>
              <a:t>Здравствуйте, Ребята!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   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7365" y="1442310"/>
            <a:ext cx="64109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Я - Иван </a:t>
            </a:r>
            <a:r>
              <a:rPr lang="ru-RU" sz="3200" b="1" i="1" dirty="0">
                <a:solidFill>
                  <a:srgbClr val="002060"/>
                </a:solidFill>
              </a:rPr>
              <a:t>Царевич из Тридевятого царства. 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У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Вас </a:t>
            </a:r>
            <a:r>
              <a:rPr lang="ru-RU" sz="3200" b="1" i="1" dirty="0" smtClean="0">
                <a:solidFill>
                  <a:srgbClr val="002060"/>
                </a:solidFill>
              </a:rPr>
              <a:t>здесь </a:t>
            </a:r>
            <a:r>
              <a:rPr lang="ru-RU" sz="3200" b="1" i="1" dirty="0">
                <a:solidFill>
                  <a:srgbClr val="002060"/>
                </a:solidFill>
              </a:rPr>
              <a:t>совсем </a:t>
            </a:r>
            <a:r>
              <a:rPr lang="ru-RU" sz="3200" b="1" i="1" dirty="0" smtClean="0">
                <a:solidFill>
                  <a:srgbClr val="002060"/>
                </a:solidFill>
              </a:rPr>
              <a:t>не так, как </a:t>
            </a:r>
            <a:r>
              <a:rPr lang="ru-RU" sz="3200" b="1" i="1" dirty="0">
                <a:solidFill>
                  <a:srgbClr val="002060"/>
                </a:solidFill>
              </a:rPr>
              <a:t>у нас. А вот  Правила </a:t>
            </a:r>
            <a:r>
              <a:rPr lang="ru-RU" sz="3200" b="1" i="1" dirty="0" smtClean="0">
                <a:solidFill>
                  <a:srgbClr val="002060"/>
                </a:solidFill>
              </a:rPr>
              <a:t>ПОЖАРНОЙ безопасности такие же! И я вам о них сегодня расскажу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</a:rPr>
              <a:t>ы должны знать, как  вести себя дома, чтобы не случилось беды.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первое: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НЕЛЬЗЯ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оставлять без присмотра включенные газовые или электрические плиты.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age_image_3468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633559"/>
            <a:ext cx="59436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второе: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3200" b="1" i="1" dirty="0" smtClean="0">
                <a:solidFill>
                  <a:srgbClr val="002060"/>
                </a:solidFill>
              </a:rPr>
              <a:t>зажигать свечи, спички без взрослых, и </a:t>
            </a:r>
            <a:r>
              <a:rPr lang="ru-RU" sz="3200" b="1" i="1" dirty="0">
                <a:solidFill>
                  <a:srgbClr val="002060"/>
                </a:solidFill>
              </a:rPr>
              <a:t>и</a:t>
            </a:r>
            <a:r>
              <a:rPr lang="ru-RU" sz="3200" b="1" i="1" dirty="0" smtClean="0">
                <a:solidFill>
                  <a:srgbClr val="002060"/>
                </a:solidFill>
              </a:rPr>
              <a:t>грать со спичками и зажженными свечами.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403790579_spichki-dety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22" y="2928921"/>
            <a:ext cx="592935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95459" y="332656"/>
            <a:ext cx="65642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третье:</a:t>
            </a:r>
            <a:endParaRPr lang="ru-RU" sz="3200" b="1" i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</a:rPr>
              <a:t>самому, без взрослых, пользоваться микроволновой печью, тостером, утюгом, электрочайником, другими электрическими нагревательными  приборами.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om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17" y="3212976"/>
            <a:ext cx="407196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57422" y="501171"/>
            <a:ext cx="64294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четвёртое:</a:t>
            </a:r>
            <a:endParaRPr lang="ru-RU" sz="3200" b="1" i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</a:rPr>
              <a:t>оставлять без присмотра включенные электрические приборы, электролампы, электронагреватели.</a:t>
            </a: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pic>
        <p:nvPicPr>
          <p:cNvPr id="8" name="Рисунок 7" descr="utyu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199" y="2928921"/>
            <a:ext cx="564360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1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А знаете ли вы,</a:t>
            </a:r>
            <a:r>
              <a:rPr lang="ru-RU" sz="4000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как правильно действовать при пожаре?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Первое действие</a:t>
            </a:r>
            <a:r>
              <a:rPr lang="ru-RU" sz="3200" b="1" i="1" dirty="0" smtClean="0">
                <a:solidFill>
                  <a:srgbClr val="002060"/>
                </a:solidFill>
              </a:rPr>
              <a:t>, которое надо выполнить при пожаре – вызвать специальные службы. Единый телефон пожарных и спасателей – </a:t>
            </a:r>
            <a:r>
              <a:rPr lang="ru-RU" sz="3200" b="1" i="1" dirty="0" smtClean="0">
                <a:solidFill>
                  <a:srgbClr val="C00000"/>
                </a:solidFill>
              </a:rPr>
              <a:t>01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068960"/>
            <a:ext cx="4000528" cy="321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ru-RU" sz="2800" b="1" i="1" dirty="0" smtClean="0">
              <a:solidFill>
                <a:srgbClr val="002060"/>
              </a:solidFill>
            </a:endParaRP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5984" y="214290"/>
            <a:ext cx="664373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Позвонив по телефону, необходимо сообщить следующую информацию: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86058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32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бульвар,);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номер дома, строения, корпуса;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что горит (дом, квартира, мусоропровод);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на каком этаже пожар;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фамилию и телефон (с которого звоните).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385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Информатика</cp:lastModifiedBy>
  <cp:revision>113</cp:revision>
  <dcterms:created xsi:type="dcterms:W3CDTF">2015-04-04T13:59:13Z</dcterms:created>
  <dcterms:modified xsi:type="dcterms:W3CDTF">2018-04-06T09:20:40Z</dcterms:modified>
</cp:coreProperties>
</file>