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82" r:id="rId2"/>
  </p:sldMasterIdLst>
  <p:notesMasterIdLst>
    <p:notesMasterId r:id="rId10"/>
  </p:notesMasterIdLst>
  <p:handoutMasterIdLst>
    <p:handoutMasterId r:id="rId11"/>
  </p:handoutMasterIdLst>
  <p:sldIdLst>
    <p:sldId id="257" r:id="rId3"/>
    <p:sldId id="366" r:id="rId4"/>
    <p:sldId id="386" r:id="rId5"/>
    <p:sldId id="388" r:id="rId6"/>
    <p:sldId id="383" r:id="rId7"/>
    <p:sldId id="384" r:id="rId8"/>
    <p:sldId id="387" r:id="rId9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3535"/>
    <a:srgbClr val="EE1F23"/>
    <a:srgbClr val="F0E9D5"/>
    <a:srgbClr val="F3EEDD"/>
    <a:srgbClr val="843C0C"/>
    <a:srgbClr val="312A15"/>
    <a:srgbClr val="907A3C"/>
    <a:srgbClr val="493E1F"/>
    <a:srgbClr val="C2AB6C"/>
    <a:srgbClr val="E7DE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113F3-BD52-4F94-9FB9-CC3167BCAEF3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77B21-1176-4472-899F-90BB9A46A9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532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B75FAE-E3D7-4806-994E-55DCA39D53C4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3CE98-8842-47FB-A44E-48C0BD5C72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93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11138" y="803275"/>
            <a:ext cx="7159626" cy="40274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7C8239B-357F-402A-9396-E799E446410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3717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2A9DC9-21D6-FE8E-05A5-954D1AA5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F2EBE8D6-F1B1-7EE9-3382-BB51BB12B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2CFD50D2-D31C-C605-5CED-89D41486A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CB68D4A-1275-B53D-7EC6-6580A847797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6E72A-C07C-4B9C-8838-06B287064A45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782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2A9DC9-21D6-FE8E-05A5-954D1AA5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F2EBE8D6-F1B1-7EE9-3382-BB51BB12B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2CFD50D2-D31C-C605-5CED-89D41486A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CB68D4A-1275-B53D-7EC6-6580A847797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6E72A-C07C-4B9C-8838-06B287064A45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29505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5E52B10-69E1-1F20-8A75-BFC8DC7DB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BF38A6C9-F2FE-E7C8-7A0A-FF4EC12311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AF6C10B2-A192-ADB9-F671-B3E5769C02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EBDCCB0-4EFD-9C67-D3B3-E37C4EF239A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6E72A-C07C-4B9C-8838-06B287064A45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7679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2A9DC9-21D6-FE8E-05A5-954D1AA5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F2EBE8D6-F1B1-7EE9-3382-BB51BB12B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2CFD50D2-D31C-C605-5CED-89D41486A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CB68D4A-1275-B53D-7EC6-6580A847797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6E72A-C07C-4B9C-8838-06B287064A45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00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2A9DC9-21D6-FE8E-05A5-954D1AA5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F2EBE8D6-F1B1-7EE9-3382-BB51BB12B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2CFD50D2-D31C-C605-5CED-89D41486A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CB68D4A-1275-B53D-7EC6-6580A847797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6E72A-C07C-4B9C-8838-06B287064A45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066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E2A9DC9-21D6-FE8E-05A5-954D1AA52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F2EBE8D6-F1B1-7EE9-3382-BB51BB12BB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2CFD50D2-D31C-C605-5CED-89D41486A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CB68D4A-1275-B53D-7EC6-6580A847797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B6E72A-C07C-4B9C-8838-06B287064A45}" type="slidenum">
              <a:rPr kumimoji="0" lang="ru-RU" sz="1400" b="0" i="0" u="none" strike="noStrike" kern="1200" cap="none" spc="-1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400" b="0" i="0" u="none" strike="noStrike" kern="1200" cap="none" spc="-1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70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26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154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757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67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DEFDC85B-3D3D-4CC1-92B8-E1A4CDDFAC3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957FC499-C862-4E68-BB27-A619E8F7DF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86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64E3C8B8-E425-41CE-AEF2-566F641417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7C62B0F6-D3C4-4DBB-9CE0-8BFA57CBEA9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857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43E6AEC1-AA03-4062-ACB6-D7DFF1EFC17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8F32A9DD-9B57-46A6-864F-6A82AA6442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094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89FB9470-E824-4DDC-813B-3501C98F002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1F3724B7-64A7-458C-B324-AA6AE23B1C3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354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67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B16196DA-44B9-49DC-908C-50714B1DC89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8380BA0D-1546-48E8-8FA0-9765743B030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956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B1E6E201-DD07-4C1D-A44E-6B646D88DB3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AEE264BC-8F8F-4BD5-986F-025C7D7404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6037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3E29306B-0138-4C40-97C9-06CE6672A7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AC14E925-B38C-4A21-93A3-3D4FCF0475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6879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28E01A22-D315-4577-B5F5-BEA4D311C2D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52BE2073-1747-4400-88F6-9B6FD6D946F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70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6978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67"/>
            </a:lvl2pPr>
            <a:lvl3pPr marL="914377" indent="0">
              <a:buNone/>
              <a:defRPr sz="1200"/>
            </a:lvl3pPr>
            <a:lvl4pPr marL="1371566" indent="0">
              <a:buNone/>
              <a:defRPr sz="1067"/>
            </a:lvl4pPr>
            <a:lvl5pPr marL="1828754" indent="0">
              <a:buNone/>
              <a:defRPr sz="1067"/>
            </a:lvl5pPr>
            <a:lvl6pPr marL="2285943" indent="0">
              <a:buNone/>
              <a:defRPr sz="1067"/>
            </a:lvl6pPr>
            <a:lvl7pPr marL="2743131" indent="0">
              <a:buNone/>
              <a:defRPr sz="1067"/>
            </a:lvl7pPr>
            <a:lvl8pPr marL="3200320" indent="0">
              <a:buNone/>
              <a:defRPr sz="1067"/>
            </a:lvl8pPr>
            <a:lvl9pPr marL="3657509" indent="0">
              <a:buNone/>
              <a:defRPr sz="106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753DE17C-4273-4660-979E-21628735DE5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0EA1A1C7-B93F-4DC5-A95D-9676A27B7D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390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A214AB9C-8371-4C22-8713-B866694DD67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802B99D6-7405-463D-B55D-9DA398ADB9E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936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54FAAC4E-0B02-4493-8B90-94B0B8C8961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219170">
              <a:defRPr/>
            </a:pPr>
            <a:fld id="{2E62EA7A-E3CF-46F5-8D30-3A2E505B3A1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97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738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22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14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73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45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62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56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96D15-D7F9-491D-BCC5-8CFF753A2190}" type="datetimeFigureOut">
              <a:rPr lang="ru-RU" smtClean="0"/>
              <a:t>04.04.2025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1DA4-937C-4538-9C87-D2F8FBB08D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54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6185"/>
            <a:ext cx="10515600" cy="132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6684"/>
            <a:ext cx="10515600" cy="4349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618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1219170">
              <a:defRPr/>
            </a:pPr>
            <a:fld id="{22EC7368-FEE1-4315-BD39-BB2CA4F5E1C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04.04.2025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618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121917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1219170">
              <a:defRPr/>
            </a:pPr>
            <a:fld id="{5AD699F8-CA57-4DCB-B7A9-318FB0EDF54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78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189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377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566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594" indent="-228594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may9.ru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yJQSXYWN1Nc5I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disk.yandex.ru/i/yJQSXYWN1Nc5I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it.d3h.space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2.png"/><Relationship Id="rId7" Type="http://schemas.openxmlformats.org/officeDocument/2006/relationships/hyperlink" Target="https://may9.r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rvio.histrf.ru/activities/projects/dates/1?ysclid=m77xcd7tbz23668349" TargetMode="External"/><Relationship Id="rId5" Type="http://schemas.openxmlformats.org/officeDocument/2006/relationships/hyperlink" Target="https://normativ.kontur.ru/document?moduleId=1&amp;documentId=457147&amp;ysclid=m77yjzfrt6856237446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Box 23"/>
          <p:cNvSpPr txBox="1">
            <a:spLocks noChangeArrowheads="1"/>
          </p:cNvSpPr>
          <p:nvPr/>
        </p:nvSpPr>
        <p:spPr bwMode="auto">
          <a:xfrm>
            <a:off x="958992" y="3148225"/>
            <a:ext cx="1064685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 algn="ctr" defTabSz="914217" eaLnBrk="0" hangingPunct="0">
              <a:spcBef>
                <a:spcPts val="0"/>
              </a:spcBef>
              <a:buNone/>
              <a:defRPr/>
            </a:pP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defTabSz="914217" eaLnBrk="0" hangingPunct="0">
              <a:spcBef>
                <a:spcPts val="0"/>
              </a:spcBef>
              <a:buNone/>
              <a:defRPr/>
            </a:pP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defTabSz="914217" eaLnBrk="0" hangingPunct="0">
              <a:spcBef>
                <a:spcPts val="0"/>
              </a:spcBef>
              <a:buNone/>
              <a:defRPr/>
            </a:pP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r" defTabSz="914217" eaLnBrk="0" hangingPunct="0">
              <a:spcBef>
                <a:spcPts val="0"/>
              </a:spcBef>
              <a:buNone/>
              <a:defRPr/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Распоряжение Правительства Тверской области №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335-рп от 14.03.2025 </a:t>
            </a:r>
            <a:endParaRPr lang="ru-RU" sz="20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r" defTabSz="914217" eaLnBrk="0" hangingPunct="0">
              <a:spcBef>
                <a:spcPts val="0"/>
              </a:spcBef>
              <a:buNone/>
              <a:defRPr/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«О подготовке и проведении празднования 80-ой годовщины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Победы в</a:t>
            </a:r>
          </a:p>
          <a:p>
            <a:pPr marL="342900" lvl="0" indent="-342900" algn="r" defTabSz="914217" eaLnBrk="0" hangingPunct="0">
              <a:spcBef>
                <a:spcPts val="0"/>
              </a:spcBef>
              <a:buNone/>
              <a:defRPr/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Великой Отечественной войне 1941 – 1945 годо</a:t>
            </a: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в Тверской области»</a:t>
            </a:r>
          </a:p>
          <a:p>
            <a:pPr marL="342900" lvl="0" indent="-342900" algn="just" defTabSz="914217" eaLnBrk="0" hangingPunct="0">
              <a:spcBef>
                <a:spcPts val="0"/>
              </a:spcBef>
              <a:buNone/>
              <a:defRPr/>
            </a:pPr>
            <a:endParaRPr lang="ru-RU" sz="3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93108" y="470408"/>
            <a:ext cx="95203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ru-RU" altLang="ru-RU" sz="2400" b="1" dirty="0">
                <a:solidFill>
                  <a:srgbClr val="998308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</a:t>
            </a: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ru-RU" altLang="ru-RU" sz="2400" b="1" dirty="0">
                <a:solidFill>
                  <a:srgbClr val="998308"/>
                </a:solidFill>
                <a:latin typeface="Times New Roman" pitchFamily="18" charset="0"/>
                <a:cs typeface="Times New Roman" pitchFamily="18" charset="0"/>
              </a:rPr>
              <a:t>ТВЕРСКОЙ ОБЛАСТИ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948" y="315438"/>
            <a:ext cx="960967" cy="120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19890" y="2571633"/>
            <a:ext cx="115250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ПАТРИОТИЧЕСКАЯ </a:t>
            </a:r>
            <a:r>
              <a:rPr lang="ru-RU" sz="3600" b="1" dirty="0" smtClean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АКЦИ                                 </a:t>
            </a:r>
            <a:r>
              <a:rPr lang="ru-RU" sz="36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«ПИСЬМО ГЕРОЮ», «ПИСЬМО В ПРОШЛОЕ»</a:t>
            </a:r>
          </a:p>
        </p:txBody>
      </p:sp>
    </p:spTree>
    <p:extLst>
      <p:ext uri="{BB962C8B-B14F-4D97-AF65-F5344CB8AC3E}">
        <p14:creationId xmlns:p14="http://schemas.microsoft.com/office/powerpoint/2010/main" val="77516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F35B1A-2B60-005F-AF74-A30C232F1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Заголовок 1"/>
          <p:cNvSpPr txBox="1">
            <a:spLocks/>
          </p:cNvSpPr>
          <p:nvPr/>
        </p:nvSpPr>
        <p:spPr>
          <a:xfrm>
            <a:off x="1207609" y="1321177"/>
            <a:ext cx="9304710" cy="3044976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120000"/>
              </a:lnSpc>
              <a:defRPr/>
            </a:pPr>
            <a:r>
              <a:rPr lang="ru-RU" sz="2667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акции:</a:t>
            </a:r>
          </a:p>
          <a:p>
            <a:pPr marL="457200" indent="-457200" defTabSz="1219170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ru-RU" sz="267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Сохранение исторической памяти о подвигах героев Великой Отечественной войны;</a:t>
            </a:r>
          </a:p>
          <a:p>
            <a:pPr marL="457200" indent="-457200" defTabSz="1219170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ru-RU" sz="267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Установление эмоциональной связи между поколениями (дети – внуки – правнуки);</a:t>
            </a:r>
          </a:p>
          <a:p>
            <a:pPr marL="457200" indent="-457200" defTabSz="1219170">
              <a:lnSpc>
                <a:spcPct val="120000"/>
              </a:lnSpc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ru-RU" sz="267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Вовлечение </a:t>
            </a:r>
            <a:r>
              <a:rPr lang="ru-RU" sz="267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школьников и студентов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патриотическое воспитание через личные семейные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3072" y="5898421"/>
            <a:ext cx="5484106" cy="502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ru-RU" sz="2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СРОКИ: </a:t>
            </a:r>
            <a:r>
              <a:rPr lang="ru-RU" sz="2667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- май </a:t>
            </a:r>
            <a:r>
              <a:rPr lang="ru-RU" sz="2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г.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84" y="310980"/>
            <a:ext cx="960967" cy="120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">
            <a:extLst>
              <a:ext uri="{FF2B5EF4-FFF2-40B4-BE49-F238E27FC236}">
                <a16:creationId xmlns:a16="http://schemas.microsoft.com/office/drawing/2014/main" xmlns="" id="{CFB39B36-8237-A6E8-EE33-3FF5B21B07B7}"/>
              </a:ext>
            </a:extLst>
          </p:cNvPr>
          <p:cNvSpPr/>
          <p:nvPr/>
        </p:nvSpPr>
        <p:spPr>
          <a:xfrm>
            <a:off x="1961267" y="405540"/>
            <a:ext cx="8071773" cy="915637"/>
          </a:xfrm>
          <a:custGeom>
            <a:avLst/>
            <a:gdLst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8464644 w 8464644"/>
              <a:gd name="connsiteY2" fmla="*/ 844550 h 844550"/>
              <a:gd name="connsiteX3" fmla="*/ 0 w 8464644"/>
              <a:gd name="connsiteY3" fmla="*/ 844550 h 844550"/>
              <a:gd name="connsiteX4" fmla="*/ 0 w 8464644"/>
              <a:gd name="connsiteY4" fmla="*/ 0 h 844550"/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7316158 w 8464644"/>
              <a:gd name="connsiteY2" fmla="*/ 837234 h 844550"/>
              <a:gd name="connsiteX3" fmla="*/ 0 w 8464644"/>
              <a:gd name="connsiteY3" fmla="*/ 844550 h 844550"/>
              <a:gd name="connsiteX4" fmla="*/ 0 w 8464644"/>
              <a:gd name="connsiteY4" fmla="*/ 0 h 84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4644" h="844550">
                <a:moveTo>
                  <a:pt x="0" y="0"/>
                </a:moveTo>
                <a:lnTo>
                  <a:pt x="8464644" y="0"/>
                </a:lnTo>
                <a:lnTo>
                  <a:pt x="7316158" y="837234"/>
                </a:lnTo>
                <a:lnTo>
                  <a:pt x="0" y="8445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lvl="0" algn="ctr"/>
            <a:r>
              <a:rPr lang="ru-RU" sz="24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«ПИСЬМО ГЕРОЮ», «ПИСЬМО В ПРОШЛОЕ»</a:t>
            </a:r>
          </a:p>
        </p:txBody>
      </p:sp>
      <p:pic>
        <p:nvPicPr>
          <p:cNvPr id="16" name="Picture 140">
            <a:extLst>
              <a:ext uri="{FF2B5EF4-FFF2-40B4-BE49-F238E27FC236}">
                <a16:creationId xmlns:a16="http://schemas.microsoft.com/office/drawing/2014/main" xmlns="" id="{1DA6823C-33C5-4089-8266-DB184B0C6FB3}"/>
              </a:ext>
            </a:extLst>
          </p:cNvPr>
          <p:cNvPicPr/>
          <p:nvPr/>
        </p:nvPicPr>
        <p:blipFill>
          <a:blip r:embed="rId5"/>
          <a:srcRect l="31826" t="25991" r="48612" b="7439"/>
          <a:stretch/>
        </p:blipFill>
        <p:spPr>
          <a:xfrm>
            <a:off x="11280142" y="123423"/>
            <a:ext cx="705257" cy="1583731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207609" y="4416014"/>
            <a:ext cx="10708637" cy="152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120000"/>
              </a:lnSpc>
              <a:defRPr/>
            </a:pPr>
            <a:r>
              <a:rPr lang="ru-RU" sz="267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проекта:</a:t>
            </a:r>
          </a:p>
          <a:p>
            <a:pPr marL="933437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67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Виртуальная выставка лучших работ на сайтах ОО, фонд работ в музеях ОО</a:t>
            </a:r>
          </a:p>
        </p:txBody>
      </p:sp>
    </p:spTree>
    <p:extLst>
      <p:ext uri="{BB962C8B-B14F-4D97-AF65-F5344CB8AC3E}">
        <p14:creationId xmlns:p14="http://schemas.microsoft.com/office/powerpoint/2010/main" val="306545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F35B1A-2B60-005F-AF74-A30C232F1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6843347" y="3531404"/>
            <a:ext cx="3922735" cy="61057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120000"/>
              </a:lnSpc>
              <a:defRPr/>
            </a:pPr>
            <a:r>
              <a:rPr lang="ru-RU" sz="2667" b="1" dirty="0">
                <a:solidFill>
                  <a:srgbClr val="C00000"/>
                </a:solidFill>
                <a:latin typeface="Bastion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849456" y="1519596"/>
            <a:ext cx="10295393" cy="3771900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120000"/>
              </a:lnSpc>
              <a:defRPr/>
            </a:pPr>
            <a:r>
              <a:rPr lang="ru-RU" sz="2667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участия:</a:t>
            </a:r>
          </a:p>
          <a:p>
            <a:pPr marL="933437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Школьники </a:t>
            </a:r>
            <a:r>
              <a:rPr lang="ru-RU" sz="2667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студенты пишут </a:t>
            </a: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письмо, эссе или стихотворение Герою </a:t>
            </a:r>
            <a:r>
              <a:rPr lang="ru-RU" sz="2667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Великой Отечественной войны - фронтовику </a:t>
            </a: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труженику </a:t>
            </a:r>
            <a:r>
              <a:rPr lang="ru-RU" sz="2667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тыла</a:t>
            </a:r>
            <a:endParaRPr lang="ru-RU" sz="2667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33437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рукописное или электронное </a:t>
            </a:r>
            <a:r>
              <a:rPr lang="ru-RU" sz="2667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послание</a:t>
            </a:r>
            <a:endParaRPr lang="ru-RU" sz="2667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33437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совместного творчества с </a:t>
            </a:r>
            <a:r>
              <a:rPr lang="ru-RU" sz="2667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родными:     родителями</a:t>
            </a: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бабушками, дедушками</a:t>
            </a:r>
            <a:r>
              <a:rPr lang="ru-RU" sz="2667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братьями и </a:t>
            </a:r>
            <a:r>
              <a:rPr lang="ru-RU" sz="2667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сестрами</a:t>
            </a:r>
            <a:endParaRPr lang="ru-RU" sz="2667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84" y="310980"/>
            <a:ext cx="960967" cy="120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0">
            <a:extLst>
              <a:ext uri="{FF2B5EF4-FFF2-40B4-BE49-F238E27FC236}">
                <a16:creationId xmlns:a16="http://schemas.microsoft.com/office/drawing/2014/main" xmlns="" id="{1DA6823C-33C5-4089-8266-DB184B0C6FB3}"/>
              </a:ext>
            </a:extLst>
          </p:cNvPr>
          <p:cNvPicPr/>
          <p:nvPr/>
        </p:nvPicPr>
        <p:blipFill>
          <a:blip r:embed="rId4"/>
          <a:srcRect l="31826" t="25991" r="48612" b="7439"/>
          <a:stretch/>
        </p:blipFill>
        <p:spPr>
          <a:xfrm>
            <a:off x="11280142" y="123423"/>
            <a:ext cx="705257" cy="1583731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53EAE76-E73B-C1C7-3373-9E3CBC313C4E}"/>
              </a:ext>
            </a:extLst>
          </p:cNvPr>
          <p:cNvSpPr/>
          <p:nvPr/>
        </p:nvSpPr>
        <p:spPr>
          <a:xfrm>
            <a:off x="1961267" y="405540"/>
            <a:ext cx="8071773" cy="915637"/>
          </a:xfrm>
          <a:custGeom>
            <a:avLst/>
            <a:gdLst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8464644 w 8464644"/>
              <a:gd name="connsiteY2" fmla="*/ 844550 h 844550"/>
              <a:gd name="connsiteX3" fmla="*/ 0 w 8464644"/>
              <a:gd name="connsiteY3" fmla="*/ 844550 h 844550"/>
              <a:gd name="connsiteX4" fmla="*/ 0 w 8464644"/>
              <a:gd name="connsiteY4" fmla="*/ 0 h 844550"/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7316158 w 8464644"/>
              <a:gd name="connsiteY2" fmla="*/ 837234 h 844550"/>
              <a:gd name="connsiteX3" fmla="*/ 0 w 8464644"/>
              <a:gd name="connsiteY3" fmla="*/ 844550 h 844550"/>
              <a:gd name="connsiteX4" fmla="*/ 0 w 8464644"/>
              <a:gd name="connsiteY4" fmla="*/ 0 h 84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4644" h="844550">
                <a:moveTo>
                  <a:pt x="0" y="0"/>
                </a:moveTo>
                <a:lnTo>
                  <a:pt x="8464644" y="0"/>
                </a:lnTo>
                <a:lnTo>
                  <a:pt x="7316158" y="837234"/>
                </a:lnTo>
                <a:lnTo>
                  <a:pt x="0" y="84455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lvl="0" algn="ctr"/>
            <a:r>
              <a:rPr lang="ru-RU" sz="24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«ПИСЬМО ГЕРОЮ», «ПИСЬМО В ПРОШЛОЕ»</a:t>
            </a:r>
          </a:p>
        </p:txBody>
      </p:sp>
    </p:spTree>
    <p:extLst>
      <p:ext uri="{BB962C8B-B14F-4D97-AF65-F5344CB8AC3E}">
        <p14:creationId xmlns:p14="http://schemas.microsoft.com/office/powerpoint/2010/main" val="420256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3D9B561-F607-C16C-9B32-9A8F4C55E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>
            <a:extLst>
              <a:ext uri="{FF2B5EF4-FFF2-40B4-BE49-F238E27FC236}">
                <a16:creationId xmlns:a16="http://schemas.microsoft.com/office/drawing/2014/main" xmlns="" id="{B1E2A406-59C0-FF9B-7281-009AB9EF2EE2}"/>
              </a:ext>
            </a:extLst>
          </p:cNvPr>
          <p:cNvSpPr txBox="1">
            <a:spLocks/>
          </p:cNvSpPr>
          <p:nvPr/>
        </p:nvSpPr>
        <p:spPr>
          <a:xfrm>
            <a:off x="6843347" y="3531404"/>
            <a:ext cx="3922735" cy="61057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120000"/>
              </a:lnSpc>
              <a:defRPr/>
            </a:pPr>
            <a:r>
              <a:rPr lang="ru-RU" sz="2667" b="1" dirty="0">
                <a:solidFill>
                  <a:srgbClr val="C00000"/>
                </a:solidFill>
                <a:latin typeface="Bastion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4" name="Заголовок 1">
            <a:extLst>
              <a:ext uri="{FF2B5EF4-FFF2-40B4-BE49-F238E27FC236}">
                <a16:creationId xmlns:a16="http://schemas.microsoft.com/office/drawing/2014/main" xmlns="" id="{F6807EEA-1AE8-B82E-EBB2-29CB8CD673D5}"/>
              </a:ext>
            </a:extLst>
          </p:cNvPr>
          <p:cNvSpPr txBox="1">
            <a:spLocks/>
          </p:cNvSpPr>
          <p:nvPr/>
        </p:nvSpPr>
        <p:spPr>
          <a:xfrm>
            <a:off x="849456" y="1519596"/>
            <a:ext cx="10295393" cy="3771900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120000"/>
              </a:lnSpc>
              <a:defRPr/>
            </a:pPr>
            <a:r>
              <a:rPr lang="ru-RU" sz="2667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работы:</a:t>
            </a:r>
          </a:p>
          <a:p>
            <a:pPr marL="933437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 о себе, семье, достижениях, которыми Герой мог бы гордиться;</a:t>
            </a:r>
          </a:p>
          <a:p>
            <a:pPr marL="933437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значимых событий в жизни страны, ставших возможными благодаря подвигу участников Великой Отечественной войны </a:t>
            </a: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B71E4E22-7C35-293D-B5D2-BD1C8E9E33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84" y="310980"/>
            <a:ext cx="960967" cy="120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0">
            <a:extLst>
              <a:ext uri="{FF2B5EF4-FFF2-40B4-BE49-F238E27FC236}">
                <a16:creationId xmlns:a16="http://schemas.microsoft.com/office/drawing/2014/main" xmlns="" id="{BF730A6E-5E7F-A670-D90F-499AE3D2DC42}"/>
              </a:ext>
            </a:extLst>
          </p:cNvPr>
          <p:cNvPicPr/>
          <p:nvPr/>
        </p:nvPicPr>
        <p:blipFill>
          <a:blip r:embed="rId4"/>
          <a:srcRect l="31826" t="25991" r="48612" b="7439"/>
          <a:stretch/>
        </p:blipFill>
        <p:spPr>
          <a:xfrm>
            <a:off x="11280142" y="123423"/>
            <a:ext cx="705257" cy="1583731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5C8873F-8CFD-B68F-470E-2C370BD54670}"/>
              </a:ext>
            </a:extLst>
          </p:cNvPr>
          <p:cNvSpPr/>
          <p:nvPr/>
        </p:nvSpPr>
        <p:spPr>
          <a:xfrm>
            <a:off x="1961267" y="405540"/>
            <a:ext cx="8071773" cy="915637"/>
          </a:xfrm>
          <a:custGeom>
            <a:avLst/>
            <a:gdLst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8464644 w 8464644"/>
              <a:gd name="connsiteY2" fmla="*/ 844550 h 844550"/>
              <a:gd name="connsiteX3" fmla="*/ 0 w 8464644"/>
              <a:gd name="connsiteY3" fmla="*/ 844550 h 844550"/>
              <a:gd name="connsiteX4" fmla="*/ 0 w 8464644"/>
              <a:gd name="connsiteY4" fmla="*/ 0 h 844550"/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7316158 w 8464644"/>
              <a:gd name="connsiteY2" fmla="*/ 837234 h 844550"/>
              <a:gd name="connsiteX3" fmla="*/ 0 w 8464644"/>
              <a:gd name="connsiteY3" fmla="*/ 844550 h 844550"/>
              <a:gd name="connsiteX4" fmla="*/ 0 w 8464644"/>
              <a:gd name="connsiteY4" fmla="*/ 0 h 84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4644" h="844550">
                <a:moveTo>
                  <a:pt x="0" y="0"/>
                </a:moveTo>
                <a:lnTo>
                  <a:pt x="8464644" y="0"/>
                </a:lnTo>
                <a:lnTo>
                  <a:pt x="7316158" y="837234"/>
                </a:lnTo>
                <a:lnTo>
                  <a:pt x="0" y="84455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lvl="0" algn="ctr"/>
            <a:r>
              <a:rPr lang="ru-RU" sz="24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«ПИСЬМО ГЕРОЮ», «ПИСЬМО В ПРОШЛОЕ»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988F406-8E27-E4F4-A1AF-BE285A1EB26A}"/>
              </a:ext>
            </a:extLst>
          </p:cNvPr>
          <p:cNvSpPr txBox="1"/>
          <p:nvPr/>
        </p:nvSpPr>
        <p:spPr>
          <a:xfrm>
            <a:off x="458753" y="4726342"/>
            <a:ext cx="11379392" cy="1528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67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рекомендации:</a:t>
            </a:r>
          </a:p>
          <a:p>
            <a:pPr marL="1390637" lvl="1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67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работы с символикой Победы (</a:t>
            </a:r>
            <a:r>
              <a:rPr kumimoji="0" lang="ru-RU" altLang="ru-RU" sz="267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 tooltip="https://may9.ru/"/>
              </a:rPr>
              <a:t>https://may9.ru/</a:t>
            </a:r>
            <a:r>
              <a:rPr lang="ru-RU" sz="267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390637" lvl="1" indent="-457200" defTabSz="1219170">
              <a:lnSpc>
                <a:spcPct val="120000"/>
              </a:lnSpc>
              <a:buClr>
                <a:srgbClr val="A50021"/>
              </a:buClr>
              <a:buFont typeface="Wingdings" panose="05000000000000000000" pitchFamily="2" charset="2"/>
              <a:buChar char="§"/>
              <a:defRPr/>
            </a:pPr>
            <a:r>
              <a:rPr lang="ru-RU" sz="267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семейных архивов (фотографии, документы)</a:t>
            </a:r>
          </a:p>
        </p:txBody>
      </p:sp>
    </p:spTree>
    <p:extLst>
      <p:ext uri="{BB962C8B-B14F-4D97-AF65-F5344CB8AC3E}">
        <p14:creationId xmlns:p14="http://schemas.microsoft.com/office/powerpoint/2010/main" val="144658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F35B1A-2B60-005F-AF74-A30C232F1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Заголовок 1"/>
          <p:cNvSpPr txBox="1">
            <a:spLocks/>
          </p:cNvSpPr>
          <p:nvPr/>
        </p:nvSpPr>
        <p:spPr>
          <a:xfrm>
            <a:off x="580665" y="1774658"/>
            <a:ext cx="11340079" cy="4772361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667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проведения:</a:t>
            </a: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667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(до 15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2025 г.):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классах и группах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Отбор лучших работ для участия во 2 этапе</a:t>
            </a: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этап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май 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г.):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общешкольный или на уровне колледжа.</a:t>
            </a: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Представление работ на событиях ОО, приуроченных к 80-летию Победы.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Лучшие работы размещаются на сайте школы. 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Оригиналы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передаются в музей образовательной организации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 направить письма (не более 5 от ОО)  </a:t>
            </a: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участия в региональном этапе «Читаем письма правнуков Победы» </a:t>
            </a:r>
            <a:r>
              <a:rPr 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disk.yandex.ru/i/yJQSXYWN1Nc5IQ</a:t>
            </a:r>
            <a:endParaRPr lang="en-US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0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84" y="310980"/>
            <a:ext cx="960967" cy="120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40">
            <a:extLst>
              <a:ext uri="{FF2B5EF4-FFF2-40B4-BE49-F238E27FC236}">
                <a16:creationId xmlns:a16="http://schemas.microsoft.com/office/drawing/2014/main" xmlns="" id="{1DA6823C-33C5-4089-8266-DB184B0C6FB3}"/>
              </a:ext>
            </a:extLst>
          </p:cNvPr>
          <p:cNvPicPr/>
          <p:nvPr/>
        </p:nvPicPr>
        <p:blipFill>
          <a:blip r:embed="rId5"/>
          <a:srcRect l="31826" t="25991" r="48612" b="7439"/>
          <a:stretch/>
        </p:blipFill>
        <p:spPr>
          <a:xfrm>
            <a:off x="11280142" y="123423"/>
            <a:ext cx="705257" cy="1583731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1CDC622A-E22E-B726-935E-BC01E962E678}"/>
              </a:ext>
            </a:extLst>
          </p:cNvPr>
          <p:cNvSpPr/>
          <p:nvPr/>
        </p:nvSpPr>
        <p:spPr>
          <a:xfrm>
            <a:off x="1961267" y="405540"/>
            <a:ext cx="8071773" cy="915637"/>
          </a:xfrm>
          <a:custGeom>
            <a:avLst/>
            <a:gdLst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8464644 w 8464644"/>
              <a:gd name="connsiteY2" fmla="*/ 844550 h 844550"/>
              <a:gd name="connsiteX3" fmla="*/ 0 w 8464644"/>
              <a:gd name="connsiteY3" fmla="*/ 844550 h 844550"/>
              <a:gd name="connsiteX4" fmla="*/ 0 w 8464644"/>
              <a:gd name="connsiteY4" fmla="*/ 0 h 844550"/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7316158 w 8464644"/>
              <a:gd name="connsiteY2" fmla="*/ 837234 h 844550"/>
              <a:gd name="connsiteX3" fmla="*/ 0 w 8464644"/>
              <a:gd name="connsiteY3" fmla="*/ 844550 h 844550"/>
              <a:gd name="connsiteX4" fmla="*/ 0 w 8464644"/>
              <a:gd name="connsiteY4" fmla="*/ 0 h 84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4644" h="844550">
                <a:moveTo>
                  <a:pt x="0" y="0"/>
                </a:moveTo>
                <a:lnTo>
                  <a:pt x="8464644" y="0"/>
                </a:lnTo>
                <a:lnTo>
                  <a:pt x="7316158" y="837234"/>
                </a:lnTo>
                <a:lnTo>
                  <a:pt x="0" y="8445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lvl="0" algn="ctr"/>
            <a:r>
              <a:rPr lang="ru-RU" sz="24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«ПИСЬМО ГЕРОЮ», «ПИСЬМО В ПРОШЛОЕ»</a:t>
            </a:r>
          </a:p>
        </p:txBody>
      </p:sp>
    </p:spTree>
    <p:extLst>
      <p:ext uri="{BB962C8B-B14F-4D97-AF65-F5344CB8AC3E}">
        <p14:creationId xmlns:p14="http://schemas.microsoft.com/office/powerpoint/2010/main" val="612060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F35B1A-2B60-005F-AF74-A30C232F1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Заголовок 1"/>
          <p:cNvSpPr txBox="1">
            <a:spLocks/>
          </p:cNvSpPr>
          <p:nvPr/>
        </p:nvSpPr>
        <p:spPr>
          <a:xfrm>
            <a:off x="670519" y="810855"/>
            <a:ext cx="10264624" cy="1926708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667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667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667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667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Куратор: </a:t>
            </a: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«Региональный центр школьного образования «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Завидово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Почта для связи:</a:t>
            </a:r>
          </a:p>
          <a:p>
            <a:pPr marL="476237" defTabSz="1219170">
              <a:lnSpc>
                <a:spcPct val="120000"/>
              </a:lnSpc>
              <a:buClr>
                <a:srgbClr val="A50021"/>
              </a:buClr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info@shkola-mokshino.ru</a:t>
            </a:r>
            <a:endParaRPr lang="ru-RU" sz="2000" i="1" dirty="0">
              <a:solidFill>
                <a:prstClr val="black"/>
              </a:solidFill>
              <a:latin typeface="Bastion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84" y="310980"/>
            <a:ext cx="960967" cy="120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">
            <a:extLst>
              <a:ext uri="{FF2B5EF4-FFF2-40B4-BE49-F238E27FC236}">
                <a16:creationId xmlns:a16="http://schemas.microsoft.com/office/drawing/2014/main" xmlns="" id="{CFB39B36-8237-A6E8-EE33-3FF5B21B07B7}"/>
              </a:ext>
            </a:extLst>
          </p:cNvPr>
          <p:cNvSpPr/>
          <p:nvPr/>
        </p:nvSpPr>
        <p:spPr>
          <a:xfrm>
            <a:off x="1961267" y="457469"/>
            <a:ext cx="8071773" cy="915637"/>
          </a:xfrm>
          <a:custGeom>
            <a:avLst/>
            <a:gdLst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8464644 w 8464644"/>
              <a:gd name="connsiteY2" fmla="*/ 844550 h 844550"/>
              <a:gd name="connsiteX3" fmla="*/ 0 w 8464644"/>
              <a:gd name="connsiteY3" fmla="*/ 844550 h 844550"/>
              <a:gd name="connsiteX4" fmla="*/ 0 w 8464644"/>
              <a:gd name="connsiteY4" fmla="*/ 0 h 844550"/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7316158 w 8464644"/>
              <a:gd name="connsiteY2" fmla="*/ 837234 h 844550"/>
              <a:gd name="connsiteX3" fmla="*/ 0 w 8464644"/>
              <a:gd name="connsiteY3" fmla="*/ 844550 h 844550"/>
              <a:gd name="connsiteX4" fmla="*/ 0 w 8464644"/>
              <a:gd name="connsiteY4" fmla="*/ 0 h 84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4644" h="844550">
                <a:moveTo>
                  <a:pt x="0" y="0"/>
                </a:moveTo>
                <a:lnTo>
                  <a:pt x="8464644" y="0"/>
                </a:lnTo>
                <a:lnTo>
                  <a:pt x="7316158" y="837234"/>
                </a:lnTo>
                <a:lnTo>
                  <a:pt x="0" y="84455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lvl="0" algn="ctr"/>
            <a:r>
              <a:rPr lang="ru-RU" sz="24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</a:t>
            </a:r>
          </a:p>
        </p:txBody>
      </p:sp>
      <p:pic>
        <p:nvPicPr>
          <p:cNvPr id="16" name="Picture 140">
            <a:extLst>
              <a:ext uri="{FF2B5EF4-FFF2-40B4-BE49-F238E27FC236}">
                <a16:creationId xmlns:a16="http://schemas.microsoft.com/office/drawing/2014/main" xmlns="" id="{1DA6823C-33C5-4089-8266-DB184B0C6FB3}"/>
              </a:ext>
            </a:extLst>
          </p:cNvPr>
          <p:cNvPicPr/>
          <p:nvPr/>
        </p:nvPicPr>
        <p:blipFill>
          <a:blip r:embed="rId5"/>
          <a:srcRect l="31826" t="25991" r="48612" b="7439"/>
          <a:stretch/>
        </p:blipFill>
        <p:spPr>
          <a:xfrm>
            <a:off x="11280142" y="123423"/>
            <a:ext cx="705257" cy="1583731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1490" y="4938555"/>
            <a:ext cx="9179525" cy="132343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</a:t>
            </a:r>
            <a:r>
              <a:rPr lang="ru-RU" alt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информационные материалы </a:t>
            </a: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доступны на платформе </a:t>
            </a:r>
            <a:r>
              <a:rPr lang="ru-RU" alt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Moodle</a:t>
            </a: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it.d3h.space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*обеспечен гостевой доступ – регистрироваться на платформе не нужно.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91491" y="3603333"/>
            <a:ext cx="9860263" cy="13234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Сводная таблица для предоставления отчётов о проделанной работе доступна по ссылке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</a:t>
            </a:r>
            <a:r>
              <a:rPr lang="en-US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disk.yandex.ru/i/yJQSXYWN1Nc5IQ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51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2F35B1A-2B60-005F-AF74-A30C232F1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/>
          <p:cNvSpPr txBox="1">
            <a:spLocks/>
          </p:cNvSpPr>
          <p:nvPr/>
        </p:nvSpPr>
        <p:spPr>
          <a:xfrm>
            <a:off x="6843347" y="3531404"/>
            <a:ext cx="3922735" cy="61057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219170">
              <a:lnSpc>
                <a:spcPct val="120000"/>
              </a:lnSpc>
              <a:defRPr/>
            </a:pPr>
            <a:r>
              <a:rPr lang="ru-RU" sz="2667" b="1" dirty="0">
                <a:solidFill>
                  <a:srgbClr val="C00000"/>
                </a:solidFill>
                <a:latin typeface="Bastion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Прямоугольник 1">
            <a:extLst>
              <a:ext uri="{FF2B5EF4-FFF2-40B4-BE49-F238E27FC236}">
                <a16:creationId xmlns:a16="http://schemas.microsoft.com/office/drawing/2014/main" xmlns="" id="{CFB39B36-8237-A6E8-EE33-3FF5B21B07B7}"/>
              </a:ext>
            </a:extLst>
          </p:cNvPr>
          <p:cNvSpPr/>
          <p:nvPr/>
        </p:nvSpPr>
        <p:spPr>
          <a:xfrm>
            <a:off x="1961267" y="457469"/>
            <a:ext cx="8071773" cy="915637"/>
          </a:xfrm>
          <a:custGeom>
            <a:avLst/>
            <a:gdLst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8464644 w 8464644"/>
              <a:gd name="connsiteY2" fmla="*/ 844550 h 844550"/>
              <a:gd name="connsiteX3" fmla="*/ 0 w 8464644"/>
              <a:gd name="connsiteY3" fmla="*/ 844550 h 844550"/>
              <a:gd name="connsiteX4" fmla="*/ 0 w 8464644"/>
              <a:gd name="connsiteY4" fmla="*/ 0 h 844550"/>
              <a:gd name="connsiteX0" fmla="*/ 0 w 8464644"/>
              <a:gd name="connsiteY0" fmla="*/ 0 h 844550"/>
              <a:gd name="connsiteX1" fmla="*/ 8464644 w 8464644"/>
              <a:gd name="connsiteY1" fmla="*/ 0 h 844550"/>
              <a:gd name="connsiteX2" fmla="*/ 7316158 w 8464644"/>
              <a:gd name="connsiteY2" fmla="*/ 837234 h 844550"/>
              <a:gd name="connsiteX3" fmla="*/ 0 w 8464644"/>
              <a:gd name="connsiteY3" fmla="*/ 844550 h 844550"/>
              <a:gd name="connsiteX4" fmla="*/ 0 w 8464644"/>
              <a:gd name="connsiteY4" fmla="*/ 0 h 84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64644" h="844550">
                <a:moveTo>
                  <a:pt x="0" y="0"/>
                </a:moveTo>
                <a:lnTo>
                  <a:pt x="8464644" y="0"/>
                </a:lnTo>
                <a:lnTo>
                  <a:pt x="7316158" y="837234"/>
                </a:lnTo>
                <a:lnTo>
                  <a:pt x="0" y="8445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anchor="ctr"/>
          <a:lstStyle/>
          <a:p>
            <a:pPr lvl="0" algn="ctr"/>
            <a:r>
              <a:rPr lang="ru-RU" sz="2400" b="1" dirty="0">
                <a:solidFill>
                  <a:srgbClr val="85353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РЕСУРСЫ </a:t>
            </a:r>
          </a:p>
        </p:txBody>
      </p:sp>
      <p:pic>
        <p:nvPicPr>
          <p:cNvPr id="16" name="Picture 140">
            <a:extLst>
              <a:ext uri="{FF2B5EF4-FFF2-40B4-BE49-F238E27FC236}">
                <a16:creationId xmlns:a16="http://schemas.microsoft.com/office/drawing/2014/main" xmlns="" id="{1DA6823C-33C5-4089-8266-DB184B0C6FB3}"/>
              </a:ext>
            </a:extLst>
          </p:cNvPr>
          <p:cNvPicPr/>
          <p:nvPr/>
        </p:nvPicPr>
        <p:blipFill>
          <a:blip r:embed="rId4"/>
          <a:srcRect l="31826" t="25991" r="48612" b="7439"/>
          <a:stretch/>
        </p:blipFill>
        <p:spPr>
          <a:xfrm>
            <a:off x="11280142" y="123423"/>
            <a:ext cx="705257" cy="1583731"/>
          </a:xfrm>
          <a:prstGeom prst="rect">
            <a:avLst/>
          </a:prstGeom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36967" y="1425395"/>
            <a:ext cx="10898909" cy="221599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</a:t>
            </a:r>
            <a:r>
              <a:rPr lang="ru-RU" alt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днях воинской славы и памятных датах России»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 13.03.1995 N 32-ФЗ</a:t>
            </a:r>
            <a:r>
              <a:rPr kumimoji="0" lang="ru-RU" altLang="ru-RU" sz="24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(в ред. Федеральных законов  от 24.07.2023 N 376-ФЗ,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 28.09.2023 N 493-ФЗ)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 tooltip="https://normativ.kontur.ru/document?moduleId=1&amp;documentId=457147&amp;ysclid=m77yjzfrt6856237446"/>
              </a:rPr>
              <a:t>https://normativ.kontur.ru/document?moduleId=1&amp;documentId=457147&amp;ysclid=m77yjzfrt6856237446</a:t>
            </a:r>
            <a:endParaRPr kumimoji="0" lang="ru-RU" altLang="ru-RU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6967" y="3256393"/>
            <a:ext cx="9669635" cy="120032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Российского военно-исторического общества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«Памятные даты военной истории Отечества»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 tooltip="https://rvio.histrf.ru/activities/projects/dates/1?ysclid=m77xcd7tbz23668349"/>
              </a:rPr>
              <a:t>https://rvio.histrf.ru/activities/projects/dates/1?ysclid=m77xcd7tbz23668349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36967" y="4444354"/>
            <a:ext cx="3735253" cy="4616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80 Победа! 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 tooltip="https://may9.ru/"/>
              </a:rPr>
              <a:t>https://may9.ru/</a:t>
            </a:r>
            <a:r>
              <a:rPr kumimoji="0" lang="ru-RU" altLang="ru-RU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84" y="310980"/>
            <a:ext cx="960967" cy="1208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18993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2461</TotalTime>
  <Words>338</Words>
  <Application>Microsoft Office PowerPoint</Application>
  <PresentationFormat>Произвольный</PresentationFormat>
  <Paragraphs>78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14_Тема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 Evgenevna Kalinina</dc:creator>
  <cp:lastModifiedBy>Admin</cp:lastModifiedBy>
  <cp:revision>364</cp:revision>
  <cp:lastPrinted>2025-02-07T12:07:06Z</cp:lastPrinted>
  <dcterms:created xsi:type="dcterms:W3CDTF">2025-02-03T17:23:16Z</dcterms:created>
  <dcterms:modified xsi:type="dcterms:W3CDTF">2025-04-04T07:40:44Z</dcterms:modified>
</cp:coreProperties>
</file>