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72" r:id="rId5"/>
    <p:sldId id="260" r:id="rId6"/>
    <p:sldId id="261" r:id="rId7"/>
    <p:sldId id="262" r:id="rId8"/>
    <p:sldId id="258" r:id="rId9"/>
    <p:sldId id="266" r:id="rId10"/>
    <p:sldId id="268" r:id="rId11"/>
    <p:sldId id="267" r:id="rId12"/>
    <p:sldId id="264" r:id="rId13"/>
    <p:sldId id="270" r:id="rId14"/>
    <p:sldId id="259" r:id="rId15"/>
    <p:sldId id="265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96AA-A06A-4803-94F4-4171AE6E9876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DA5D2-0CD0-44ED-969A-BFB4D67F8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57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D66F7-F72B-4E32-A505-9D1C3079F193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B4C2-CF45-4EC4-B414-79C83E8BF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60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B4C2-CF45-4EC4-B414-79C83E8BF8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9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27BA-4C51-4454-BE54-029A5D3D66B5}" type="datetime1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A9F-094E-440B-B61C-E28E6CA7C393}" type="datetime1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2EC6-E516-4E7D-9A17-C58A53B3BAAE}" type="datetime1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63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1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30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04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19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7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A054-763B-4D35-B6A4-7841213ADDB8}" type="datetime1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41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53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5CB0-995E-42A9-80EF-C4C1C4E38B8C}" type="datetime1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231-0791-4DD0-A76A-418371CB1839}" type="datetime1">
              <a:rPr lang="ru-RU" smtClean="0"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584D-6529-44E9-BB9E-F3ACBCDA7CFC}" type="datetime1">
              <a:rPr lang="ru-RU" smtClean="0"/>
              <a:t>28.12.2019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F876-E46A-43D6-AE16-A52EC803768C}" type="datetime1">
              <a:rPr lang="ru-RU" smtClean="0"/>
              <a:t>28.12.2019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31E3-21A2-4FEB-862F-E53CFB404F6F}" type="datetime1">
              <a:rPr lang="ru-RU" smtClean="0"/>
              <a:t>28.12.2019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EA29-83E6-4065-84F2-ACBD3979305A}" type="datetime1">
              <a:rPr lang="ru-RU" smtClean="0"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44C6-6507-48F5-BBA4-99452C9E922B}" type="datetime1">
              <a:rPr lang="ru-RU" smtClean="0"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B54A0-1DDA-4304-8841-AEEA91AEF382}" type="datetime1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2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onjatija.ru/node/3236" TargetMode="External"/><Relationship Id="rId4" Type="http://schemas.openxmlformats.org/officeDocument/2006/relationships/hyperlink" Target="mailto:kaoos@yandex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mus.livejournal.com/2553749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общеобразовательное учреждение </a:t>
            </a:r>
          </a:p>
          <a:p>
            <a:pPr algn="ctr"/>
            <a:r>
              <a:rPr lang="ru-RU" dirty="0"/>
              <a:t>Кавельщинская основная общеобразовательная школа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8780" y="692696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Проектная работа:</a:t>
            </a:r>
          </a:p>
          <a:p>
            <a:pPr algn="ctr"/>
            <a:r>
              <a:rPr lang="ru-RU" sz="3600" dirty="0"/>
              <a:t>«История моей школы» </a:t>
            </a:r>
          </a:p>
        </p:txBody>
      </p:sp>
      <p:pic>
        <p:nvPicPr>
          <p:cNvPr id="6" name="Рисунок 5" descr="C:\Users\МАРУШ\Pictures\2015 фото для фильма о 9 классе\учёба\Титул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893025"/>
            <a:ext cx="7560840" cy="34081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39952" y="537321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Times New Roman"/>
                <a:ea typeface="Times New Roman"/>
                <a:cs typeface="Times New Roman"/>
              </a:rPr>
              <a:t>Выполнили учащиеся 9 класса</a:t>
            </a:r>
            <a:r>
              <a:rPr lang="ru-RU" sz="1000" dirty="0" smtClean="0">
                <a:ea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ea typeface="Times New Roman"/>
                <a:cs typeface="Times New Roman"/>
              </a:rPr>
              <a:t>Марушко Ольга и Азаренков Александр</a:t>
            </a:r>
            <a:endParaRPr lang="ru-RU" sz="10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  <a:cs typeface="Times New Roman"/>
              </a:rPr>
              <a:t>Руководитель работы учитель истории </a:t>
            </a:r>
            <a:r>
              <a:rPr lang="ru-RU" sz="1000" dirty="0" smtClean="0">
                <a:latin typeface="Times New Roman"/>
                <a:ea typeface="Times New Roman"/>
                <a:cs typeface="Times New Roman"/>
              </a:rPr>
              <a:t>Марушко </a:t>
            </a:r>
            <a:r>
              <a:rPr lang="ru-RU" sz="1000" dirty="0">
                <a:latin typeface="Times New Roman"/>
                <a:ea typeface="Times New Roman"/>
                <a:cs typeface="Times New Roman"/>
              </a:rPr>
              <a:t>Геннадий Евгеньевич</a:t>
            </a:r>
            <a:endParaRPr lang="ru-RU" sz="10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  <a:cs typeface="Times New Roman"/>
              </a:rPr>
              <a:t>172545, Тверская </a:t>
            </a:r>
            <a:r>
              <a:rPr lang="ru-RU" sz="1000" dirty="0" smtClean="0">
                <a:latin typeface="Times New Roman"/>
                <a:ea typeface="Times New Roman"/>
                <a:cs typeface="Times New Roman"/>
              </a:rPr>
              <a:t>область,</a:t>
            </a:r>
            <a:r>
              <a:rPr lang="ru-RU" sz="1000" dirty="0" smtClean="0">
                <a:ea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ea typeface="Times New Roman"/>
                <a:cs typeface="Times New Roman"/>
              </a:rPr>
              <a:t>Бельский </a:t>
            </a:r>
            <a:r>
              <a:rPr lang="ru-RU" sz="1000" dirty="0">
                <a:latin typeface="Times New Roman"/>
                <a:ea typeface="Times New Roman"/>
                <a:cs typeface="Times New Roman"/>
              </a:rPr>
              <a:t>район, с. Кавельщино, </a:t>
            </a:r>
            <a:endParaRPr lang="ru-RU" sz="10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  <a:cs typeface="Times New Roman"/>
              </a:rPr>
              <a:t>ул. Центральная д. </a:t>
            </a:r>
            <a:r>
              <a:rPr lang="ru-RU" sz="1000" dirty="0" smtClean="0">
                <a:latin typeface="Times New Roman"/>
                <a:ea typeface="Times New Roman"/>
                <a:cs typeface="Times New Roman"/>
              </a:rPr>
              <a:t>78,</a:t>
            </a:r>
            <a:r>
              <a:rPr lang="ru-RU" sz="1000" dirty="0" smtClean="0">
                <a:ea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ea typeface="Times New Roman"/>
                <a:cs typeface="Times New Roman"/>
              </a:rPr>
              <a:t>т</a:t>
            </a:r>
            <a:r>
              <a:rPr lang="en-US" sz="1000" dirty="0">
                <a:latin typeface="Times New Roman"/>
                <a:ea typeface="Times New Roman"/>
                <a:cs typeface="Times New Roman"/>
              </a:rPr>
              <a:t>. 8(48250) </a:t>
            </a:r>
            <a:r>
              <a:rPr lang="en-US" sz="1000" dirty="0" smtClean="0">
                <a:latin typeface="Times New Roman"/>
                <a:ea typeface="Times New Roman"/>
                <a:cs typeface="Times New Roman"/>
              </a:rPr>
              <a:t>31-2-43,</a:t>
            </a:r>
            <a:r>
              <a:rPr lang="ru-RU" sz="1000" dirty="0" smtClean="0">
                <a:ea typeface="Times New Roman"/>
                <a:cs typeface="Times New Roman"/>
              </a:rPr>
              <a:t> </a:t>
            </a:r>
            <a:r>
              <a:rPr lang="en-US" sz="1000" dirty="0" smtClean="0">
                <a:latin typeface="Times New Roman"/>
                <a:ea typeface="Times New Roman"/>
                <a:cs typeface="Times New Roman"/>
              </a:rPr>
              <a:t>e-mail</a:t>
            </a:r>
            <a:r>
              <a:rPr lang="en-US" sz="10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10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kaoos@yandex.ru</a:t>
            </a:r>
            <a:endParaRPr lang="ru-RU" sz="10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373216"/>
            <a:ext cx="4716016" cy="134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000" b="1" dirty="0">
                <a:latin typeface="Times New Roman"/>
                <a:ea typeface="Times New Roman"/>
                <a:cs typeface="Times New Roman"/>
              </a:rPr>
              <a:t>Литература: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000" dirty="0">
                <a:latin typeface="Times New Roman"/>
                <a:ea typeface="Calibri"/>
              </a:rPr>
              <a:t>Архивная справка № 7-928 от 16 декабря 2013 года выданная ОГКУ «Государственным архивом Смоленской области»;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000" dirty="0">
                <a:latin typeface="Times New Roman"/>
                <a:ea typeface="Calibri"/>
              </a:rPr>
              <a:t> Личный архив Мироненко С.В.;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000" dirty="0">
                <a:latin typeface="Times New Roman"/>
                <a:ea typeface="Calibri"/>
              </a:rPr>
              <a:t>Орлов А.С., Георгиева Н.Г., Георгиев В.А. Исторический словарь. 2-е изд. М., 2012, с. 175-176. </a:t>
            </a:r>
            <a:r>
              <a:rPr lang="ru-RU" sz="1000" u="sng" dirty="0">
                <a:solidFill>
                  <a:srgbClr val="0563C1"/>
                </a:solidFill>
                <a:latin typeface="Times New Roman"/>
                <a:ea typeface="Calibri"/>
                <a:hlinkClick r:id="rId5"/>
              </a:rPr>
              <a:t>http://ponjatija.ru/node/3236</a:t>
            </a:r>
            <a:r>
              <a:rPr lang="ru-RU" sz="1000" dirty="0">
                <a:latin typeface="Times New Roman"/>
                <a:ea typeface="Calibri"/>
              </a:rPr>
              <a:t> ;</a:t>
            </a:r>
            <a:endParaRPr lang="ru-RU" sz="1000" dirty="0">
              <a:effectLst/>
              <a:latin typeface="Times New Roman"/>
              <a:ea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0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2)	от октября 1917 </a:t>
            </a:r>
            <a:r>
              <a:rPr lang="ru-RU" sz="2800" dirty="0" smtClean="0"/>
              <a:t>года </a:t>
            </a:r>
            <a:r>
              <a:rPr lang="ru-RU" sz="2800" dirty="0"/>
              <a:t>до июня </a:t>
            </a:r>
            <a:r>
              <a:rPr lang="ru-RU" sz="2800" dirty="0" smtClean="0"/>
              <a:t>1941 года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826" y="855876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В этот период в ней </a:t>
            </a:r>
            <a:r>
              <a:rPr lang="ru-RU" sz="2200" dirty="0"/>
              <a:t>насчитывалось более 400 учащихся. Первый </a:t>
            </a:r>
            <a:r>
              <a:rPr lang="ru-RU" sz="2200" dirty="0" smtClean="0"/>
              <a:t>и последний выпуск Кавельщинской </a:t>
            </a:r>
            <a:r>
              <a:rPr lang="ru-RU" sz="2200" dirty="0"/>
              <a:t>средней школы состоялся в июне 1941 года.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129" y="1700808"/>
            <a:ext cx="62162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182505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Выпуск 1941 </a:t>
            </a:r>
            <a:r>
              <a:rPr lang="ru-RU" b="1" dirty="0" smtClean="0"/>
              <a:t>года. </a:t>
            </a:r>
            <a:r>
              <a:rPr lang="ru-RU" dirty="0"/>
              <a:t>На заднем плане здание новой школы.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2689" y="3412178"/>
            <a:ext cx="235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Фотография </a:t>
            </a:r>
            <a:r>
              <a:rPr lang="ru-RU" i="1" dirty="0"/>
              <a:t>из архива семьи </a:t>
            </a:r>
            <a:r>
              <a:rPr lang="ru-RU" i="1" dirty="0" err="1"/>
              <a:t>Штубовых</a:t>
            </a:r>
            <a:r>
              <a:rPr lang="ru-RU" i="1" dirty="0" smtClean="0"/>
              <a:t>. </a:t>
            </a:r>
          </a:p>
          <a:p>
            <a:r>
              <a:rPr lang="ru-RU" i="1" dirty="0" smtClean="0"/>
              <a:t>Вторая справа </a:t>
            </a:r>
            <a:r>
              <a:rPr lang="ru-RU" i="1" dirty="0"/>
              <a:t>в верхнем </a:t>
            </a:r>
            <a:r>
              <a:rPr lang="ru-RU" i="1" dirty="0" smtClean="0"/>
              <a:t>ряду Надежда </a:t>
            </a:r>
            <a:r>
              <a:rPr lang="ru-RU" i="1" dirty="0" err="1" smtClean="0"/>
              <a:t>Курдова</a:t>
            </a:r>
            <a:r>
              <a:rPr lang="ru-RU" i="1" dirty="0" smtClean="0"/>
              <a:t> (</a:t>
            </a:r>
            <a:r>
              <a:rPr lang="ru-RU" i="1" dirty="0" err="1" smtClean="0"/>
              <a:t>Штубова</a:t>
            </a:r>
            <a:r>
              <a:rPr lang="ru-RU" i="1" dirty="0"/>
              <a:t>).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3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32"/>
            <a:ext cx="6190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3)	послевоенное время (1945-1991)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39852"/>
            <a:ext cx="8725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Во время войны все здания школы были разрушены.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1943</a:t>
            </a:r>
            <a:r>
              <a:rPr lang="ru-RU" dirty="0"/>
              <a:t> году, сразу после освобождения села от немецко-фашистских захватчиков сначала в частных домах, а затем в оставшихся помещениях приходского священника, возле сельского кладбища, начала свою работу начальная школа. В </a:t>
            </a:r>
            <a:r>
              <a:rPr lang="ru-RU" b="1" dirty="0"/>
              <a:t>1945</a:t>
            </a:r>
            <a:r>
              <a:rPr lang="ru-RU" dirty="0"/>
              <a:t> году утверждена Кавельщинская неполная (семилетняя) средняя школа.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2599" y="2564904"/>
            <a:ext cx="23042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Учителя и </a:t>
            </a:r>
            <a:r>
              <a:rPr lang="ru-RU" dirty="0" smtClean="0">
                <a:solidFill>
                  <a:prstClr val="black"/>
                </a:solidFill>
              </a:rPr>
              <a:t>выпускники Кавельщинской неполной средней школы 1955 года. </a:t>
            </a:r>
          </a:p>
          <a:p>
            <a:pPr lvl="0" algn="just"/>
            <a:r>
              <a:rPr lang="ru-RU" sz="1600" i="1" dirty="0" smtClean="0">
                <a:solidFill>
                  <a:prstClr val="black"/>
                </a:solidFill>
              </a:rPr>
              <a:t>На заднем плане приспособленные под школу здания.</a:t>
            </a:r>
            <a:endParaRPr lang="ru-RU" sz="1600" i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N:\4. Конкурсы\2015 Музей\Кавельщинская школа\Выпуск 1955 Кавельщинской НСШ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114955"/>
            <a:ext cx="6023595" cy="44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054" y="5013176"/>
            <a:ext cx="2231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Фотография из архива семьи Самусевых.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6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190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3)	послевоенное время (1945-1991)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0073" y="618755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</a:t>
            </a:r>
            <a:r>
              <a:rPr lang="ru-RU" sz="2000" b="1" dirty="0"/>
              <a:t>1945 </a:t>
            </a:r>
            <a:r>
              <a:rPr lang="ru-RU" sz="2000" dirty="0"/>
              <a:t>году утверждена Кавельщинская неполная (семилетняя) средняя школа. Руководство школой было предложено </a:t>
            </a:r>
            <a:r>
              <a:rPr lang="ru-RU" sz="2000" b="1" dirty="0"/>
              <a:t>Маркову Михаилу Прокопьевичу</a:t>
            </a:r>
            <a:r>
              <a:rPr lang="ru-RU" sz="2000" dirty="0"/>
              <a:t>, занимавшему эту должность до 1972 года.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468" y="1634418"/>
            <a:ext cx="7475940" cy="443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6215075"/>
            <a:ext cx="591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Учителя и </a:t>
            </a:r>
            <a:r>
              <a:rPr lang="ru-RU" dirty="0" smtClean="0">
                <a:solidFill>
                  <a:prstClr val="black"/>
                </a:solidFill>
              </a:rPr>
              <a:t>выпускники школы 1969 года. </a:t>
            </a:r>
            <a:r>
              <a:rPr lang="ru-RU" sz="1400" i="1" dirty="0" smtClean="0">
                <a:solidFill>
                  <a:prstClr val="black"/>
                </a:solidFill>
              </a:rPr>
              <a:t>В центре Марков М.П.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8143" y="6078025"/>
            <a:ext cx="2777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Фотография </a:t>
            </a:r>
            <a:r>
              <a:rPr lang="ru-RU" sz="1200" i="1" dirty="0"/>
              <a:t>из архива семьи Мироненко</a:t>
            </a:r>
            <a:r>
              <a:rPr lang="ru-RU" sz="1200" i="1" dirty="0" smtClean="0"/>
              <a:t>. Светлана Савченкова (Мироненко) стоит за Марковым.</a:t>
            </a:r>
            <a:endParaRPr lang="ru-RU" sz="1200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1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586" y="235085"/>
            <a:ext cx="6190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3)	послевоенное время (1945-1991)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58305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</a:t>
            </a:r>
            <a:r>
              <a:rPr lang="ru-RU" sz="2400" b="1" dirty="0"/>
              <a:t>1959</a:t>
            </a:r>
            <a:r>
              <a:rPr lang="ru-RU" sz="2400" dirty="0"/>
              <a:t> году после закрытия Кавельщинской МТС школа переезжает в здание конторы МТС. В этот период в здании одновременно со школой расположены: в левом крыле –  сельский клуб, в правом крыле - помещение сельского совета.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9301" y="2304167"/>
            <a:ext cx="4357687" cy="302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838" y="2420888"/>
            <a:ext cx="4350064" cy="290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3838" y="5557326"/>
            <a:ext cx="4465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Торжественная линейка 1 сентября 1974 года перед школой. На заднем плане видна будка киномеханика.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400786"/>
            <a:ext cx="3009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</a:rPr>
              <a:t>Фотография из архива семьи Мироненко.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5418826"/>
            <a:ext cx="2900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</a:rPr>
              <a:t>Фотография из архива семьи </a:t>
            </a:r>
            <a:r>
              <a:rPr lang="ru-RU" sz="1200" i="1" dirty="0" smtClean="0">
                <a:solidFill>
                  <a:prstClr val="black"/>
                </a:solidFill>
              </a:rPr>
              <a:t>Логиновых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0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4725"/>
            <a:ext cx="6190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3)	послевоенное время (1945-1991)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330" y="581319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 </a:t>
            </a:r>
            <a:r>
              <a:rPr lang="ru-RU" sz="2400" b="1" dirty="0" smtClean="0"/>
              <a:t>1961</a:t>
            </a:r>
            <a:r>
              <a:rPr lang="ru-RU" sz="2400" dirty="0" smtClean="0"/>
              <a:t> </a:t>
            </a:r>
            <a:r>
              <a:rPr lang="ru-RU" sz="2400" dirty="0"/>
              <a:t>года школа стала восьмилетней. Современная Кавельщинская основная общеобразовательная занимает </a:t>
            </a:r>
            <a:r>
              <a:rPr lang="ru-RU" sz="2400" dirty="0" smtClean="0"/>
              <a:t>всё </a:t>
            </a:r>
            <a:r>
              <a:rPr lang="ru-RU" sz="2400" dirty="0"/>
              <a:t>здание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122" name="Picture 2" descr="N:\4. Конкурсы\2015 Музей\Кавельщинская школа\ЮБИЛЕЙ-1 0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498" y="1700808"/>
            <a:ext cx="7451077" cy="444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8470" y="6142739"/>
            <a:ext cx="7468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Учителя и учащиеся школы на главном входе. </a:t>
            </a:r>
            <a:r>
              <a:rPr lang="ru-RU" sz="1400" i="1" dirty="0">
                <a:solidFill>
                  <a:prstClr val="black"/>
                </a:solidFill>
              </a:rPr>
              <a:t>Фотография из архива школы</a:t>
            </a:r>
            <a:r>
              <a:rPr lang="ru-RU" sz="1400" i="1" dirty="0" smtClean="0">
                <a:solidFill>
                  <a:prstClr val="black"/>
                </a:solidFill>
              </a:rPr>
              <a:t>.</a:t>
            </a:r>
            <a:r>
              <a:rPr lang="ru-RU" sz="1400" i="1" dirty="0">
                <a:solidFill>
                  <a:prstClr val="black"/>
                </a:solidFill>
              </a:rPr>
              <a:t> </a:t>
            </a:r>
            <a:r>
              <a:rPr lang="ru-RU" sz="1400" i="1" dirty="0" smtClean="0">
                <a:solidFill>
                  <a:prstClr val="black"/>
                </a:solidFill>
              </a:rPr>
              <a:t>Сентябрь 1988 год.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9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867" y="0"/>
            <a:ext cx="6766669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этот период директорами школы были: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709" y="922051"/>
            <a:ext cx="7416824" cy="194421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dirty="0">
                <a:solidFill>
                  <a:schemeClr val="tx1"/>
                </a:solidFill>
              </a:rPr>
              <a:t>Алексеев Павел Григорьевич – 1972 – </a:t>
            </a:r>
            <a:r>
              <a:rPr lang="ru-RU" sz="8000" dirty="0" smtClean="0">
                <a:solidFill>
                  <a:schemeClr val="tx1"/>
                </a:solidFill>
              </a:rPr>
              <a:t>1980</a:t>
            </a:r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Иванова Тамара Ивановна – 1980 – </a:t>
            </a:r>
            <a:r>
              <a:rPr lang="ru-RU" sz="8000" dirty="0" smtClean="0">
                <a:solidFill>
                  <a:schemeClr val="tx1"/>
                </a:solidFill>
              </a:rPr>
              <a:t>1988</a:t>
            </a:r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Мироненко Светлана Владимировна – 1988 – 1990, 1997 - </a:t>
            </a:r>
            <a:r>
              <a:rPr lang="ru-RU" sz="8000" dirty="0" smtClean="0">
                <a:solidFill>
                  <a:schemeClr val="tx1"/>
                </a:solidFill>
              </a:rPr>
              <a:t>2002</a:t>
            </a:r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Баранов Александр Михайлович – 1990 – </a:t>
            </a:r>
            <a:r>
              <a:rPr lang="ru-RU" sz="8000" dirty="0" smtClean="0">
                <a:solidFill>
                  <a:schemeClr val="tx1"/>
                </a:solidFill>
              </a:rPr>
              <a:t>1991</a:t>
            </a:r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Колмыкова Ирина Викторовна – 1991 – </a:t>
            </a:r>
            <a:r>
              <a:rPr lang="ru-RU" sz="8000" dirty="0" smtClean="0">
                <a:solidFill>
                  <a:schemeClr val="tx1"/>
                </a:solidFill>
              </a:rPr>
              <a:t>1995</a:t>
            </a:r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Савинова Вера Геннадьевна – 1995 – </a:t>
            </a:r>
            <a:r>
              <a:rPr lang="ru-RU" sz="8000" dirty="0" smtClean="0">
                <a:solidFill>
                  <a:schemeClr val="tx1"/>
                </a:solidFill>
              </a:rPr>
              <a:t>1996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</a:rPr>
              <a:t>Соколова Ирина Анатольевна – 2002 – 2013 </a:t>
            </a:r>
            <a:endParaRPr lang="ru-RU" sz="8000" dirty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84725"/>
            <a:ext cx="6954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3)	</a:t>
            </a:r>
            <a:r>
              <a:rPr lang="ru-RU" sz="2800" dirty="0" smtClean="0">
                <a:solidFill>
                  <a:prstClr val="black"/>
                </a:solidFill>
              </a:rPr>
              <a:t>Новейшая история школы (1972-2013)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E:\4. Конкурсы\2015 Музей\Кавельщинская школа\фотографии директоров\Колмыкова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104" y="856457"/>
            <a:ext cx="731837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4. Конкурсы\2015 Музей\Кавельщинская школа\фотографии директоров\Колмыкова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192" y="1861019"/>
            <a:ext cx="73183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4. Конкурсы\2015 Музей\Кавельщинская школа\фотографии директоров\Колмыкова 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001" y="661194"/>
            <a:ext cx="731837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4. Конкурсы\2015 Музей\Кавельщинская школа\фотографии директоров\Колмыкова 0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044" y="1955388"/>
            <a:ext cx="731837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4. Конкурсы\2015 Музей\Кавельщинская школа\фотографии директоров\Колмыкова ИВ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894104"/>
            <a:ext cx="655637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4. Конкурсы\2015 Музей\Кавельщинская школа\фотографии директоров\Мироненко СВ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310" y="1433895"/>
            <a:ext cx="692150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4. Конкурсы\2015 Музей\Кавельщинская школа\фотографии директоров\Соколова И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310" y="2549089"/>
            <a:ext cx="692036" cy="9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17333" y="3026499"/>
            <a:ext cx="6766669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prstClr val="black"/>
                </a:solidFill>
              </a:rPr>
              <a:t>В школе работали учителями (неполный список):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333" y="3645024"/>
            <a:ext cx="87247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Громыкин </a:t>
            </a:r>
            <a:r>
              <a:rPr lang="ru-RU" dirty="0">
                <a:solidFill>
                  <a:prstClr val="black"/>
                </a:solidFill>
              </a:rPr>
              <a:t>Игорь Егорович – учитель физкультуры</a:t>
            </a:r>
          </a:p>
          <a:p>
            <a:r>
              <a:rPr lang="ru-RU" dirty="0" err="1" smtClean="0">
                <a:solidFill>
                  <a:prstClr val="black"/>
                </a:solidFill>
              </a:rPr>
              <a:t>Вайгель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Ирина Александровна – учитель русского языка и литературы</a:t>
            </a:r>
          </a:p>
          <a:p>
            <a:r>
              <a:rPr lang="ru-RU" dirty="0" err="1">
                <a:solidFill>
                  <a:prstClr val="black"/>
                </a:solidFill>
              </a:rPr>
              <a:t>Чернецова</a:t>
            </a:r>
            <a:r>
              <a:rPr lang="ru-RU" dirty="0">
                <a:solidFill>
                  <a:prstClr val="black"/>
                </a:solidFill>
              </a:rPr>
              <a:t> Светлана Анатольевна – пионервожатая</a:t>
            </a:r>
          </a:p>
          <a:p>
            <a:r>
              <a:rPr lang="ru-RU" dirty="0">
                <a:solidFill>
                  <a:prstClr val="black"/>
                </a:solidFill>
              </a:rPr>
              <a:t>Виноградов Владимир Николаевич – учитель начальных классов</a:t>
            </a:r>
          </a:p>
          <a:p>
            <a:r>
              <a:rPr lang="ru-RU" dirty="0" err="1">
                <a:solidFill>
                  <a:prstClr val="black"/>
                </a:solidFill>
              </a:rPr>
              <a:t>Занкова</a:t>
            </a:r>
            <a:r>
              <a:rPr lang="ru-RU" dirty="0">
                <a:solidFill>
                  <a:prstClr val="black"/>
                </a:solidFill>
              </a:rPr>
              <a:t> Татьяна Викторовна – учитель начальных классов</a:t>
            </a:r>
          </a:p>
          <a:p>
            <a:r>
              <a:rPr lang="ru-RU" dirty="0">
                <a:solidFill>
                  <a:prstClr val="black"/>
                </a:solidFill>
              </a:rPr>
              <a:t>Герасимчук Ольга Владимировна – учитель истории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Мишуров Анатолий Николаевич – </a:t>
            </a:r>
            <a:r>
              <a:rPr lang="ru-RU" dirty="0">
                <a:solidFill>
                  <a:prstClr val="black"/>
                </a:solidFill>
              </a:rPr>
              <a:t>учитель русского языка и литературы</a:t>
            </a:r>
          </a:p>
          <a:p>
            <a:r>
              <a:rPr lang="ru-RU" dirty="0">
                <a:solidFill>
                  <a:prstClr val="black"/>
                </a:solidFill>
              </a:rPr>
              <a:t>Евстратова Галина Ильинична – учитель технологии</a:t>
            </a:r>
          </a:p>
          <a:p>
            <a:r>
              <a:rPr lang="ru-RU" dirty="0" err="1">
                <a:solidFill>
                  <a:prstClr val="black"/>
                </a:solidFill>
              </a:rPr>
              <a:t>Курцева</a:t>
            </a:r>
            <a:r>
              <a:rPr lang="ru-RU" dirty="0">
                <a:solidFill>
                  <a:prstClr val="black"/>
                </a:solidFill>
              </a:rPr>
              <a:t> Наталья Николаевна – учитель математики</a:t>
            </a:r>
          </a:p>
          <a:p>
            <a:r>
              <a:rPr lang="ru-RU" dirty="0" err="1">
                <a:solidFill>
                  <a:prstClr val="black"/>
                </a:solidFill>
              </a:rPr>
              <a:t>Колмыков</a:t>
            </a:r>
            <a:r>
              <a:rPr lang="ru-RU" dirty="0">
                <a:solidFill>
                  <a:prstClr val="black"/>
                </a:solidFill>
              </a:rPr>
              <a:t> Артем Михайлович – учитель начальных </a:t>
            </a:r>
            <a:r>
              <a:rPr lang="ru-RU" dirty="0" smtClean="0">
                <a:solidFill>
                  <a:prstClr val="black"/>
                </a:solidFill>
              </a:rPr>
              <a:t>классов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Чепурнова Елена Юрьевна – учитель географии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88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3156"/>
            <a:ext cx="8514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Сейчас в селе Кавельщино находится основная общеобразовательная школа в которой учатся 29 учеников и работают 8 педагогов. </a:t>
            </a:r>
            <a:r>
              <a:rPr lang="ru-RU" sz="2400" b="1" dirty="0" smtClean="0"/>
              <a:t>История нашей школы продолжается.</a:t>
            </a:r>
          </a:p>
          <a:p>
            <a:pPr algn="ctr"/>
            <a:r>
              <a:rPr lang="ru-RU" sz="2400" b="1" dirty="0" smtClean="0"/>
              <a:t>В 2016 году нашей школе исполнилось 135 лет!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28417" y="3429000"/>
            <a:ext cx="2289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Выпуск Кавельщинской ООШ 2016 года с </a:t>
            </a:r>
            <a:r>
              <a:rPr lang="ru-RU" smtClean="0"/>
              <a:t>учителями школы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1216" y="5229200"/>
            <a:ext cx="2772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prstClr val="black"/>
                </a:solidFill>
              </a:rPr>
              <a:t>Фотография из архива школы. </a:t>
            </a:r>
            <a:endParaRPr lang="ru-RU" sz="1400" i="1" dirty="0" smtClean="0">
              <a:solidFill>
                <a:prstClr val="black"/>
              </a:solidFill>
            </a:endParaRPr>
          </a:p>
          <a:p>
            <a:r>
              <a:rPr lang="ru-RU" sz="1400" i="1" dirty="0" smtClean="0">
                <a:solidFill>
                  <a:prstClr val="black"/>
                </a:solidFill>
              </a:rPr>
              <a:t>Июнь 2016 год.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1026" name="Picture 2" descr="F:\Наш семейный архив\Фотографии\2016 ШКОЛА\осень 2016\DSCF6053 Выпуск 2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871144"/>
            <a:ext cx="6191705" cy="422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6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25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1)</a:t>
            </a:r>
            <a:r>
              <a:rPr lang="ru-RU" dirty="0"/>
              <a:t>	</a:t>
            </a:r>
            <a:r>
              <a:rPr lang="ru-RU" sz="2800" dirty="0"/>
              <a:t>дореволюционный этап (</a:t>
            </a:r>
            <a:r>
              <a:rPr lang="ru-RU" sz="2800" dirty="0" smtClean="0"/>
              <a:t>1881 - 1917</a:t>
            </a:r>
            <a:r>
              <a:rPr lang="ru-RU" sz="2800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924" y="787450"/>
            <a:ext cx="83615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Кавельщинское двухклассное начальное училище </a:t>
            </a:r>
            <a:r>
              <a:rPr lang="ru-RU" sz="2400" dirty="0"/>
              <a:t>(земская школа), было открыто в селении Кавельщина Комаровской волости Бельского уезда в </a:t>
            </a:r>
            <a:r>
              <a:rPr lang="ru-RU" sz="2400" b="1" dirty="0"/>
              <a:t>1881</a:t>
            </a:r>
            <a:r>
              <a:rPr lang="ru-RU" sz="2400" dirty="0"/>
              <a:t> году на средства местного сельского общества и уездного земства. На момент открытия в ней обучались 39 девочек и 51 мальчик.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991729"/>
            <a:ext cx="4788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Из архивной справки № 7-928 от 16 декабря 2013 года выданной ОГКУ «Государственный архив Смоленской области»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3" y="2852936"/>
            <a:ext cx="3281311" cy="363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8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25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1)</a:t>
            </a:r>
            <a:r>
              <a:rPr lang="ru-RU" dirty="0"/>
              <a:t>	</a:t>
            </a:r>
            <a:r>
              <a:rPr lang="ru-RU" sz="2800" dirty="0"/>
              <a:t>дореволюционный этап (</a:t>
            </a:r>
            <a:r>
              <a:rPr lang="ru-RU" sz="2800" dirty="0" smtClean="0"/>
              <a:t>1881 - 1917</a:t>
            </a:r>
            <a:r>
              <a:rPr lang="ru-RU" sz="2800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96713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учебном </a:t>
            </a:r>
            <a:r>
              <a:rPr lang="ru-RU" sz="2400" dirty="0"/>
              <a:t>заведении преподавались следующие </a:t>
            </a:r>
            <a:r>
              <a:rPr lang="ru-RU" sz="2400" b="1" dirty="0"/>
              <a:t>предметы</a:t>
            </a:r>
            <a:r>
              <a:rPr lang="ru-RU" sz="2400" dirty="0"/>
              <a:t>:</a:t>
            </a:r>
          </a:p>
          <a:p>
            <a:r>
              <a:rPr lang="ru-RU" sz="2400" dirty="0"/>
              <a:t>1)	</a:t>
            </a:r>
            <a:r>
              <a:rPr lang="ru-RU" sz="2400" b="1" dirty="0"/>
              <a:t>Закон Божий </a:t>
            </a:r>
            <a:r>
              <a:rPr lang="ru-RU" sz="2400" dirty="0"/>
              <a:t>(молитвы, катехизис и священная история Ветхого и Нового завета);</a:t>
            </a:r>
          </a:p>
          <a:p>
            <a:r>
              <a:rPr lang="ru-RU" sz="2400" dirty="0"/>
              <a:t>2)	</a:t>
            </a:r>
            <a:r>
              <a:rPr lang="ru-RU" sz="2400" b="1" dirty="0"/>
              <a:t>русский язык </a:t>
            </a:r>
            <a:r>
              <a:rPr lang="ru-RU" sz="2400" dirty="0"/>
              <a:t>(чтение книг, гражданской печати с устным пересказом прочитанного, изучение грамматики, чтение рукописной хрестоматии, письменное изложение прочитанного и сочинения на данные темы);</a:t>
            </a:r>
          </a:p>
          <a:p>
            <a:r>
              <a:rPr lang="ru-RU" sz="2400" dirty="0"/>
              <a:t>3)	</a:t>
            </a:r>
            <a:r>
              <a:rPr lang="ru-RU" sz="2400" b="1" dirty="0"/>
              <a:t>церковно-славянский язык </a:t>
            </a:r>
            <a:r>
              <a:rPr lang="ru-RU" sz="2400" dirty="0"/>
              <a:t>(чтение часослова, псалтыря и евангелия славянской печати с переводом на русский язык);</a:t>
            </a:r>
          </a:p>
          <a:p>
            <a:r>
              <a:rPr lang="ru-RU" sz="2400" dirty="0"/>
              <a:t>4)	</a:t>
            </a:r>
            <a:r>
              <a:rPr lang="ru-RU" sz="2400" b="1" dirty="0"/>
              <a:t>арифметика</a:t>
            </a:r>
            <a:r>
              <a:rPr lang="ru-RU" sz="2400" dirty="0"/>
              <a:t> (производство 4-х действий над числами, изучение всех русских мер, решение задач и вычисление формул);</a:t>
            </a:r>
          </a:p>
          <a:p>
            <a:r>
              <a:rPr lang="ru-RU" sz="2400" dirty="0"/>
              <a:t>5)	</a:t>
            </a:r>
            <a:r>
              <a:rPr lang="ru-RU" sz="2400" b="1" dirty="0"/>
              <a:t>чистописание</a:t>
            </a:r>
            <a:r>
              <a:rPr lang="ru-RU" sz="2400" dirty="0"/>
              <a:t>;</a:t>
            </a:r>
          </a:p>
          <a:p>
            <a:r>
              <a:rPr lang="ru-RU" sz="2400" dirty="0"/>
              <a:t>6)	</a:t>
            </a:r>
            <a:r>
              <a:rPr lang="ru-RU" sz="2400" b="1" dirty="0"/>
              <a:t>гимнастика</a:t>
            </a:r>
            <a:r>
              <a:rPr lang="ru-RU" sz="2400" dirty="0"/>
              <a:t>;</a:t>
            </a:r>
          </a:p>
          <a:p>
            <a:r>
              <a:rPr lang="ru-RU" sz="2400" dirty="0"/>
              <a:t>7)	</a:t>
            </a:r>
            <a:r>
              <a:rPr lang="ru-RU" sz="2400" b="1" dirty="0"/>
              <a:t>пение</a:t>
            </a:r>
            <a:r>
              <a:rPr lang="ru-RU" sz="2400" dirty="0"/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25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1)</a:t>
            </a:r>
            <a:r>
              <a:rPr lang="ru-RU" dirty="0"/>
              <a:t>	</a:t>
            </a:r>
            <a:r>
              <a:rPr lang="ru-RU" sz="2800" dirty="0"/>
              <a:t>дореволюционный этап (</a:t>
            </a:r>
            <a:r>
              <a:rPr lang="ru-RU" sz="2800" dirty="0" smtClean="0"/>
              <a:t>1881 - 1917</a:t>
            </a:r>
            <a:r>
              <a:rPr lang="ru-RU" sz="2800" dirty="0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Преподаванием Закона Божия и церковно-славянского языка занимался священник приходской церкви </a:t>
            </a:r>
            <a:r>
              <a:rPr lang="ru-RU" sz="2400" b="1" dirty="0"/>
              <a:t>Георгий Пляшкевич</a:t>
            </a:r>
            <a:r>
              <a:rPr lang="ru-RU" sz="2400" dirty="0"/>
              <a:t>, а другие предметы преподавала  учительница </a:t>
            </a:r>
            <a:r>
              <a:rPr lang="ru-RU" sz="2400" b="1" dirty="0"/>
              <a:t>Н. И. </a:t>
            </a:r>
            <a:r>
              <a:rPr lang="ru-RU" sz="2400" b="1" dirty="0" smtClean="0"/>
              <a:t>Ананьева,</a:t>
            </a:r>
            <a:endParaRPr lang="ru-RU" sz="2400" b="1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36496"/>
            <a:ext cx="3960440" cy="435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3475" y="5229200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Художник Н.П. Богданов-Бельский</a:t>
            </a:r>
            <a:endParaRPr lang="ru-RU" i="1" dirty="0"/>
          </a:p>
          <a:p>
            <a:r>
              <a:rPr lang="ru-RU" dirty="0" smtClean="0"/>
              <a:t>Устный </a:t>
            </a:r>
            <a:r>
              <a:rPr lang="ru-RU" dirty="0"/>
              <a:t>счет. В народной </a:t>
            </a:r>
            <a:r>
              <a:rPr lang="ru-RU" dirty="0" smtClean="0"/>
              <a:t>школе </a:t>
            </a:r>
          </a:p>
          <a:p>
            <a:r>
              <a:rPr lang="ru-RU" dirty="0" smtClean="0"/>
              <a:t>С.А. Рачинского  (</a:t>
            </a:r>
            <a:r>
              <a:rPr lang="ru-RU" dirty="0"/>
              <a:t>1895 г.)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43475" y="2063965"/>
            <a:ext cx="4276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отмеченная в отчётах Бельского земства за 1895 год: «…Педагогическими способностями и усердным ведением учебно-воспитательного дела…».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25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1)</a:t>
            </a:r>
            <a:r>
              <a:rPr lang="ru-RU" dirty="0"/>
              <a:t>	</a:t>
            </a:r>
            <a:r>
              <a:rPr lang="ru-RU" sz="2800" dirty="0"/>
              <a:t>дореволюционный этап (</a:t>
            </a:r>
            <a:r>
              <a:rPr lang="ru-RU" sz="2800" dirty="0" smtClean="0"/>
              <a:t>1881 - 1917</a:t>
            </a:r>
            <a:r>
              <a:rPr lang="ru-RU" sz="2800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9431" y="908720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</a:t>
            </a:r>
            <a:r>
              <a:rPr lang="ru-RU" sz="2400" b="1" dirty="0"/>
              <a:t>1891</a:t>
            </a:r>
            <a:r>
              <a:rPr lang="ru-RU" sz="2400" dirty="0"/>
              <a:t> </a:t>
            </a:r>
            <a:r>
              <a:rPr lang="ru-RU" sz="2400" dirty="0" smtClean="0"/>
              <a:t>году училище </a:t>
            </a:r>
            <a:r>
              <a:rPr lang="ru-RU" sz="2400" dirty="0"/>
              <a:t>разместилось в новом </a:t>
            </a:r>
            <a:r>
              <a:rPr lang="ru-RU" sz="2400" b="1" dirty="0"/>
              <a:t>двухэтажном </a:t>
            </a:r>
            <a:r>
              <a:rPr lang="ru-RU" sz="2400" dirty="0"/>
              <a:t>здании, построенном на средства Кавельщинского сельского общества, Бельского уездного земства и Государственного казначейства, а также на частные пожертвования.</a:t>
            </a:r>
          </a:p>
        </p:txBody>
      </p:sp>
      <p:pic>
        <p:nvPicPr>
          <p:cNvPr id="2050" name="Picture 2" descr="N:\4. Конкурсы\2015 Музей\Кавельщинская школа\1937 здание школ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01" y="908720"/>
            <a:ext cx="3849648" cy="51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5943" y="4600139"/>
            <a:ext cx="4656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Фотография из архива семьи </a:t>
            </a:r>
            <a:r>
              <a:rPr lang="ru-RU" i="1" dirty="0" err="1"/>
              <a:t>Щуцких</a:t>
            </a:r>
            <a:r>
              <a:rPr lang="ru-RU" i="1" dirty="0" smtClean="0"/>
              <a:t>. </a:t>
            </a:r>
          </a:p>
          <a:p>
            <a:r>
              <a:rPr lang="ru-RU" i="1" dirty="0" smtClean="0"/>
              <a:t>В центре Надежда </a:t>
            </a:r>
            <a:r>
              <a:rPr lang="ru-RU" i="1" dirty="0" err="1" smtClean="0"/>
              <a:t>Акаченкова</a:t>
            </a:r>
            <a:r>
              <a:rPr lang="ru-RU" i="1" dirty="0" smtClean="0"/>
              <a:t> (</a:t>
            </a:r>
            <a:r>
              <a:rPr lang="ru-RU" i="1" dirty="0" err="1"/>
              <a:t>Щуцкая</a:t>
            </a:r>
            <a:r>
              <a:rPr lang="ru-RU" i="1" dirty="0" smtClean="0"/>
              <a:t>), выпускница </a:t>
            </a:r>
            <a:r>
              <a:rPr lang="ru-RU" i="1" dirty="0"/>
              <a:t>7-го </a:t>
            </a:r>
            <a:r>
              <a:rPr lang="ru-RU" i="1" dirty="0" smtClean="0"/>
              <a:t>класса 1937 года. </a:t>
            </a:r>
          </a:p>
          <a:p>
            <a:r>
              <a:rPr lang="ru-RU" i="1" dirty="0" smtClean="0"/>
              <a:t>На заднем плане видно здание школы.</a:t>
            </a:r>
            <a:endParaRPr lang="ru-RU" i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5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25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1)</a:t>
            </a:r>
            <a:r>
              <a:rPr lang="ru-RU" dirty="0"/>
              <a:t>	</a:t>
            </a:r>
            <a:r>
              <a:rPr lang="ru-RU" sz="2800" dirty="0"/>
              <a:t>дореволюционный этап (</a:t>
            </a:r>
            <a:r>
              <a:rPr lang="ru-RU" sz="2800" dirty="0" smtClean="0"/>
              <a:t>1881 - 1917</a:t>
            </a:r>
            <a:r>
              <a:rPr lang="ru-RU" sz="2800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196752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</a:t>
            </a:r>
            <a:r>
              <a:rPr lang="ru-RU" sz="2000" b="1" dirty="0"/>
              <a:t>1910</a:t>
            </a:r>
            <a:r>
              <a:rPr lang="ru-RU" sz="2000" dirty="0"/>
              <a:t> году вместо 3-х годичного курса обучения был введён 4-х годичный. Приём детей вёлся с 8-летнего возраста. Учебный год продолжался 151 день – с 1 сентября по 5 мая. При школе имелись интернат (общежитие) и библиотека. Занятия в училище вели учительница </a:t>
            </a:r>
            <a:r>
              <a:rPr lang="ru-RU" sz="2000" b="1" dirty="0"/>
              <a:t>Екатерина А. Васькова </a:t>
            </a:r>
            <a:r>
              <a:rPr lang="ru-RU" sz="2000" dirty="0"/>
              <a:t>и законоучитель </a:t>
            </a:r>
            <a:r>
              <a:rPr lang="ru-RU" sz="2000" b="1" dirty="0" err="1"/>
              <a:t>Конокотина</a:t>
            </a:r>
            <a:r>
              <a:rPr lang="ru-RU" sz="2000" b="1" dirty="0"/>
              <a:t> Ефросинья Михайловна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этом году в школе обучались 88 учеников (28 девочек).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812" y="747282"/>
            <a:ext cx="4673220" cy="577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6585" y="6334121"/>
            <a:ext cx="746864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1600" i="1" dirty="0" smtClean="0">
                <a:solidFill>
                  <a:prstClr val="black"/>
                </a:solidFill>
              </a:rPr>
              <a:t>На фотографии опросный лист составленный  Е.А. Васьковой в 1910 году.</a:t>
            </a:r>
            <a:endParaRPr lang="ru-RU" sz="1600" i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2)	от октября 1917 </a:t>
            </a:r>
            <a:r>
              <a:rPr lang="ru-RU" sz="2800" dirty="0" smtClean="0"/>
              <a:t>года </a:t>
            </a:r>
            <a:r>
              <a:rPr lang="ru-RU" sz="2800" dirty="0"/>
              <a:t>до июня </a:t>
            </a:r>
            <a:r>
              <a:rPr lang="ru-RU" sz="2800" dirty="0" smtClean="0"/>
              <a:t>1941 года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5587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 сожалению, этот период истории нашей школы наиболее беден на </a:t>
            </a:r>
            <a:r>
              <a:rPr lang="ru-RU" dirty="0" smtClean="0"/>
              <a:t>информацию, </a:t>
            </a:r>
            <a:r>
              <a:rPr lang="ru-RU" dirty="0"/>
              <a:t>но всё-таки попробуем восстановить эти события.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107" y="162880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 1917 года по 1924 год в Кавельщинской </a:t>
            </a:r>
            <a:r>
              <a:rPr lang="ru-RU" sz="2400" dirty="0" smtClean="0"/>
              <a:t>ЕТШ </a:t>
            </a:r>
            <a:r>
              <a:rPr lang="ru-RU" sz="2400" dirty="0"/>
              <a:t>первой ступени продолжали работать </a:t>
            </a:r>
            <a:r>
              <a:rPr lang="ru-RU" sz="2400" b="1" dirty="0" err="1"/>
              <a:t>Конокотина</a:t>
            </a:r>
            <a:r>
              <a:rPr lang="ru-RU" sz="2400" b="1" dirty="0"/>
              <a:t> Е.М</a:t>
            </a:r>
            <a:r>
              <a:rPr lang="ru-RU" sz="2400" dirty="0"/>
              <a:t>.(заведующая</a:t>
            </a:r>
            <a:r>
              <a:rPr lang="ru-RU" sz="2400" dirty="0" smtClean="0"/>
              <a:t>), учительница </a:t>
            </a:r>
            <a:r>
              <a:rPr lang="ru-RU" sz="2400" b="1" dirty="0"/>
              <a:t>Васькова Е.А</a:t>
            </a:r>
            <a:r>
              <a:rPr lang="ru-RU" sz="2400" dirty="0"/>
              <a:t>., также  работали </a:t>
            </a:r>
            <a:r>
              <a:rPr lang="ru-RU" sz="2400" b="1" dirty="0"/>
              <a:t>Гладышева А.Г</a:t>
            </a:r>
            <a:r>
              <a:rPr lang="ru-RU" sz="2400" dirty="0" smtClean="0"/>
              <a:t>. и </a:t>
            </a:r>
            <a:r>
              <a:rPr lang="ru-RU" sz="2400" b="1" dirty="0" err="1"/>
              <a:t>Шабейкина</a:t>
            </a:r>
            <a:r>
              <a:rPr lang="ru-RU" sz="2400" b="1" dirty="0"/>
              <a:t> А.А.</a:t>
            </a:r>
            <a:r>
              <a:rPr lang="ru-RU" sz="2400" dirty="0"/>
              <a:t> – выпускницы Бельской женской гимназии.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934" y="3220666"/>
            <a:ext cx="4581542" cy="334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3645024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Фотография взята с сайта: </a:t>
            </a:r>
            <a:r>
              <a:rPr lang="en-US" sz="1400" i="1" dirty="0" smtClean="0">
                <a:hlinkClick r:id="rId3"/>
              </a:rPr>
              <a:t>http://humus.livejournal.com/2553749.html</a:t>
            </a:r>
            <a:r>
              <a:rPr lang="en-US" sz="1400" i="1" dirty="0" smtClean="0"/>
              <a:t> </a:t>
            </a:r>
            <a:endParaRPr lang="ru-RU" sz="1400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2)	от октября 1917 </a:t>
            </a:r>
            <a:r>
              <a:rPr lang="ru-RU" sz="2800" dirty="0" smtClean="0"/>
              <a:t>года </a:t>
            </a:r>
            <a:r>
              <a:rPr lang="ru-RU" sz="2800" dirty="0"/>
              <a:t>до июня </a:t>
            </a:r>
            <a:r>
              <a:rPr lang="ru-RU" sz="2800" dirty="0" smtClean="0"/>
              <a:t>1941 года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576" y="744681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«…Конец </a:t>
            </a:r>
            <a:r>
              <a:rPr lang="ru-RU" sz="2000" dirty="0"/>
              <a:t>20-х и начало 30-х годов ХХ века время было тяжёлое и нам ученикам, и, особенно, из больших семей, было очень трудно. </a:t>
            </a:r>
            <a:r>
              <a:rPr lang="ru-RU" sz="2000" dirty="0" smtClean="0"/>
              <a:t>В </a:t>
            </a:r>
            <a:r>
              <a:rPr lang="ru-RU" sz="2000" dirty="0"/>
              <a:t>4-й и 5-й классы я и многие мои сверстники с 1 сентября и до первого снега ходили босиком, в том числе и </a:t>
            </a:r>
            <a:r>
              <a:rPr lang="ru-RU" sz="2000" dirty="0" smtClean="0"/>
              <a:t>девочки…» </a:t>
            </a:r>
            <a:r>
              <a:rPr lang="ru-RU" sz="1600" i="1" dirty="0" smtClean="0"/>
              <a:t>Из воспоминаний Матвеенкова Г.В. 1922 г.р.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284" y="2068121"/>
            <a:ext cx="6227622" cy="447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9125" y="2276872"/>
            <a:ext cx="24666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 «А» класс Кавельщинской школы. 1934 </a:t>
            </a:r>
            <a:r>
              <a:rPr lang="ru-RU" dirty="0"/>
              <a:t>г</a:t>
            </a:r>
            <a:r>
              <a:rPr lang="ru-RU" dirty="0" smtClean="0"/>
              <a:t>. </a:t>
            </a:r>
          </a:p>
          <a:p>
            <a:r>
              <a:rPr lang="ru-RU" sz="1600" i="1" dirty="0" smtClean="0"/>
              <a:t>На заднем плане одноэтажное здание школы построенное в то время, в нём занимались 5-7 классы.</a:t>
            </a:r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51305" y="4557599"/>
            <a:ext cx="26022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Фотография из архива семьи </a:t>
            </a:r>
            <a:r>
              <a:rPr lang="ru-RU" i="1" dirty="0" err="1"/>
              <a:t>Штубовых</a:t>
            </a:r>
            <a:r>
              <a:rPr lang="ru-RU" i="1" dirty="0"/>
              <a:t>.</a:t>
            </a:r>
          </a:p>
          <a:p>
            <a:r>
              <a:rPr lang="ru-RU" i="1" dirty="0"/>
              <a:t>Предпоследний ряд, первая справа Надя </a:t>
            </a:r>
            <a:r>
              <a:rPr lang="ru-RU" i="1" dirty="0" err="1" smtClean="0"/>
              <a:t>Курдова</a:t>
            </a:r>
            <a:r>
              <a:rPr lang="ru-RU" i="1" dirty="0" smtClean="0"/>
              <a:t> (</a:t>
            </a:r>
            <a:r>
              <a:rPr lang="ru-RU" i="1" dirty="0" err="1" smtClean="0"/>
              <a:t>Штубова</a:t>
            </a:r>
            <a:r>
              <a:rPr lang="ru-RU" i="1" dirty="0"/>
              <a:t>).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2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2)	от октября 1917 </a:t>
            </a:r>
            <a:r>
              <a:rPr lang="ru-RU" sz="2800" dirty="0" smtClean="0"/>
              <a:t>года </a:t>
            </a:r>
            <a:r>
              <a:rPr lang="ru-RU" sz="2800" dirty="0"/>
              <a:t>до июня </a:t>
            </a:r>
            <a:r>
              <a:rPr lang="ru-RU" sz="2800" dirty="0" smtClean="0"/>
              <a:t>1941 года</a:t>
            </a:r>
            <a:endParaRPr lang="ru-RU" sz="2800" dirty="0"/>
          </a:p>
        </p:txBody>
      </p:sp>
      <p:pic>
        <p:nvPicPr>
          <p:cNvPr id="3074" name="Picture 2" descr="N:\4. Конкурсы\2015 Музей\Кавельщинская школа\Учителя 1940-1941 уч 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5184576" cy="44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2060848"/>
            <a:ext cx="31678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Педагогический коллектив Кавельщинской </a:t>
            </a:r>
            <a:r>
              <a:rPr lang="ru-RU" dirty="0"/>
              <a:t>средней школы </a:t>
            </a:r>
            <a:r>
              <a:rPr lang="ru-RU" dirty="0" smtClean="0"/>
              <a:t>1940-1941 учебного года.</a:t>
            </a:r>
            <a:r>
              <a:rPr lang="ru-RU" i="1" dirty="0"/>
              <a:t> </a:t>
            </a:r>
            <a:endParaRPr lang="ru-RU" i="1" dirty="0" smtClean="0"/>
          </a:p>
          <a:p>
            <a:r>
              <a:rPr lang="ru-RU" i="1" dirty="0" smtClean="0"/>
              <a:t>Фотография </a:t>
            </a:r>
            <a:r>
              <a:rPr lang="ru-RU" i="1" dirty="0"/>
              <a:t>из архива семьи </a:t>
            </a:r>
            <a:r>
              <a:rPr lang="ru-RU" i="1" dirty="0" err="1" smtClean="0"/>
              <a:t>Штубовых</a:t>
            </a:r>
            <a:r>
              <a:rPr lang="ru-RU" i="1" dirty="0" smtClean="0"/>
              <a:t>. </a:t>
            </a:r>
            <a:r>
              <a:rPr lang="ru-RU" sz="1600" i="1" dirty="0" smtClean="0"/>
              <a:t>На заднем плане здание начальной школы.</a:t>
            </a:r>
            <a:r>
              <a:rPr lang="ru-RU" sz="1600" i="1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68255"/>
            <a:ext cx="8568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Первая средняя школа была открыта в </a:t>
            </a:r>
            <a:r>
              <a:rPr lang="ru-RU" sz="2400" b="1" dirty="0"/>
              <a:t>1937</a:t>
            </a:r>
            <a:r>
              <a:rPr lang="ru-RU" sz="2400" dirty="0"/>
              <a:t> году. В этот период появляется большое одноэтажное П-образное здание школы.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36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1104</Words>
  <Application>Microsoft Office PowerPoint</Application>
  <PresentationFormat>Экран (4:3)</PresentationFormat>
  <Paragraphs>118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этот период директорами школы были: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МАРУШ</dc:creator>
  <cp:lastModifiedBy>MАРУШ-HOME</cp:lastModifiedBy>
  <cp:revision>34</cp:revision>
  <cp:lastPrinted>2016-11-23T16:19:51Z</cp:lastPrinted>
  <dcterms:created xsi:type="dcterms:W3CDTF">2015-07-02T08:08:13Z</dcterms:created>
  <dcterms:modified xsi:type="dcterms:W3CDTF">2019-12-28T09:38:46Z</dcterms:modified>
</cp:coreProperties>
</file>