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F3A4"/>
    <a:srgbClr val="A3C8DB"/>
    <a:srgbClr val="F6F9FC"/>
    <a:srgbClr val="2BB47C"/>
    <a:srgbClr val="F0D56C"/>
    <a:srgbClr val="DF8CC2"/>
    <a:srgbClr val="9CB7CD"/>
    <a:srgbClr val="826E63"/>
    <a:srgbClr val="A9C6E2"/>
    <a:srgbClr val="052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0C0A-5464-4FE4-84EB-FF9C94016DF4}" type="datetimeFigureOut">
              <a:rPr lang="en-US" dirty="0"/>
              <a:t>10/31/2025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10/31/2025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10/31/2025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10/31/2025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6404-AD6E-4860-8E75-697CA40B95DA}" type="datetimeFigureOut">
              <a:rPr lang="en-US" dirty="0"/>
              <a:t>10/31/2025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10/31/2025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10/31/2025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10/31/2025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10/31/2025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10/31/2025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10/31/2025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10/31/2025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63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137B95-10AC-4FF5-BC08-54DD3B56E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582996"/>
            <a:ext cx="8991600" cy="1645920"/>
          </a:xfrm>
        </p:spPr>
        <p:txBody>
          <a:bodyPr/>
          <a:lstStyle/>
          <a:p>
            <a:r>
              <a:rPr lang="ru-RU" dirty="0"/>
              <a:t>Культура обращения с отходами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52D1C5D-111B-4843-A7FB-FFB7B59201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617BB03-22F6-43A6-9BB5-2FC29A444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067" y="2481524"/>
            <a:ext cx="9717866" cy="3999323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A4117EAF-41C1-435E-A524-7B9F2265BED3}"/>
              </a:ext>
            </a:extLst>
          </p:cNvPr>
          <p:cNvSpPr txBox="1">
            <a:spLocks/>
          </p:cNvSpPr>
          <p:nvPr/>
        </p:nvSpPr>
        <p:spPr>
          <a:xfrm>
            <a:off x="149269" y="5749447"/>
            <a:ext cx="3671170" cy="984008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МОУ</a:t>
            </a:r>
          </a:p>
          <a:p>
            <a:r>
              <a:rPr lang="ru-RU" dirty="0" smtClean="0"/>
              <a:t>Кавельщинская</a:t>
            </a:r>
          </a:p>
          <a:p>
            <a:r>
              <a:rPr lang="ru-RU" dirty="0" smtClean="0"/>
              <a:t>ООШ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53242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C8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C80B86F-4179-42D0-93DF-77679E7C5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3B1475DE-0AA7-4D76-AA80-CB6EEB9261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25"/>
          <a:stretch/>
        </p:blipFill>
        <p:spPr bwMode="auto">
          <a:xfrm>
            <a:off x="2868460" y="3429000"/>
            <a:ext cx="9060493" cy="324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6A60B92-F34F-4080-B6E3-A754E0EB3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48" y="382043"/>
            <a:ext cx="4462499" cy="413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94731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9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3D02692-609E-487D-AC78-C5AFBD7DE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114A77F-B2A4-42A9-A2DC-072DAD74F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61" y="494777"/>
            <a:ext cx="8420583" cy="618323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B396ACE-6CB4-4F6D-85BE-1874CC60B0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460" b="-287"/>
          <a:stretch/>
        </p:blipFill>
        <p:spPr>
          <a:xfrm>
            <a:off x="8355383" y="453912"/>
            <a:ext cx="3836617" cy="436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73672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9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FD77E42-1F6F-4A7A-8936-5AB2E5255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8DA3F3C-6ECD-4FBB-81CB-FA178CC22E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63" t="22451" r="3117" b="28727"/>
          <a:stretch/>
        </p:blipFill>
        <p:spPr>
          <a:xfrm>
            <a:off x="1488156" y="0"/>
            <a:ext cx="9215688" cy="39206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AE8E0F4-8B23-410D-8483-E73AA0313D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214"/>
          <a:stretch/>
        </p:blipFill>
        <p:spPr>
          <a:xfrm>
            <a:off x="1770582" y="3920647"/>
            <a:ext cx="8650836" cy="241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3938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F3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A87F63B-7ADF-4F2D-957D-B81991A15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12192000" cy="64008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35F34B7-3007-4015-98CD-B6A298978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9724" y="349859"/>
            <a:ext cx="4692216" cy="977899"/>
          </a:xfrm>
          <a:solidFill>
            <a:srgbClr val="AEF3A4"/>
          </a:solidFill>
        </p:spPr>
        <p:txBody>
          <a:bodyPr>
            <a:normAutofit/>
          </a:bodyPr>
          <a:lstStyle/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0857980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6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A32A41-5B6C-4EF7-BA4E-7A466EFBF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00" y="275573"/>
            <a:ext cx="7283311" cy="1733109"/>
          </a:xfrm>
        </p:spPr>
        <p:txBody>
          <a:bodyPr>
            <a:noAutofit/>
          </a:bodyPr>
          <a:lstStyle/>
          <a:p>
            <a:r>
              <a:rPr lang="ru-RU" sz="2300" dirty="0" err="1"/>
              <a:t>Микропластик</a:t>
            </a:r>
            <a:r>
              <a:rPr lang="ru-RU" sz="2300" dirty="0"/>
              <a:t> обнаружили на Эвересте, на дне Марианской впадины, в Арктике, в рыбе, соли, морской и пресной воде, моллюсках. И в человеческом теле. </a:t>
            </a:r>
            <a:endParaRPr lang="en-US" sz="2300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73892309-B024-45EF-9829-7F4CC51BEC89}"/>
              </a:ext>
            </a:extLst>
          </p:cNvPr>
          <p:cNvSpPr txBox="1">
            <a:spLocks/>
          </p:cNvSpPr>
          <p:nvPr/>
        </p:nvSpPr>
        <p:spPr>
          <a:xfrm>
            <a:off x="7954027" y="2239252"/>
            <a:ext cx="3949873" cy="3680164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Ежедневно мы вдыхаем </a:t>
            </a:r>
            <a:r>
              <a:rPr lang="ru-RU" sz="2400" dirty="0" err="1"/>
              <a:t>микропластик</a:t>
            </a:r>
            <a:r>
              <a:rPr lang="ru-RU" sz="2400" dirty="0"/>
              <a:t>, едим его и пьём, и в результате в организм попадает 5 грамм </a:t>
            </a:r>
            <a:r>
              <a:rPr lang="ru-RU" sz="2400" dirty="0" err="1"/>
              <a:t>микропластика</a:t>
            </a:r>
            <a:r>
              <a:rPr lang="ru-RU" sz="2400" dirty="0"/>
              <a:t> в неделю, а в год — около 250 грамм. </a:t>
            </a:r>
            <a:endParaRPr lang="en-US" sz="24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7539460-F6FE-4CF9-8937-029C2549C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00" y="2239252"/>
            <a:ext cx="7283311" cy="437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4189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16DDCE-F49E-44E3-8809-87A2F9A8E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9078" y="1828799"/>
            <a:ext cx="3920649" cy="4851051"/>
          </a:xfrm>
        </p:spPr>
        <p:txBody>
          <a:bodyPr>
            <a:noAutofit/>
          </a:bodyPr>
          <a:lstStyle/>
          <a:p>
            <a:r>
              <a:rPr lang="ru-RU" sz="2300" dirty="0"/>
              <a:t>тихоокеанское скопление пластиковых отходов занимает площадь около полутора миллиона квадратных километров, что превосходит размер любой европейской страны в несколько раз.</a:t>
            </a:r>
            <a:endParaRPr lang="en-US" sz="2300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ABD43E3-BF6B-44DE-BE10-AFF82491D125}"/>
              </a:ext>
            </a:extLst>
          </p:cNvPr>
          <p:cNvSpPr txBox="1">
            <a:spLocks/>
          </p:cNvSpPr>
          <p:nvPr/>
        </p:nvSpPr>
        <p:spPr>
          <a:xfrm>
            <a:off x="292271" y="178150"/>
            <a:ext cx="7311027" cy="2248425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300" dirty="0"/>
              <a:t>В Тихом океане обнаружили большие скопления разнообразного пластикового мусора. плавучие отходы вместе с огромными массами воды переносятся существующими течениями, попадая в область постоянного штиля, где и остаются. </a:t>
            </a:r>
            <a:endParaRPr lang="en-US" sz="23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2E07F73-8630-4540-ACE6-460AEA329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71" y="2567398"/>
            <a:ext cx="7311027" cy="411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025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B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DC72B3-55F4-4163-BE15-D5B107B3A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987" y="368975"/>
            <a:ext cx="6481697" cy="1772976"/>
          </a:xfrm>
        </p:spPr>
        <p:txBody>
          <a:bodyPr>
            <a:noAutofit/>
          </a:bodyPr>
          <a:lstStyle/>
          <a:p>
            <a:r>
              <a:rPr lang="ru-RU" sz="2300" b="1" i="1" dirty="0" err="1"/>
              <a:t>Плоггинг</a:t>
            </a:r>
            <a:r>
              <a:rPr lang="ru-RU" sz="2300" b="1" i="1" dirty="0"/>
              <a:t> </a:t>
            </a:r>
            <a:r>
              <a:rPr lang="ru-RU" sz="2000" dirty="0"/>
              <a:t>(швед. </a:t>
            </a:r>
            <a:r>
              <a:rPr lang="en-US" sz="2000" i="1" u="sng" dirty="0">
                <a:latin typeface="Corbel" panose="020B0503020204020204" pitchFamily="34" charset="0"/>
              </a:rPr>
              <a:t>P</a:t>
            </a:r>
            <a:r>
              <a:rPr lang="ru-RU" sz="2000" i="1" u="sng" dirty="0" err="1"/>
              <a:t>locka</a:t>
            </a:r>
            <a:r>
              <a:rPr lang="ru-RU" sz="2000" i="1" u="sng" dirty="0"/>
              <a:t> </a:t>
            </a:r>
            <a:r>
              <a:rPr lang="ru-RU" sz="2000" dirty="0"/>
              <a:t>– поднимать</a:t>
            </a:r>
            <a:r>
              <a:rPr lang="en-US" sz="2000" dirty="0"/>
              <a:t>;</a:t>
            </a:r>
            <a:r>
              <a:rPr lang="ru-RU" sz="2000" dirty="0"/>
              <a:t> англ. </a:t>
            </a:r>
            <a:r>
              <a:rPr lang="ru-RU" sz="2000" i="1" u="sng" dirty="0" err="1"/>
              <a:t>jogging</a:t>
            </a:r>
            <a:r>
              <a:rPr lang="ru-RU" sz="2000" dirty="0"/>
              <a:t> - бег трусцой)</a:t>
            </a:r>
            <a:r>
              <a:rPr lang="ru-RU" sz="2300" dirty="0"/>
              <a:t> - процесс сбора мусора во время пробежки.</a:t>
            </a:r>
            <a:endParaRPr lang="en-US" sz="23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4FA19FE-159F-4515-854F-4FD822C81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87" y="2312366"/>
            <a:ext cx="6481697" cy="4321131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4CE9FF76-A3F3-42BC-B565-385CCB4C0F56}"/>
              </a:ext>
            </a:extLst>
          </p:cNvPr>
          <p:cNvSpPr txBox="1">
            <a:spLocks/>
          </p:cNvSpPr>
          <p:nvPr/>
        </p:nvSpPr>
        <p:spPr>
          <a:xfrm>
            <a:off x="7302675" y="368975"/>
            <a:ext cx="4544338" cy="6264522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300" dirty="0"/>
              <a:t>Что нужно для того, чтобы заняться </a:t>
            </a:r>
            <a:r>
              <a:rPr lang="ru-RU" sz="2300" dirty="0" err="1"/>
              <a:t>плоггингом</a:t>
            </a:r>
            <a:r>
              <a:rPr lang="ru-RU" sz="2300" dirty="0"/>
              <a:t>?</a:t>
            </a:r>
          </a:p>
          <a:p>
            <a:endParaRPr lang="ru-RU" sz="2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/>
              <a:t>Взять с собой на пробежку мусорный пакет.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/>
              <a:t>Сложить в него найденный по дороге мусор.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/>
              <a:t>Сфотографировать «добычу» и выложить фото с хештегом #plogging в соцсети, чтобы привлечь к движению как можно больше людей.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80462321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B4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FCC99A-2569-4EAD-B151-AF23E9E1A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0190" y="284813"/>
            <a:ext cx="4520734" cy="1982502"/>
          </a:xfrm>
        </p:spPr>
        <p:txBody>
          <a:bodyPr>
            <a:noAutofit/>
          </a:bodyPr>
          <a:lstStyle/>
          <a:p>
            <a:r>
              <a:rPr lang="ru-RU" sz="2300" dirty="0"/>
              <a:t>НЕТ. При правильном подходе из обычного бытового мусора можно получать огромное количество полезного сырья. </a:t>
            </a:r>
            <a:endParaRPr lang="en-US" sz="23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C5B43A2-4FED-49AD-A314-8BFF72FA1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67314"/>
            <a:ext cx="6730567" cy="4590686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88DE07C-EFED-4FAE-812D-66EEE5338174}"/>
              </a:ext>
            </a:extLst>
          </p:cNvPr>
          <p:cNvSpPr txBox="1">
            <a:spLocks/>
          </p:cNvSpPr>
          <p:nvPr/>
        </p:nvSpPr>
        <p:spPr>
          <a:xfrm>
            <a:off x="341076" y="284812"/>
            <a:ext cx="6089705" cy="1480278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300" dirty="0"/>
              <a:t>Зачем вообще сортировать мусор? Может, его проще сжигать?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4E7C56C7-0DD3-4D0B-B20B-C99880A1CA39}"/>
              </a:ext>
            </a:extLst>
          </p:cNvPr>
          <p:cNvSpPr txBox="1">
            <a:spLocks/>
          </p:cNvSpPr>
          <p:nvPr/>
        </p:nvSpPr>
        <p:spPr>
          <a:xfrm>
            <a:off x="7330190" y="2578308"/>
            <a:ext cx="4520734" cy="3994879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300" dirty="0"/>
              <a:t>из использованного пластика можно вновь производить пластиковые изделия, из уже ненужного картона — картонную тару, а пищевые отходы могут пригодиться для производства биогаза или удобрений.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61735958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B4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E74DAF-3288-4630-B621-9D972DD8B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784" y="359764"/>
            <a:ext cx="7270229" cy="1633928"/>
          </a:xfrm>
        </p:spPr>
        <p:txBody>
          <a:bodyPr>
            <a:noAutofit/>
          </a:bodyPr>
          <a:lstStyle/>
          <a:p>
            <a:r>
              <a:rPr lang="ru-RU" sz="2300" dirty="0"/>
              <a:t>Начав собирать отходы раздельно, вы можете сократить их количество, как минимум, в два раза, а может, и ещё больше. </a:t>
            </a:r>
            <a:endParaRPr lang="en-US" sz="23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CFDBF12-C9B2-429B-BFE7-3CBC15F36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C7371DA-6F39-4446-BEB3-02EB0719A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60" y="2074519"/>
            <a:ext cx="7030387" cy="4794724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8BDE9A10-449D-4EE1-8111-F8C66C7D99FA}"/>
              </a:ext>
            </a:extLst>
          </p:cNvPr>
          <p:cNvSpPr txBox="1">
            <a:spLocks/>
          </p:cNvSpPr>
          <p:nvPr/>
        </p:nvSpPr>
        <p:spPr>
          <a:xfrm>
            <a:off x="8064608" y="959371"/>
            <a:ext cx="3797608" cy="5628296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300" dirty="0"/>
              <a:t>вы сократите вырубку деревьев, опасную добычу нефти, металлов, уменьшите влияние на изменение климата, спасёте животных, погибающих от того, что они принимают пластиковые отходы на свалках и в океанах за еду.</a:t>
            </a:r>
          </a:p>
        </p:txBody>
      </p:sp>
    </p:spTree>
    <p:extLst>
      <p:ext uri="{BB962C8B-B14F-4D97-AF65-F5344CB8AC3E}">
        <p14:creationId xmlns:p14="http://schemas.microsoft.com/office/powerpoint/2010/main" val="92529100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8C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1049068-3D54-4B2D-B1BD-237C6D1BF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0826"/>
            <a:ext cx="6914367" cy="4612197"/>
          </a:xfrm>
          <a:prstGeom prst="rect">
            <a:avLst/>
          </a:prstGeom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88C80BBC-115D-4C3E-A2B5-CACE36040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939771EE-1A40-4A23-976D-71318482BC70}"/>
              </a:ext>
            </a:extLst>
          </p:cNvPr>
          <p:cNvSpPr txBox="1">
            <a:spLocks/>
          </p:cNvSpPr>
          <p:nvPr/>
        </p:nvSpPr>
        <p:spPr>
          <a:xfrm>
            <a:off x="7402881" y="429410"/>
            <a:ext cx="4537095" cy="6253613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300" dirty="0"/>
              <a:t>бумага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300" dirty="0"/>
              <a:t>картон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300" dirty="0"/>
              <a:t>стекло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300" dirty="0"/>
              <a:t>пластик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300" dirty="0"/>
              <a:t>ткани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300" dirty="0"/>
              <a:t>металл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300" dirty="0"/>
              <a:t>пищевые отходы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300" dirty="0"/>
              <a:t>опасные отходы </a:t>
            </a:r>
            <a:r>
              <a:rPr lang="ru-RU" sz="2000" dirty="0"/>
              <a:t>(электроника, батарейки, лампочки, остатки лаков/красок)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300" dirty="0" err="1"/>
              <a:t>несортируемые</a:t>
            </a:r>
            <a:r>
              <a:rPr lang="ru-RU" sz="2300" dirty="0"/>
              <a:t> отходы </a:t>
            </a:r>
            <a:r>
              <a:rPr lang="ru-RU" sz="2000" dirty="0"/>
              <a:t>(всё, что не входит в основные категории и не представляет токсической опасности; условно говоря, старая губка для посуды). </a:t>
            </a:r>
            <a:endParaRPr lang="en-US" sz="23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2D4FCF-6AD7-4246-B0D3-B5DDC9D39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23" y="427826"/>
            <a:ext cx="6787603" cy="899934"/>
          </a:xfrm>
        </p:spPr>
        <p:txBody>
          <a:bodyPr>
            <a:normAutofit/>
          </a:bodyPr>
          <a:lstStyle/>
          <a:p>
            <a:r>
              <a:rPr lang="ru-RU" sz="2300" dirty="0"/>
              <a:t>сколько существует типов мусора?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423784120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5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E20916-3CF9-4C24-AE07-3561D147E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431" y="187192"/>
            <a:ext cx="5385275" cy="1431305"/>
          </a:xfrm>
        </p:spPr>
        <p:txBody>
          <a:bodyPr>
            <a:normAutofit/>
          </a:bodyPr>
          <a:lstStyle/>
          <a:p>
            <a:r>
              <a:rPr lang="ru-RU" sz="2300" dirty="0"/>
              <a:t>Сколько мусора я выбрасываю и сколько из этого перерабатывают?</a:t>
            </a:r>
            <a:endParaRPr lang="en-US" sz="23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636253D-669A-42CB-BBBF-BF26C088E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4B8FFD7-5AA9-4CAC-885D-3861EF000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9393"/>
            <a:ext cx="6625318" cy="4419388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6B9A5168-67BE-4275-8EE0-62E9C84E2FE3}"/>
              </a:ext>
            </a:extLst>
          </p:cNvPr>
          <p:cNvSpPr txBox="1">
            <a:spLocks/>
          </p:cNvSpPr>
          <p:nvPr/>
        </p:nvSpPr>
        <p:spPr>
          <a:xfrm>
            <a:off x="5877547" y="187192"/>
            <a:ext cx="6107022" cy="1431304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300" dirty="0"/>
              <a:t>Россиянин выбрасывает в год около 400 кг бытовых отходов. Лишь 4–5% перерабатывается.</a:t>
            </a:r>
            <a:endParaRPr lang="en-US" sz="230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9DAAD16E-F9FC-4467-B223-2623EF7FB883}"/>
              </a:ext>
            </a:extLst>
          </p:cNvPr>
          <p:cNvSpPr txBox="1">
            <a:spLocks/>
          </p:cNvSpPr>
          <p:nvPr/>
        </p:nvSpPr>
        <p:spPr>
          <a:xfrm>
            <a:off x="6335331" y="1798560"/>
            <a:ext cx="5649238" cy="3260879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300" dirty="0"/>
              <a:t>Более 90% бытовых отходов отправляются на захоронение, на официальный полигон или на незаконную свалку. </a:t>
            </a:r>
          </a:p>
          <a:p>
            <a:r>
              <a:rPr lang="ru-RU" sz="2300" dirty="0"/>
              <a:t>на нелегальных свалках мусор представляет серьезную угрозу окружающей среде и здоровью людей. 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7D138179-BAB5-4C45-BF79-85CFC6539352}"/>
              </a:ext>
            </a:extLst>
          </p:cNvPr>
          <p:cNvSpPr txBox="1">
            <a:spLocks/>
          </p:cNvSpPr>
          <p:nvPr/>
        </p:nvSpPr>
        <p:spPr>
          <a:xfrm>
            <a:off x="6335331" y="5269197"/>
            <a:ext cx="5649238" cy="1401612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свалки занимают в России более 40 тысяч км2 — это практически равно площади Швейцарии.</a:t>
            </a:r>
          </a:p>
        </p:txBody>
      </p:sp>
    </p:spTree>
    <p:extLst>
      <p:ext uri="{BB962C8B-B14F-4D97-AF65-F5344CB8AC3E}">
        <p14:creationId xmlns:p14="http://schemas.microsoft.com/office/powerpoint/2010/main" val="66855760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B4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5505FCB-AC82-48FB-B949-6BCFC10C5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8030"/>
            <a:ext cx="6876789" cy="468997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223DB9-EA72-440A-BDE3-B8656A9CC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71" y="200417"/>
            <a:ext cx="6876790" cy="2317315"/>
          </a:xfrm>
        </p:spPr>
        <p:txBody>
          <a:bodyPr>
            <a:noAutofit/>
          </a:bodyPr>
          <a:lstStyle/>
          <a:p>
            <a:r>
              <a:rPr lang="ru-RU" sz="2300" dirty="0"/>
              <a:t>Что и как можно собирать раздельно?</a:t>
            </a:r>
            <a:br>
              <a:rPr lang="ru-RU" sz="2300" dirty="0"/>
            </a:br>
            <a:r>
              <a:rPr lang="ru-RU" sz="2300" dirty="0"/>
              <a:t>Решите, что будете собирать. </a:t>
            </a:r>
            <a:br>
              <a:rPr lang="ru-RU" sz="2300" dirty="0"/>
            </a:br>
            <a:r>
              <a:rPr lang="ru-RU" sz="2300" dirty="0"/>
              <a:t>лучше начать с чего-то одного, например, макулатуры. </a:t>
            </a:r>
            <a:br>
              <a:rPr lang="ru-RU" sz="2300" dirty="0"/>
            </a:br>
            <a:r>
              <a:rPr lang="ru-RU" sz="2300" dirty="0"/>
              <a:t>Ещё удобный способ начать — собирать пластиковые крышечки.</a:t>
            </a:r>
            <a:endParaRPr lang="en-US" sz="2300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5BB0F7AB-EDD6-40BF-B8EF-0D548FE8FD40}"/>
              </a:ext>
            </a:extLst>
          </p:cNvPr>
          <p:cNvSpPr txBox="1">
            <a:spLocks/>
          </p:cNvSpPr>
          <p:nvPr/>
        </p:nvSpPr>
        <p:spPr>
          <a:xfrm>
            <a:off x="7314033" y="1359074"/>
            <a:ext cx="4560641" cy="4689971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300" dirty="0"/>
              <a:t>В России работает крупный благотворительный проект </a:t>
            </a:r>
            <a:r>
              <a:rPr lang="ru-RU" sz="2300" b="1" dirty="0"/>
              <a:t>«Добрые крышечки».</a:t>
            </a:r>
          </a:p>
          <a:p>
            <a:r>
              <a:rPr lang="ru-RU" sz="2300" dirty="0"/>
              <a:t>волонтёры собирают пластиковые крышки, сдают их на переработку, а на вырученные деньги покупают реабилитационную технику для детей с инвалидностью.</a:t>
            </a:r>
          </a:p>
        </p:txBody>
      </p:sp>
    </p:spTree>
    <p:extLst>
      <p:ext uri="{BB962C8B-B14F-4D97-AF65-F5344CB8AC3E}">
        <p14:creationId xmlns:p14="http://schemas.microsoft.com/office/powerpoint/2010/main" val="225141453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Посылка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cel" id="{8BEC4385-4EB9-4D53-BFB5-0EA123736B6D}" vid="{71C241A9-A460-4AD1-916F-25308628A5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Посылка</Template>
  <TotalTime>121</TotalTime>
  <Words>433</Words>
  <Application>Microsoft Office PowerPoint</Application>
  <PresentationFormat>Произвольный</PresentationFormat>
  <Paragraphs>37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Посылка</vt:lpstr>
      <vt:lpstr>Культура обращения с отходами</vt:lpstr>
      <vt:lpstr>Микропластик обнаружили на Эвересте, на дне Марианской впадины, в Арктике, в рыбе, соли, морской и пресной воде, моллюсках. И в человеческом теле. </vt:lpstr>
      <vt:lpstr>тихоокеанское скопление пластиковых отходов занимает площадь около полутора миллиона квадратных километров, что превосходит размер любой европейской страны в несколько раз.</vt:lpstr>
      <vt:lpstr>Плоггинг (швед. Plocka – поднимать; англ. jogging - бег трусцой) - процесс сбора мусора во время пробежки.</vt:lpstr>
      <vt:lpstr>НЕТ. При правильном подходе из обычного бытового мусора можно получать огромное количество полезного сырья. </vt:lpstr>
      <vt:lpstr>Начав собирать отходы раздельно, вы можете сократить их количество, как минимум, в два раза, а может, и ещё больше. </vt:lpstr>
      <vt:lpstr>сколько существует типов мусора?</vt:lpstr>
      <vt:lpstr>Сколько мусора я выбрасываю и сколько из этого перерабатывают?</vt:lpstr>
      <vt:lpstr>Что и как можно собирать раздельно? Решите, что будете собирать.  лучше начать с чего-то одного, например, макулатуры.  Ещё удобный способ начать — собирать пластиковые крышечки.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Алла Mediukova</dc:creator>
  <cp:lastModifiedBy>Учительская</cp:lastModifiedBy>
  <cp:revision>14</cp:revision>
  <dcterms:created xsi:type="dcterms:W3CDTF">2021-02-04T16:11:11Z</dcterms:created>
  <dcterms:modified xsi:type="dcterms:W3CDTF">2025-10-31T09:33:37Z</dcterms:modified>
</cp:coreProperties>
</file>