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1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60EC-E86C-404F-8CB6-53C03843A459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68E885-C9BB-4D03-A501-DEE15836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60EC-E86C-404F-8CB6-53C03843A459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885-C9BB-4D03-A501-DEE15836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60EC-E86C-404F-8CB6-53C03843A459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885-C9BB-4D03-A501-DEE15836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60EC-E86C-404F-8CB6-53C03843A459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68E885-C9BB-4D03-A501-DEE15836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60EC-E86C-404F-8CB6-53C03843A459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885-C9BB-4D03-A501-DEE158363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60EC-E86C-404F-8CB6-53C03843A459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885-C9BB-4D03-A501-DEE15836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60EC-E86C-404F-8CB6-53C03843A459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68E885-C9BB-4D03-A501-DEE158363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60EC-E86C-404F-8CB6-53C03843A459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885-C9BB-4D03-A501-DEE15836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60EC-E86C-404F-8CB6-53C03843A459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885-C9BB-4D03-A501-DEE15836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60EC-E86C-404F-8CB6-53C03843A459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885-C9BB-4D03-A501-DEE15836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60EC-E86C-404F-8CB6-53C03843A459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885-C9BB-4D03-A501-DEE158363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C860EC-E86C-404F-8CB6-53C03843A459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68E885-C9BB-4D03-A501-DEE158363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0.liveinternet.ru/images/attach/c/0/45/298/45298220_derzu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6685-40926-3455926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228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8929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Ж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елезная дорога – зона повышенной опасности!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3"/>
            <a:ext cx="8229600" cy="207170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При приближении поезда детей держите за или на руках. Не оставляйте их без присмотра на посадочных платформах и в вагонах</a:t>
            </a:r>
            <a:endParaRPr lang="ru-RU" b="1" dirty="0"/>
          </a:p>
        </p:txBody>
      </p:sp>
      <p:pic>
        <p:nvPicPr>
          <p:cNvPr id="4" name="Содержимое 5" descr="98a566aa6e3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0298" y="1857364"/>
            <a:ext cx="3714760" cy="479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подлезайте под вагонами!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3" descr="C:\Documents and Settings\dtc4_borisov\Рабочий стол\Презинтация\zb-sretensk5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7496"/>
            <a:ext cx="5095884" cy="3821913"/>
          </a:xfrm>
          <a:prstGeom prst="rect">
            <a:avLst/>
          </a:prstGeom>
          <a:noFill/>
        </p:spPr>
      </p:pic>
      <p:pic>
        <p:nvPicPr>
          <p:cNvPr id="6146" name="Picture 2" descr="C:\Documents and Settings\dtc4_borisov\Рабочий стол\Презинтация\S8300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Запрещается: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4714908" cy="2000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	Подниматься на опоры и специальные конструкции контактной сети и воздушных линий и искусственных сооружений</a:t>
            </a:r>
          </a:p>
        </p:txBody>
      </p:sp>
      <p:pic>
        <p:nvPicPr>
          <p:cNvPr id="7170" name="Picture 2" descr="C:\Documents and Settings\dtc4_borisov\Рабочий стол\Презинтация\plakat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290"/>
            <a:ext cx="3357586" cy="3429783"/>
          </a:xfrm>
          <a:prstGeom prst="rect">
            <a:avLst/>
          </a:prstGeom>
          <a:noFill/>
        </p:spPr>
      </p:pic>
      <p:pic>
        <p:nvPicPr>
          <p:cNvPr id="7172" name="Picture 4" descr="C:\Documents and Settings\dtc4_borisov\Рабочий стол\Презинтация\ElectricLoco_chs2t_Novgo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4492940" cy="30069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3714752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Прикасаться к проводам, </a:t>
            </a:r>
            <a:endParaRPr lang="ru-RU" sz="2400" dirty="0" smtClean="0"/>
          </a:p>
          <a:p>
            <a:r>
              <a:rPr lang="ru-RU" sz="2400" dirty="0" smtClean="0"/>
              <a:t>идущим </a:t>
            </a:r>
            <a:r>
              <a:rPr lang="ru-RU" sz="2400" dirty="0" smtClean="0"/>
              <a:t>от </a:t>
            </a:r>
            <a:r>
              <a:rPr lang="ru-RU" sz="2400" dirty="0" smtClean="0"/>
              <a:t>опор и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специальных конструкций </a:t>
            </a:r>
            <a:endParaRPr lang="ru-RU" sz="2400" dirty="0" smtClean="0"/>
          </a:p>
          <a:p>
            <a:r>
              <a:rPr lang="ru-RU" sz="2400" dirty="0" smtClean="0"/>
              <a:t>контактной </a:t>
            </a:r>
            <a:r>
              <a:rPr lang="ru-RU" sz="2400" dirty="0" smtClean="0"/>
              <a:t>сети  и </a:t>
            </a:r>
            <a:r>
              <a:rPr lang="ru-RU" sz="2400" dirty="0" smtClean="0"/>
              <a:t>воздушных </a:t>
            </a:r>
            <a:r>
              <a:rPr lang="ru-RU" sz="2400" dirty="0" smtClean="0"/>
              <a:t>линий </a:t>
            </a:r>
            <a:r>
              <a:rPr lang="ru-RU" sz="2400" dirty="0" smtClean="0"/>
              <a:t>Электропередачи.</a:t>
            </a:r>
          </a:p>
          <a:p>
            <a:r>
              <a:rPr lang="ru-RU" sz="2400" dirty="0" smtClean="0"/>
              <a:t>Приближаться </a:t>
            </a:r>
            <a:r>
              <a:rPr lang="ru-RU" sz="2400" dirty="0" smtClean="0"/>
              <a:t>к </a:t>
            </a:r>
            <a:r>
              <a:rPr lang="ru-RU" sz="2400" dirty="0" smtClean="0"/>
              <a:t>оборванным </a:t>
            </a:r>
          </a:p>
          <a:p>
            <a:r>
              <a:rPr lang="ru-RU" sz="2400" dirty="0" smtClean="0"/>
              <a:t>проводам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929330"/>
            <a:ext cx="8686800" cy="7222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Удачи на железной дороге!</a:t>
            </a:r>
            <a:endParaRPr lang="ru-RU" sz="4000" b="1" dirty="0"/>
          </a:p>
        </p:txBody>
      </p:sp>
      <p:pic>
        <p:nvPicPr>
          <p:cNvPr id="4" name="Picture 4" descr="41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359948" cy="4422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6600" b="1" dirty="0" smtClean="0"/>
              <a:t>Запомните!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заскакивайте в вагон отходящего поезда</a:t>
            </a:r>
          </a:p>
          <a:p>
            <a:r>
              <a:rPr lang="ru-RU" dirty="0" smtClean="0"/>
              <a:t>Не выходите из вагона до полной остановки поезда</a:t>
            </a:r>
            <a:endParaRPr lang="ru-RU" dirty="0"/>
          </a:p>
        </p:txBody>
      </p:sp>
      <p:pic>
        <p:nvPicPr>
          <p:cNvPr id="8194" name="Picture 2" descr="C:\Documents and Settings\dtc4_borisov\Рабочий стол\Презинтация\0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14686"/>
            <a:ext cx="4520445" cy="3385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Хождение по железнодорожным путям опасно для жизни!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переходите пути, не убедившись в отсутствии поезда противоположного направления</a:t>
            </a:r>
            <a:endParaRPr lang="ru-RU" dirty="0"/>
          </a:p>
        </p:txBody>
      </p:sp>
      <p:pic>
        <p:nvPicPr>
          <p:cNvPr id="4" name="Picture 5" descr="35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4810" y="4214818"/>
            <a:ext cx="3163623" cy="2493962"/>
          </a:xfrm>
          <a:prstGeom prst="rect">
            <a:avLst/>
          </a:prstGeom>
          <a:noFill/>
        </p:spPr>
      </p:pic>
      <p:pic>
        <p:nvPicPr>
          <p:cNvPr id="5" name="Picture 4" descr="1215738245_resize-of-3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71942"/>
            <a:ext cx="3524243" cy="2643182"/>
          </a:xfrm>
          <a:prstGeom prst="rect">
            <a:avLst/>
          </a:prstGeom>
          <a:noFill/>
        </p:spPr>
      </p:pic>
      <p:pic>
        <p:nvPicPr>
          <p:cNvPr id="1026" name="Picture 2" descr="C:\Documents and Settings\dtc4_borisov\Рабочий стол\Презинтация\nt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857364"/>
            <a:ext cx="1219673" cy="1785950"/>
          </a:xfrm>
          <a:prstGeom prst="rect">
            <a:avLst/>
          </a:prstGeom>
          <a:noFill/>
        </p:spPr>
      </p:pic>
      <p:pic>
        <p:nvPicPr>
          <p:cNvPr id="1027" name="Picture 3" descr="C:\Documents and Settings\dtc4_borisov\Рабочий стол\Презинтация\rels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071810"/>
            <a:ext cx="2714644" cy="36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При приближении поезда не выходите за предупреждающую полосу на платформе до полной остановки поезда!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5" descr="Картинка 16 из 82104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4477022" cy="3366317"/>
          </a:xfrm>
          <a:prstGeom prst="rect">
            <a:avLst/>
          </a:prstGeom>
          <a:noFill/>
        </p:spPr>
      </p:pic>
      <p:pic>
        <p:nvPicPr>
          <p:cNvPr id="2050" name="Picture 2" descr="C:\Documents and Settings\dtc4_borisov\Рабочий стол\Презинтация\berlin-central-st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315856"/>
            <a:ext cx="4500594" cy="3375446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rot="16200000" flipH="1">
            <a:off x="5286380" y="3214686"/>
            <a:ext cx="1000132" cy="5715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679025" y="4536289"/>
            <a:ext cx="1000132" cy="78581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282" y="1571612"/>
            <a:ext cx="4219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При приближении поезда отойти на обочину пути - для </a:t>
            </a:r>
            <a:r>
              <a:rPr lang="ru-RU" sz="2400" dirty="0" smtClean="0">
                <a:solidFill>
                  <a:srgbClr val="FF0000"/>
                </a:solidFill>
              </a:rPr>
              <a:t>пассажирских и </a:t>
            </a:r>
            <a:r>
              <a:rPr lang="ru-RU" sz="2400" dirty="0" smtClean="0">
                <a:solidFill>
                  <a:srgbClr val="FF0000"/>
                </a:solidFill>
              </a:rPr>
              <a:t>грузовых не менее </a:t>
            </a:r>
            <a:r>
              <a:rPr lang="ru-RU" sz="2400" dirty="0" smtClean="0">
                <a:solidFill>
                  <a:srgbClr val="FF0000"/>
                </a:solidFill>
              </a:rPr>
              <a:t>2 </a:t>
            </a:r>
            <a:r>
              <a:rPr lang="ru-RU" sz="2400" dirty="0" smtClean="0">
                <a:solidFill>
                  <a:srgbClr val="FF0000"/>
                </a:solidFill>
              </a:rPr>
              <a:t>метров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5072074"/>
            <a:ext cx="43032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При приближении поезда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отойти </a:t>
            </a:r>
            <a:r>
              <a:rPr lang="ru-RU" sz="2400" dirty="0" smtClean="0">
                <a:solidFill>
                  <a:srgbClr val="FF0000"/>
                </a:solidFill>
              </a:rPr>
              <a:t>на обочину пути - </a:t>
            </a:r>
            <a:r>
              <a:rPr lang="ru-RU" sz="2400" dirty="0" smtClean="0">
                <a:solidFill>
                  <a:srgbClr val="FF0000"/>
                </a:solidFill>
              </a:rPr>
              <a:t>для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скоростных(Сапсан и </a:t>
            </a:r>
            <a:r>
              <a:rPr lang="ru-RU" sz="2400" dirty="0" smtClean="0">
                <a:solidFill>
                  <a:srgbClr val="FF0000"/>
                </a:solidFill>
              </a:rPr>
              <a:t>Аллегро)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не менее 5 </a:t>
            </a:r>
            <a:r>
              <a:rPr lang="ru-RU" sz="2400" dirty="0" smtClean="0">
                <a:solidFill>
                  <a:srgbClr val="FF0000"/>
                </a:solidFill>
              </a:rPr>
              <a:t>метров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221457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	Переходите железнодорожные пути только в установленных местах, убедившись в отсутствии движущегося поезда, локомотива или вагонов</a:t>
            </a:r>
          </a:p>
        </p:txBody>
      </p:sp>
      <p:pic>
        <p:nvPicPr>
          <p:cNvPr id="4" name="Содержимое 5" descr="167890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3982648"/>
            <a:ext cx="3643338" cy="2732743"/>
          </a:xfrm>
          <a:prstGeom prst="rect">
            <a:avLst/>
          </a:prstGeom>
        </p:spPr>
      </p:pic>
      <p:pic>
        <p:nvPicPr>
          <p:cNvPr id="5" name="Содержимое 5" descr="pereho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628" y="3768390"/>
            <a:ext cx="3962499" cy="2972135"/>
          </a:xfrm>
          <a:prstGeom prst="rect">
            <a:avLst/>
          </a:prstGeom>
        </p:spPr>
      </p:pic>
      <p:pic>
        <p:nvPicPr>
          <p:cNvPr id="3074" name="Picture 2" descr="C:\Documents and Settings\dtc4_borisov\Рабочий стол\Презинтация\zel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285992"/>
            <a:ext cx="4143404" cy="2941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Pereeez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0"/>
            <a:ext cx="5810259" cy="4357694"/>
          </a:xfrm>
          <a:prstGeom prst="rect">
            <a:avLst/>
          </a:prstGeom>
          <a:noFill/>
        </p:spPr>
      </p:pic>
      <p:pic>
        <p:nvPicPr>
          <p:cNvPr id="9218" name="Picture 2" descr="C:\Documents and Settings\dtc4_borisov\Рабочий стол\Презинтация\imagesCA7QRVX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72008"/>
            <a:ext cx="1309696" cy="1143008"/>
          </a:xfrm>
          <a:prstGeom prst="rect">
            <a:avLst/>
          </a:prstGeom>
          <a:noFill/>
        </p:spPr>
      </p:pic>
      <p:pic>
        <p:nvPicPr>
          <p:cNvPr id="9219" name="Picture 3" descr="C:\Documents and Settings\dtc4_borisov\Рабочий стол\Презинтация\information_items_7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1571636" cy="1571636"/>
          </a:xfrm>
          <a:prstGeom prst="rect">
            <a:avLst/>
          </a:prstGeom>
          <a:noFill/>
        </p:spPr>
      </p:pic>
      <p:pic>
        <p:nvPicPr>
          <p:cNvPr id="9222" name="Picture 6" descr="C:\Documents and Settings\dtc4_borisov\Рабочий стол\Презинтация\information_items_7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857868"/>
            <a:ext cx="1000132" cy="1000132"/>
          </a:xfrm>
          <a:prstGeom prst="rect">
            <a:avLst/>
          </a:prstGeom>
          <a:noFill/>
        </p:spPr>
      </p:pic>
      <p:pic>
        <p:nvPicPr>
          <p:cNvPr id="9223" name="Picture 7" descr="C:\Documents and Settings\dtc4_borisov\Рабочий стол\Презинтация\information_items_7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5143512"/>
            <a:ext cx="928694" cy="928694"/>
          </a:xfrm>
          <a:prstGeom prst="rect">
            <a:avLst/>
          </a:prstGeom>
          <a:noFill/>
        </p:spPr>
      </p:pic>
      <p:pic>
        <p:nvPicPr>
          <p:cNvPr id="9224" name="Picture 8" descr="C:\Documents and Settings\dtc4_borisov\Рабочий стол\Презинтация\information_items_68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2285992"/>
            <a:ext cx="1785950" cy="8929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0002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smtClean="0"/>
              <a:t>	Статистика говорит о том, что люди попадают под поезд в первую очередь по собственной вине. Часто пути пересекают в запрещенном месте. А там где все-таки есть переезд – игнорируют предупреждающие знаки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tc4_borisov\Рабочий стол\Презинтация\post56089_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96592"/>
            <a:ext cx="3661683" cy="2741032"/>
          </a:xfrm>
          <a:prstGeom prst="rect">
            <a:avLst/>
          </a:prstGeom>
          <a:noFill/>
        </p:spPr>
      </p:pic>
      <p:pic>
        <p:nvPicPr>
          <p:cNvPr id="4099" name="Picture 3" descr="C:\Documents and Settings\dtc4_borisov\Рабочий стол\Презинтация\3906_1277819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5862" y="4214818"/>
            <a:ext cx="3883719" cy="246222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2214578"/>
          </a:xfrm>
        </p:spPr>
        <p:txBody>
          <a:bodyPr>
            <a:normAutofit/>
          </a:bodyPr>
          <a:lstStyle/>
          <a:p>
            <a:r>
              <a:rPr lang="ru-RU" b="1" dirty="0" smtClean="0"/>
              <a:t>Не ходите на путях</a:t>
            </a:r>
          </a:p>
          <a:p>
            <a:r>
              <a:rPr lang="ru-RU" b="1" dirty="0" smtClean="0"/>
              <a:t>Не переходите пути перед близко идущим поездом, если расстояние до него не менее 400 метров</a:t>
            </a:r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5780782"/>
            <a:ext cx="785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Поезд не может остановиться сразу</a:t>
            </a:r>
            <a:r>
              <a:rPr lang="en-US" sz="3600" b="1" dirty="0" smtClean="0">
                <a:solidFill>
                  <a:srgbClr val="FF0000"/>
                </a:solidFill>
              </a:rPr>
              <a:t>!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/>
          </a:p>
        </p:txBody>
      </p:sp>
      <p:pic>
        <p:nvPicPr>
          <p:cNvPr id="4" name="Рисунок 5" descr="travmatizm136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27146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Прыгать с поезда на ходу и с платформы на железнодорожные пути категорически запрещено!</a:t>
            </a:r>
            <a:endParaRPr lang="ru-RU" dirty="0"/>
          </a:p>
        </p:txBody>
      </p:sp>
      <p:pic>
        <p:nvPicPr>
          <p:cNvPr id="5122" name="Picture 2" descr="C:\Documents and Settings\dtc4_borisov\Рабочий стол\Презинтация\1300999527_poez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4500594" cy="3495461"/>
          </a:xfrm>
          <a:prstGeom prst="rect">
            <a:avLst/>
          </a:prstGeom>
          <a:noFill/>
        </p:spPr>
      </p:pic>
      <p:pic>
        <p:nvPicPr>
          <p:cNvPr id="5123" name="Picture 3" descr="C:\Documents and Settings\dtc4_borisov\Рабочий стол\Презинтация\0_3d601_5345a17f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00240"/>
            <a:ext cx="3012820" cy="4608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257176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Иногда визиты на железную дорогу связаны отнюдь не с необходимостью воспользоваться транспортом в качестве пассажиров, а с играми, забавами – следствием досуга несовершеннолетних.</a:t>
            </a:r>
            <a:endParaRPr lang="ru-RU" b="1" dirty="0"/>
          </a:p>
        </p:txBody>
      </p:sp>
      <p:pic>
        <p:nvPicPr>
          <p:cNvPr id="4" name="Содержимое 5" descr="1_547a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3643314"/>
            <a:ext cx="4346007" cy="3047200"/>
          </a:xfrm>
          <a:prstGeom prst="rect">
            <a:avLst/>
          </a:prstGeom>
        </p:spPr>
      </p:pic>
      <p:pic>
        <p:nvPicPr>
          <p:cNvPr id="5" name="Содержимое 3" descr="139_upal_s_poezda_nevsedoma.com.ua.shots_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2928934"/>
            <a:ext cx="4448848" cy="307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168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Запомните!</vt:lpstr>
      <vt:lpstr>Хождение по железнодорожным путям опасно для жизни!</vt:lpstr>
      <vt:lpstr>При приближении поезда не выходите за предупреждающую полосу на платформе до полной остановки поезда! </vt:lpstr>
      <vt:lpstr>Слайд 5</vt:lpstr>
      <vt:lpstr>Слайд 6</vt:lpstr>
      <vt:lpstr>Слайд 7</vt:lpstr>
      <vt:lpstr>Прыгать с поезда на ходу и с платформы на железнодорожные пути категорически запрещено!</vt:lpstr>
      <vt:lpstr>Слайд 9</vt:lpstr>
      <vt:lpstr>Слайд 10</vt:lpstr>
      <vt:lpstr>Не подлезайте под вагонами! </vt:lpstr>
      <vt:lpstr>Запрещается:</vt:lpstr>
      <vt:lpstr>Спасибо за внимание!</vt:lpstr>
    </vt:vector>
  </TitlesOfParts>
  <Company>RVC4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DTC4_Borisov</dc:creator>
  <cp:lastModifiedBy>DTC4_Borisov</cp:lastModifiedBy>
  <cp:revision>19</cp:revision>
  <dcterms:created xsi:type="dcterms:W3CDTF">2011-05-20T06:41:03Z</dcterms:created>
  <dcterms:modified xsi:type="dcterms:W3CDTF">2011-05-20T08:38:40Z</dcterms:modified>
</cp:coreProperties>
</file>