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1" r:id="rId2"/>
    <p:sldId id="272" r:id="rId3"/>
    <p:sldId id="273" r:id="rId4"/>
    <p:sldId id="274" r:id="rId5"/>
    <p:sldId id="277" r:id="rId6"/>
    <p:sldId id="282" r:id="rId7"/>
    <p:sldId id="278" r:id="rId8"/>
    <p:sldId id="279" r:id="rId9"/>
    <p:sldId id="280" r:id="rId10"/>
    <p:sldId id="28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DF72115-8C0A-4C15-8821-02B8B9063D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CD8400E-F7A1-4B22-8CC0-6744505A9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09F2DE-5729-43C6-81E4-458E12CC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1B1B37-692E-4F0D-85EB-45AB5986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CCC560-9074-441C-A964-C9FFB939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17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7FF221C-9A27-490A-B695-1865AC8E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F0644F4-ABF0-4606-9FC4-1E6D22C7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E5ABA12-CEFB-4EC3-99FB-C6A36D90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32E834-E9F0-4D7D-95EC-9FC2AEA8D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5D2A636-481A-46D9-9C2A-7A665E18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5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E045116-F6DF-4701-B56F-24AF210301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5612068-FCE3-4FA9-99A6-960662217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86F5441-0754-4DE3-A61F-08582F96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B14EC84-FDA9-4011-A941-4BBEBA749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75879B-BEF7-4B37-BF8A-BC8E6C3F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7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B609B0-DA22-43E8-95AF-51E8CC1B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2F6A26-B03B-4B5C-A6E8-B4491C260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9CE9E9-2D3D-49EF-8B44-99DBCE02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9921B05-5437-42ED-97A5-100E751E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9CEDFBD-E513-4875-8FCD-9409A126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9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7B17E3-27F2-49F8-8B51-B93B405A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649AE3D-8933-4AAD-8E5C-4DD891839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499ACD6-017A-434D-8D0E-73CE54FC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4C1A82-4860-45B0-91E2-52385D475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732CD1-96B8-447C-AC73-17EB7F42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1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52475A-30EC-4E62-89F4-B5479BD4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503F2A-EF99-4C32-9EF7-F0E02518A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95BAEB3-B6A2-4369-B7DF-B3ADE54A6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39A0E44-3978-46A2-87E2-3CEC6181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4A4C23-DFDD-4B72-B538-E075D8507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B53FB21-5A0C-4695-92CE-84CF19E6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8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BB632A-74AC-44F9-9B38-E2208695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821849F-3D2F-4443-8821-5DAB621EE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039F2F-0130-42C4-8B76-08DA446C7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3E31789-2931-49B1-A77D-22D344C8D7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500F822-DA4A-48E6-A346-A5A2424D9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F4147FA-EBD5-45CC-BB15-09473064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3486DC2-73F2-42C3-9662-DA3CFEC7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A8C771B-E26E-4D9F-9F1A-251D5AE0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5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1D9D51-0C29-4432-87B4-123736C5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9EB0A9C-0EC0-4263-96AF-9CCAE82B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AD9285A-90A2-4C65-B336-6702F29DC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77BA6FA-AC74-431B-BEDE-9343D3D5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86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61F74C5-FDAE-4010-960C-73BE8574B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FB0A876-7F6F-4186-A6C8-248C7615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F889FD8-9713-4155-BE65-01C0D3B8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7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5D8B9A-564E-435B-BEF2-BAD8E3E8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C3DBF0-9545-4981-B1D1-FA681800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3F05DCB-DB72-47BA-9801-1EC42CECF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54C30B6-7EA3-4372-9863-93E48688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944336D-F5B3-4892-A165-9B8E69A1F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C54BAFE-3A3C-441E-9689-E4822D68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72CBEA-97C7-447E-86E2-992B8F1C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80198F4-63D5-48FB-9038-5221BF3C74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8273571-892C-4E48-BF4A-2BBC21DB4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CB4D5B6-F171-457C-9689-8554BA0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F03BDE-3A66-4E7D-9C47-DD156A21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EDD126-20C0-4582-A2FC-C756BCA4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8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3CFE7D-058A-40E9-B29A-4A1A426B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A17321B-3D63-47D6-A71C-F41B01674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980530-08A7-4039-B082-D469DDE0A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4E598-FDBB-4A30-9D66-77AB0FB8F3F7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5917852-D7BD-4641-8FC5-39B67FEEC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66736B-64F6-4A03-AC62-856F19FAF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0702D-4121-4126-AA51-2C45F9DF2F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4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ies.ru/wellbeing/iskusstvo-borbyi-za-seby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ung-fu.by/about/articles-chto_daet_kung_fu.html" TargetMode="External"/><Relationship Id="rId5" Type="http://schemas.openxmlformats.org/officeDocument/2006/relationships/hyperlink" Target="https://translated.turbopages.org/proxy_u/en-ru.ru.a03591dc-63dace97-58a57cc9-74722d776562/https/en.wikipedia.org/wiki/Chinese_martial_arts" TargetMode="External"/><Relationship Id="rId4" Type="http://schemas.openxmlformats.org/officeDocument/2006/relationships/hyperlink" Target="https://wikiway.com/chin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6138" cy="7656763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899177" y="1128970"/>
            <a:ext cx="8763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4000" b="1" dirty="0" smtClean="0">
                <a:solidFill>
                  <a:schemeClr val="tx1"/>
                </a:solidFill>
              </a:rPr>
              <a:t>Исследовательский проект</a:t>
            </a:r>
            <a:r>
              <a:rPr lang="ru-RU" altLang="ru-RU" sz="4000" dirty="0">
                <a:solidFill>
                  <a:schemeClr val="tx1"/>
                </a:solidFill>
              </a:rPr>
              <a:t/>
            </a:r>
            <a:br>
              <a:rPr lang="ru-RU" altLang="ru-RU" sz="4000" dirty="0">
                <a:solidFill>
                  <a:schemeClr val="tx1"/>
                </a:solidFill>
              </a:rPr>
            </a:br>
            <a:r>
              <a:rPr lang="ru-RU" altLang="ru-RU" sz="2800" dirty="0">
                <a:solidFill>
                  <a:schemeClr val="tx1"/>
                </a:solidFill>
              </a:rPr>
              <a:t> </a:t>
            </a:r>
            <a:r>
              <a:rPr lang="ru-RU" sz="3600" dirty="0"/>
              <a:t>«</a:t>
            </a:r>
            <a:r>
              <a:rPr lang="ru-RU" sz="3600" dirty="0" err="1"/>
              <a:t>Кунг</a:t>
            </a:r>
            <a:r>
              <a:rPr lang="ru-RU" sz="3600" dirty="0"/>
              <a:t> – Фу как философия и стиль здоровья»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902035" y="2906279"/>
            <a:ext cx="6289964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Char char="•"/>
            </a:pPr>
            <a:endParaRPr lang="ru-RU" altLang="ru-RU" sz="1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</a:rPr>
              <a:t>Выполнил: </a:t>
            </a:r>
            <a:endParaRPr lang="ru-RU" altLang="ru-RU" sz="2000" b="1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</a:rPr>
              <a:t>ученик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3 </a:t>
            </a:r>
            <a:r>
              <a:rPr lang="ru-RU" altLang="ru-RU" sz="2000" b="1" dirty="0">
                <a:solidFill>
                  <a:schemeClr val="tx1"/>
                </a:solidFill>
              </a:rPr>
              <a:t>«б» класса МОУ СОШ № 6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800" b="1" dirty="0" smtClean="0">
                <a:solidFill>
                  <a:srgbClr val="C00000"/>
                </a:solidFill>
              </a:rPr>
              <a:t>Ковалевский Даниил</a:t>
            </a:r>
            <a:endParaRPr lang="ru-RU" altLang="ru-RU" sz="2800" b="1" dirty="0">
              <a:solidFill>
                <a:srgbClr val="C000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Научный руководитель: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учитель начальных классов МОУ СОШ № 6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Родных Екатерина Владимировна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endParaRPr lang="ru-RU" altLang="ru-RU" sz="18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endParaRPr lang="ru-RU" altLang="ru-RU" sz="2800" b="1" dirty="0">
              <a:solidFill>
                <a:schemeClr val="accent2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528678" y="7020482"/>
            <a:ext cx="2746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</a:rPr>
              <a:t>Петрозаводск - </a:t>
            </a:r>
            <a:r>
              <a:rPr lang="ru-RU" altLang="ru-RU" sz="2000" b="1" dirty="0" smtClean="0">
                <a:solidFill>
                  <a:schemeClr val="tx1"/>
                </a:solidFill>
              </a:rPr>
              <a:t>2024</a:t>
            </a:r>
            <a:endParaRPr lang="ru-RU" altLang="ru-RU" sz="2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2203037"/>
            <a:ext cx="3202133" cy="42695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42329" cy="142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215" y="-33717"/>
            <a:ext cx="12266215" cy="6858001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64900" y="-33717"/>
            <a:ext cx="892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76879" y="6211669"/>
            <a:ext cx="8929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421" y="197264"/>
            <a:ext cx="12041579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dirty="0" smtClean="0"/>
              <a:t>1.Качур </a:t>
            </a:r>
            <a:r>
              <a:rPr lang="ru-RU" sz="2400" dirty="0"/>
              <a:t>Е. Путешествия с </a:t>
            </a:r>
            <a:r>
              <a:rPr lang="ru-RU" sz="2400" dirty="0" err="1"/>
              <a:t>Чевостиком</a:t>
            </a:r>
            <a:r>
              <a:rPr lang="ru-RU" sz="2400" dirty="0"/>
              <a:t>. Путешествие в Китай. – М.: Манн. – 2019.</a:t>
            </a:r>
          </a:p>
          <a:p>
            <a:pPr lvl="0">
              <a:lnSpc>
                <a:spcPct val="150000"/>
              </a:lnSpc>
            </a:pPr>
            <a:r>
              <a:rPr lang="ru-RU" sz="2400" dirty="0" err="1" smtClean="0"/>
              <a:t>2.Кунг</a:t>
            </a:r>
            <a:r>
              <a:rPr lang="ru-RU" sz="2400" dirty="0" smtClean="0"/>
              <a:t>-фу</a:t>
            </a:r>
            <a:r>
              <a:rPr lang="ru-RU" sz="2400" dirty="0"/>
              <a:t>. Формы Шоу-</a:t>
            </a:r>
            <a:r>
              <a:rPr lang="ru-RU" sz="2400" dirty="0" err="1"/>
              <a:t>дао</a:t>
            </a:r>
            <a:r>
              <a:rPr lang="ru-RU" sz="2400" dirty="0"/>
              <a:t>. Истоки искусства ниндзя.- М.: </a:t>
            </a:r>
            <a:r>
              <a:rPr lang="ru-RU" sz="2400" dirty="0" err="1"/>
              <a:t>Амрита</a:t>
            </a:r>
            <a:r>
              <a:rPr lang="ru-RU" sz="2400" dirty="0"/>
              <a:t>. – 2019.</a:t>
            </a:r>
          </a:p>
          <a:p>
            <a:pPr lvl="0">
              <a:lnSpc>
                <a:spcPct val="150000"/>
              </a:lnSpc>
            </a:pPr>
            <a:r>
              <a:rPr lang="ru-RU" sz="2400" dirty="0" err="1" smtClean="0"/>
              <a:t>3.Чертовских</a:t>
            </a:r>
            <a:r>
              <a:rPr lang="ru-RU" sz="2400" dirty="0"/>
              <a:t>, </a:t>
            </a:r>
            <a:r>
              <a:rPr lang="ru-RU" sz="2400" dirty="0" err="1"/>
              <a:t>Е.В</a:t>
            </a:r>
            <a:r>
              <a:rPr lang="ru-RU" sz="2400" dirty="0"/>
              <a:t>. </a:t>
            </a:r>
            <a:r>
              <a:rPr lang="ru-RU" sz="2400" dirty="0" err="1"/>
              <a:t>Шаолиньцюань</a:t>
            </a:r>
            <a:r>
              <a:rPr lang="ru-RU" sz="2400" dirty="0"/>
              <a:t> для начинающих/</a:t>
            </a:r>
            <a:r>
              <a:rPr lang="ru-RU" sz="2400" dirty="0" err="1"/>
              <a:t>Е.В</a:t>
            </a:r>
            <a:r>
              <a:rPr lang="ru-RU" sz="2400" dirty="0"/>
              <a:t>. Чертовских, </a:t>
            </a:r>
            <a:r>
              <a:rPr lang="ru-RU" sz="2400" dirty="0" err="1"/>
              <a:t>Е.И</a:t>
            </a:r>
            <a:r>
              <a:rPr lang="ru-RU" sz="2400" dirty="0"/>
              <a:t>. Глебов. – М.: ФИС, 2004. – 93 с.</a:t>
            </a:r>
          </a:p>
          <a:p>
            <a:pPr lvl="0">
              <a:lnSpc>
                <a:spcPct val="150000"/>
              </a:lnSpc>
            </a:pPr>
            <a:r>
              <a:rPr lang="ru-RU" sz="2400" dirty="0" err="1" smtClean="0"/>
              <a:t>4.Искусство</a:t>
            </a:r>
            <a:r>
              <a:rPr lang="ru-RU" sz="2400" dirty="0" smtClean="0"/>
              <a:t> </a:t>
            </a:r>
            <a:r>
              <a:rPr lang="ru-RU" sz="2400" dirty="0"/>
              <a:t>борьбы за себя (Электронный ресурс). – Режим доступа:</a:t>
            </a:r>
          </a:p>
          <a:p>
            <a:pPr>
              <a:lnSpc>
                <a:spcPct val="150000"/>
              </a:lnSpc>
            </a:pPr>
            <a:r>
              <a:rPr lang="ru-RU" sz="2400" u="sng" dirty="0" err="1">
                <a:hlinkClick r:id="rId3"/>
              </a:rPr>
              <a:t>https</a:t>
            </a:r>
            <a:r>
              <a:rPr lang="ru-RU" sz="2400" u="sng" dirty="0">
                <a:hlinkClick r:id="rId3"/>
              </a:rPr>
              <a:t>://</a:t>
            </a:r>
            <a:r>
              <a:rPr lang="ru-RU" sz="2400" u="sng" dirty="0" err="1">
                <a:hlinkClick r:id="rId3"/>
              </a:rPr>
              <a:t>www.psychologies.ru</a:t>
            </a:r>
            <a:r>
              <a:rPr lang="ru-RU" sz="2400" u="sng" dirty="0">
                <a:hlinkClick r:id="rId3"/>
              </a:rPr>
              <a:t>/</a:t>
            </a:r>
            <a:r>
              <a:rPr lang="ru-RU" sz="2400" u="sng" dirty="0" err="1">
                <a:hlinkClick r:id="rId3"/>
              </a:rPr>
              <a:t>wellbeing</a:t>
            </a:r>
            <a:r>
              <a:rPr lang="ru-RU" sz="2400" u="sng" dirty="0">
                <a:hlinkClick r:id="rId3"/>
              </a:rPr>
              <a:t>/</a:t>
            </a:r>
            <a:r>
              <a:rPr lang="ru-RU" sz="2400" u="sng" dirty="0" err="1">
                <a:hlinkClick r:id="rId3"/>
              </a:rPr>
              <a:t>iskusstvo-borbyi-za-sebya</a:t>
            </a:r>
            <a:r>
              <a:rPr lang="ru-RU" sz="2400" u="sng" dirty="0">
                <a:hlinkClick r:id="rId3"/>
              </a:rPr>
              <a:t>/</a:t>
            </a:r>
            <a:r>
              <a:rPr lang="ru-RU" sz="2400" dirty="0"/>
              <a:t> </a:t>
            </a:r>
          </a:p>
          <a:p>
            <a:pPr lvl="0">
              <a:lnSpc>
                <a:spcPct val="150000"/>
              </a:lnSpc>
            </a:pPr>
            <a:r>
              <a:rPr lang="ru-RU" sz="2400" dirty="0"/>
              <a:t> </a:t>
            </a:r>
            <a:r>
              <a:rPr lang="ru-RU" sz="2400" dirty="0" err="1" smtClean="0"/>
              <a:t>5.Китай</a:t>
            </a:r>
            <a:r>
              <a:rPr lang="ru-RU" sz="2400" dirty="0"/>
              <a:t>. Википедия (Электронный ресурс). – Режим доступа:  </a:t>
            </a:r>
            <a:r>
              <a:rPr lang="ru-RU" sz="2400" u="sng" dirty="0" err="1">
                <a:hlinkClick r:id="rId4"/>
              </a:rPr>
              <a:t>https</a:t>
            </a:r>
            <a:r>
              <a:rPr lang="ru-RU" sz="2400" u="sng" dirty="0">
                <a:hlinkClick r:id="rId4"/>
              </a:rPr>
              <a:t>://</a:t>
            </a:r>
            <a:r>
              <a:rPr lang="ru-RU" sz="2400" u="sng" dirty="0" err="1">
                <a:hlinkClick r:id="rId4"/>
              </a:rPr>
              <a:t>wikiway.com</a:t>
            </a:r>
            <a:r>
              <a:rPr lang="ru-RU" sz="2400" u="sng" dirty="0">
                <a:hlinkClick r:id="rId4"/>
              </a:rPr>
              <a:t>/</a:t>
            </a:r>
            <a:r>
              <a:rPr lang="ru-RU" sz="2400" u="sng" dirty="0" err="1">
                <a:hlinkClick r:id="rId4"/>
              </a:rPr>
              <a:t>china</a:t>
            </a:r>
            <a:r>
              <a:rPr lang="ru-RU" sz="2400" u="sng" dirty="0">
                <a:hlinkClick r:id="rId4"/>
              </a:rPr>
              <a:t>/</a:t>
            </a:r>
            <a:r>
              <a:rPr lang="ru-RU" sz="2400" dirty="0"/>
              <a:t> </a:t>
            </a:r>
          </a:p>
          <a:p>
            <a:pPr lvl="0">
              <a:lnSpc>
                <a:spcPct val="150000"/>
              </a:lnSpc>
            </a:pPr>
            <a:r>
              <a:rPr lang="ru-RU" sz="2400" dirty="0" err="1" smtClean="0"/>
              <a:t>6.Китайские</a:t>
            </a:r>
            <a:r>
              <a:rPr lang="ru-RU" sz="2400" dirty="0" smtClean="0"/>
              <a:t> </a:t>
            </a:r>
            <a:r>
              <a:rPr lang="ru-RU" sz="2400" dirty="0"/>
              <a:t>боевые искусства (Электронный ресурс). – Режим доступа:     </a:t>
            </a:r>
            <a:r>
              <a:rPr lang="ru-RU" sz="2400" u="sng" dirty="0" err="1">
                <a:hlinkClick r:id="rId5"/>
              </a:rPr>
              <a:t>https</a:t>
            </a:r>
            <a:r>
              <a:rPr lang="ru-RU" sz="2400" u="sng" dirty="0">
                <a:hlinkClick r:id="rId5"/>
              </a:rPr>
              <a:t>://</a:t>
            </a:r>
            <a:r>
              <a:rPr lang="ru-RU" sz="2400" u="sng" dirty="0" err="1">
                <a:hlinkClick r:id="rId5"/>
              </a:rPr>
              <a:t>translated.turbopages.org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proxy_u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en-ru.ru.a03591dc-63dace97-58a57cc9-74722d776562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https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en.wikipedia.org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wiki</a:t>
            </a:r>
            <a:r>
              <a:rPr lang="ru-RU" sz="2400" u="sng" dirty="0">
                <a:hlinkClick r:id="rId5"/>
              </a:rPr>
              <a:t>/</a:t>
            </a:r>
            <a:r>
              <a:rPr lang="ru-RU" sz="2400" u="sng" dirty="0" err="1">
                <a:hlinkClick r:id="rId5"/>
              </a:rPr>
              <a:t>Chinese_martial_arts</a:t>
            </a:r>
            <a:r>
              <a:rPr lang="ru-RU" sz="2400" dirty="0"/>
              <a:t>. </a:t>
            </a:r>
          </a:p>
          <a:p>
            <a:pPr>
              <a:lnSpc>
                <a:spcPct val="150000"/>
              </a:lnSpc>
            </a:pPr>
            <a:r>
              <a:rPr lang="ru-RU" sz="2400" dirty="0" err="1" smtClean="0"/>
              <a:t>7.Что</a:t>
            </a:r>
            <a:r>
              <a:rPr lang="ru-RU" sz="2400" dirty="0" smtClean="0"/>
              <a:t> </a:t>
            </a:r>
            <a:r>
              <a:rPr lang="ru-RU" sz="2400" dirty="0"/>
              <a:t>дает Кунг-Фу? (Электронный ресурс). – Режим доступа:       </a:t>
            </a:r>
            <a:r>
              <a:rPr lang="ru-RU" sz="2400" u="sng" dirty="0" err="1">
                <a:hlinkClick r:id="rId6"/>
              </a:rPr>
              <a:t>https</a:t>
            </a:r>
            <a:r>
              <a:rPr lang="ru-RU" sz="2400" u="sng" dirty="0">
                <a:hlinkClick r:id="rId6"/>
              </a:rPr>
              <a:t>://</a:t>
            </a:r>
            <a:r>
              <a:rPr lang="ru-RU" sz="2400" u="sng" dirty="0" err="1">
                <a:hlinkClick r:id="rId6"/>
              </a:rPr>
              <a:t>kung-fu.by</a:t>
            </a:r>
            <a:r>
              <a:rPr lang="ru-RU" sz="2400" u="sng" dirty="0">
                <a:hlinkClick r:id="rId6"/>
              </a:rPr>
              <a:t>/</a:t>
            </a:r>
            <a:r>
              <a:rPr lang="ru-RU" sz="2400" u="sng" dirty="0" err="1">
                <a:hlinkClick r:id="rId6"/>
              </a:rPr>
              <a:t>about</a:t>
            </a:r>
            <a:r>
              <a:rPr lang="ru-RU" sz="2400" u="sng" dirty="0">
                <a:hlinkClick r:id="rId6"/>
              </a:rPr>
              <a:t>/</a:t>
            </a:r>
            <a:r>
              <a:rPr lang="ru-RU" sz="2400" u="sng" dirty="0" err="1">
                <a:hlinkClick r:id="rId6"/>
              </a:rPr>
              <a:t>articles-chto_daet_kung_fu.html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076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920236"/>
            <a:ext cx="11811000" cy="501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моей </a:t>
            </a:r>
            <a:r>
              <a:rPr lang="ru-RU" altLang="ru-RU" sz="2667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 </a:t>
            </a: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о системе Кунг-Фу и его влиянии на здоровье человека.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 </a:t>
            </a:r>
            <a:r>
              <a:rPr lang="ru-RU" altLang="ru-RU" sz="2667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исследования: </a:t>
            </a: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Кунг-Фу.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 </a:t>
            </a:r>
            <a:r>
              <a:rPr lang="ru-RU" altLang="ru-RU" sz="2667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исследования: </a:t>
            </a: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уникальность созданного в Китае Кунг-Фу.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интересные факты о Кунг-Фу и стране, где зародилась эта философия;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раскрыть особенности китайского вида спорта – Кунг-Фу и его влияние на разные стороны жизни человека;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провести среди одноклассников мастер-класс по разминке «Кунг-Фу».</a:t>
            </a:r>
          </a:p>
          <a:p>
            <a:pPr eaLnBrk="1" hangingPunct="1">
              <a:buClrTx/>
              <a:buFontTx/>
              <a:buNone/>
            </a:pPr>
            <a:r>
              <a:rPr lang="ru-RU" altLang="ru-RU" sz="2667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исследования: </a:t>
            </a:r>
            <a:r>
              <a:rPr lang="ru-RU" altLang="ru-RU" sz="2667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различными источниками информации, наблюдение, анализ, сравнение, разработка и проведение мастер-класса.</a:t>
            </a:r>
            <a:endParaRPr lang="ru-RU" altLang="ru-RU" sz="2667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5">
            <a:extLst>
              <a:ext uri="{FF2B5EF4-FFF2-40B4-BE49-F238E27FC236}">
                <a16:creationId xmlns="" xmlns:a16="http://schemas.microsoft.com/office/drawing/2014/main" id="{FCC2A658-70E7-4C23-AF85-BF13D7128E29}"/>
              </a:ext>
            </a:extLst>
          </p:cNvPr>
          <p:cNvSpPr txBox="1">
            <a:spLocks/>
          </p:cNvSpPr>
          <p:nvPr/>
        </p:nvSpPr>
        <p:spPr>
          <a:xfrm>
            <a:off x="3048000" y="155266"/>
            <a:ext cx="9144000" cy="1121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«Чтобы понять философию кунг-фу, надо посетить Китай!»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4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" y="0"/>
            <a:ext cx="1226011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61284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56844" y="-56362"/>
            <a:ext cx="36808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 слова «</a:t>
            </a:r>
            <a:r>
              <a:rPr lang="ru-RU" alt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китай</a:t>
            </a: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747428" y="-33486"/>
            <a:ext cx="48489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Местоположение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187" y="504223"/>
            <a:ext cx="4272148" cy="316993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51085" y="1796065"/>
            <a:ext cx="36808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«Срединное государство»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568545" y="886753"/>
            <a:ext cx="3680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степи</a:t>
            </a: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887496" y="1370523"/>
            <a:ext cx="324096" cy="6531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80333" y="3326623"/>
            <a:ext cx="3680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961994" y="2211026"/>
            <a:ext cx="3680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море</a:t>
            </a: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4408974" y="2669911"/>
            <a:ext cx="815347" cy="4757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707279" y="2891885"/>
            <a:ext cx="11875" cy="6104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-1213504" y="1978259"/>
            <a:ext cx="3680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горы</a:t>
            </a: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1136651" y="2364614"/>
            <a:ext cx="951261" cy="316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150" y="4110104"/>
            <a:ext cx="3181660" cy="2120227"/>
          </a:xfrm>
          <a:prstGeom prst="rect">
            <a:avLst/>
          </a:prstGeom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424292" y="3538351"/>
            <a:ext cx="48489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Столица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719" y="4150333"/>
            <a:ext cx="2871709" cy="2153782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667874" y="6183896"/>
            <a:ext cx="111630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Пекин – соединение восточных и западных традиций</a:t>
            </a:r>
            <a:endParaRPr lang="ru-RU" altLang="ru-RU" sz="3600" b="1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0"/>
            <a:ext cx="1226011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35" y="184559"/>
            <a:ext cx="7015625" cy="468188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8979" y="4866443"/>
            <a:ext cx="1062607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длинное сооружение в мире – </a:t>
            </a:r>
            <a:r>
              <a:rPr lang="ru-RU" alt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китайская стена.</a:t>
            </a:r>
            <a:endParaRPr lang="ru-RU" altLang="ru-RU" sz="36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постройки </a:t>
            </a:r>
            <a:r>
              <a:rPr lang="ru-RU" alt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защита от кочевников.</a:t>
            </a:r>
            <a:endParaRPr lang="ru-RU" altLang="ru-RU" sz="36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0"/>
            <a:ext cx="12266215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92894" y="-120945"/>
            <a:ext cx="68905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Кунг-Фу – спорт и философия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94" y="646331"/>
            <a:ext cx="4588972" cy="34633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623" y="4009660"/>
            <a:ext cx="4359726" cy="2801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ru-RU" sz="2800" b="1" kern="150" dirty="0" smtClean="0">
                <a:solidFill>
                  <a:srgbClr val="7030A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ЗАРОЖДЕНИЕ:</a:t>
            </a:r>
          </a:p>
          <a:p>
            <a:pPr algn="just">
              <a:lnSpc>
                <a:spcPct val="115000"/>
              </a:lnSpc>
              <a:spcAft>
                <a:spcPts val="700"/>
              </a:spcAft>
            </a:pPr>
            <a:r>
              <a:rPr lang="ru-RU" sz="2400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первобытные жители </a:t>
            </a:r>
            <a:r>
              <a:rPr lang="ru-RU" sz="2400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Китая стали использовать на охоте длинные палки. Постепенно стал появляться способ обороны, которому обучали.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469" y="289309"/>
            <a:ext cx="5110930" cy="343104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12872" y="4009660"/>
            <a:ext cx="578221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571500" indent="-571500" algn="ctr" eaLnBrk="1" hangingPunct="1">
              <a:buClrTx/>
              <a:buFontTx/>
              <a:buChar char="-"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самооборона</a:t>
            </a:r>
          </a:p>
          <a:p>
            <a:pPr marL="571500" indent="-571500" algn="ctr" eaLnBrk="1" hangingPunct="1">
              <a:buClrTx/>
              <a:buFontTx/>
              <a:buChar char="-"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здорового тела и духа</a:t>
            </a:r>
          </a:p>
          <a:p>
            <a:pPr marL="571500" indent="-571500" algn="ctr" eaLnBrk="1" hangingPunct="1">
              <a:buClrTx/>
              <a:buFontTx/>
              <a:buChar char="-"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самодисциплина</a:t>
            </a:r>
          </a:p>
          <a:p>
            <a:pPr marL="571500" indent="-571500" algn="ctr" eaLnBrk="1" hangingPunct="1">
              <a:buClrTx/>
              <a:buFontTx/>
              <a:buChar char="-"/>
            </a:pPr>
            <a:endParaRPr lang="ru-RU" alt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ctr" eaLnBrk="1" hangingPunct="1">
              <a:buClrTx/>
              <a:buFontTx/>
              <a:buChar char="-"/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4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0"/>
            <a:ext cx="1226011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616" y="1077218"/>
            <a:ext cx="3858490" cy="38584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229590" y="0"/>
            <a:ext cx="12421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Кунг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Фу – влияние на здоровье, образ жизни и личные качества человека. 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581890" y="1050615"/>
            <a:ext cx="3659003" cy="2058740"/>
          </a:xfrm>
          <a:prstGeom prst="wedgeEllipse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28361" y="1496102"/>
            <a:ext cx="2773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Воспитание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уверенности в себе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8383301" y="1029839"/>
            <a:ext cx="3463637" cy="1763525"/>
          </a:xfrm>
          <a:prstGeom prst="wedgeEllipse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362688" y="1029839"/>
            <a:ext cx="21398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Повышение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устойчивости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организма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 простудным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заболеваниям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8490073" y="3212248"/>
            <a:ext cx="3463637" cy="1763525"/>
          </a:xfrm>
          <a:prstGeom prst="wedgeEllipse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483465" y="3579186"/>
            <a:ext cx="3470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Развитие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оординации движений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534654" y="3537595"/>
            <a:ext cx="3659003" cy="2058740"/>
          </a:xfrm>
          <a:prstGeom prst="wedgeEllipse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73059" y="3994684"/>
            <a:ext cx="2182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Повышение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к</a:t>
            </a:r>
            <a:r>
              <a:rPr lang="ru-RU" sz="2400" b="1" dirty="0" smtClean="0">
                <a:solidFill>
                  <a:srgbClr val="C00000"/>
                </a:solidFill>
              </a:rPr>
              <a:t>онцентрации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внимания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4389187" y="4801562"/>
            <a:ext cx="3463637" cy="1763525"/>
          </a:xfrm>
          <a:prstGeom prst="wedgeEllipseCallout">
            <a:avLst/>
          </a:prstGeom>
          <a:noFill/>
          <a:ln w="857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54591" y="5181929"/>
            <a:ext cx="2132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Приобретение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спокойствия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70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0"/>
            <a:ext cx="12266215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683306" y="53068"/>
            <a:ext cx="68905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Кунг-Фу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моей жизни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01882" y="4567147"/>
            <a:ext cx="435824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Боевой дух – это сердце кунг-фу,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без </a:t>
            </a:r>
            <a:r>
              <a:rPr lang="ru-RU" sz="2800" b="1" dirty="0"/>
              <a:t>которого оно будет просто заурядной </a:t>
            </a:r>
            <a:r>
              <a:rPr lang="ru-RU" sz="2800" b="1" dirty="0" smtClean="0"/>
              <a:t>физкультурой!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1348111"/>
            <a:ext cx="3954483" cy="296586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336612"/>
              </p:ext>
            </p:extLst>
          </p:nvPr>
        </p:nvGraphicFramePr>
        <p:xfrm>
          <a:off x="4321138" y="-8732"/>
          <a:ext cx="7870862" cy="6285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8756"/>
                <a:gridCol w="2019738"/>
                <a:gridCol w="3892368"/>
              </a:tblGrid>
              <a:tr h="3621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Критерии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 начала тренировок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После регулярных тренировок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</a:tr>
              <a:tr h="1935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Мой характер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Не уверен в себе,  своих силах.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Неусидчивость.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Скованность.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Неорганизованность.</a:t>
                      </a: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Умение ставить личные конкретные цели и стремиться к ним в процессе тренировок.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Внутренняя уравновешенность.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Стремление к справедливости, храбрость, </a:t>
                      </a:r>
                      <a:r>
                        <a:rPr lang="ru-RU" sz="1600" dirty="0" smtClean="0">
                          <a:effectLst/>
                        </a:rPr>
                        <a:t>терпимость</a:t>
                      </a:r>
                      <a:endParaRPr lang="ru-RU" sz="1600" dirty="0">
                        <a:effectLst/>
                      </a:endParaRPr>
                    </a:p>
                  </a:txBody>
                  <a:tcPr marL="41211" marR="41211" marT="0" marB="0"/>
                </a:tc>
              </a:tr>
              <a:tr h="1588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Моя физическая выносливость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Слабые мышцы.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Быстрая утомляемость.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Рассеянность.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Регулярные тренировки вырабатывают дисциплинированность.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Умение распределять силы во время тренировок.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Владение своим телом, легче переносятся длительные нагрузки</a:t>
                      </a:r>
                      <a:r>
                        <a:rPr lang="ru-RU" sz="1600" dirty="0" smtClean="0">
                          <a:effectLst/>
                        </a:rPr>
                        <a:t>.</a:t>
                      </a:r>
                      <a:endParaRPr lang="ru-RU" sz="1600" dirty="0">
                        <a:effectLst/>
                      </a:endParaRPr>
                    </a:p>
                  </a:txBody>
                  <a:tcPr marL="41211" marR="41211" marT="0" marB="0"/>
                </a:tc>
              </a:tr>
              <a:tr h="1062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Мой режим дня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Режим дня школьника.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В дни тренировок режим дня согласован с расписанием занятий. Режим более четкий. Дни получаются более продуктивными и  насыщенными.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</a:tr>
              <a:tr h="725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Мое здоровье</a:t>
                      </a:r>
                      <a:r>
                        <a:rPr lang="en-US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>
                          <a:effectLst/>
                        </a:rPr>
                        <a:t>Плохой аппетит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>
                          <a:effectLst/>
                        </a:rPr>
                        <a:t>Вялость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>
                          <a:effectLst/>
                        </a:rPr>
                        <a:t>Сонливость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Правильное питание.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Физическая подготовка.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</a:rPr>
                        <a:t>Хорошее настроение и самочувствие.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11" marR="41211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90753" y="6351359"/>
            <a:ext cx="4773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Таблица 1. Влияние Кунг-Фу на мою личность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177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08" y="0"/>
            <a:ext cx="12266215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53309" y="269898"/>
            <a:ext cx="689057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по Кунг-Фу для учеников 2 Б класса МОУ СОШ № 6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5" y="1956461"/>
            <a:ext cx="4247407" cy="3185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27" y="3562860"/>
            <a:ext cx="4203865" cy="3152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11" y="125701"/>
            <a:ext cx="4020706" cy="30155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60" y="3266932"/>
            <a:ext cx="2656114" cy="354148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874817" y="5139310"/>
            <a:ext cx="57822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Tx/>
            </a:pPr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привлечь одноклассников к занятиям Кунг-Фу.</a:t>
            </a:r>
          </a:p>
          <a:p>
            <a:pPr marL="571500" indent="-571500" algn="ctr" eaLnBrk="1" hangingPunct="1">
              <a:buClrTx/>
              <a:buFontTx/>
              <a:buChar char="-"/>
            </a:pPr>
            <a:endParaRPr lang="ru-RU" altLang="ru-RU" sz="3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ctr" eaLnBrk="1" hangingPunct="1">
              <a:buClrTx/>
              <a:buFontTx/>
              <a:buChar char="-"/>
            </a:pPr>
            <a:endParaRPr lang="ru-RU" altLang="ru-RU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756"/>
            <a:ext cx="12266215" cy="7260668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4636" y="-213756"/>
            <a:ext cx="121380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 по проектной деятельности</a:t>
            </a:r>
            <a:endParaRPr lang="ru-RU" altLang="ru-RU" sz="36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6485" y="660737"/>
            <a:ext cx="121261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исследовательской работы мне удалось познакомиться с таким видом древнего искусства, как Кунг-фу.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появилось в Китае – стране, очень интересной для изучения и посещения.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узнал, что Кунг-Фу это не вид спорта, а целая философия.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регулярно заниматься Кунг-Фу, можно укрепить свое здоровье, сформировать необходимые личные качества, закалить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характер.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удалось познакомить одноклассников с Кунг-Фу и его родиной – Китаем. 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достигнута.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604</Words>
  <Application>Microsoft Office PowerPoint</Application>
  <PresentationFormat>Широкоэкранный</PresentationFormat>
  <Paragraphs>103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SimSun</vt:lpstr>
      <vt:lpstr>Arial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Моё кунг-фу</dc:title>
  <dc:creator>Елена Ковалевская</dc:creator>
  <cp:lastModifiedBy>Екатерина</cp:lastModifiedBy>
  <cp:revision>130</cp:revision>
  <dcterms:created xsi:type="dcterms:W3CDTF">2022-11-27T10:35:38Z</dcterms:created>
  <dcterms:modified xsi:type="dcterms:W3CDTF">2024-02-07T18:22:27Z</dcterms:modified>
</cp:coreProperties>
</file>