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5" r:id="rId2"/>
    <p:sldId id="276" r:id="rId3"/>
    <p:sldId id="268" r:id="rId4"/>
    <p:sldId id="281" r:id="rId5"/>
    <p:sldId id="282" r:id="rId6"/>
    <p:sldId id="289" r:id="rId7"/>
    <p:sldId id="274" r:id="rId8"/>
    <p:sldId id="298" r:id="rId9"/>
    <p:sldId id="270" r:id="rId10"/>
    <p:sldId id="296" r:id="rId11"/>
    <p:sldId id="277" r:id="rId12"/>
    <p:sldId id="269" r:id="rId13"/>
    <p:sldId id="286" r:id="rId14"/>
    <p:sldId id="278" r:id="rId15"/>
    <p:sldId id="279" r:id="rId16"/>
    <p:sldId id="272" r:id="rId17"/>
  </p:sldIdLst>
  <p:sldSz cx="12192000" cy="6858000"/>
  <p:notesSz cx="6888163" cy="100187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4871" cy="502675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1698" y="1"/>
            <a:ext cx="2984871" cy="502675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2CE5DCE5-9CA8-4257-9715-7387C42731A3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516040"/>
            <a:ext cx="2984871" cy="502674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1698" y="9516040"/>
            <a:ext cx="2984871" cy="502674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4537C3D3-F22A-43C1-B2E1-4F4FBB76A2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938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5466" cy="502951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074" y="0"/>
            <a:ext cx="2985465" cy="502951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EE7934F2-5D13-446B-BDC8-9F8530965FC2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79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30" y="4821556"/>
            <a:ext cx="5511505" cy="3944616"/>
          </a:xfrm>
          <a:prstGeom prst="rect">
            <a:avLst/>
          </a:prstGeom>
        </p:spPr>
        <p:txBody>
          <a:bodyPr vert="horz" lIns="93113" tIns="46557" rIns="93113" bIns="46557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5762"/>
            <a:ext cx="2985466" cy="502951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074" y="9515762"/>
            <a:ext cx="2985465" cy="502951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1C7A93F4-BA96-4B8B-80C2-19ECB71881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299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A93F4-BA96-4B8B-80C2-19ECB71881C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285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A93F4-BA96-4B8B-80C2-19ECB71881C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3938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12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73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276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36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284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87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44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07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48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8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2334-C5AA-4093-BCC0-7402C75C1290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743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52334-C5AA-4093-BCC0-7402C75C1290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5466E-690F-4628-B080-2627261CD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589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1496291"/>
            <a:ext cx="11191163" cy="4986396"/>
          </a:xfrm>
        </p:spPr>
        <p:txBody>
          <a:bodyPr/>
          <a:lstStyle/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2830"/>
            <a:ext cx="12192000" cy="15285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38151" y="2398815"/>
            <a:ext cx="107579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Информация об организации приёма заявлений граждан в первые классы </a:t>
            </a:r>
            <a:br>
              <a:rPr lang="ru-RU" sz="5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5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 </a:t>
            </a:r>
            <a:r>
              <a:rPr lang="ru-RU" sz="54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2026-2027 </a:t>
            </a:r>
            <a:r>
              <a:rPr lang="ru-RU" sz="54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учебный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74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ru-R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заявлению родителей (законных представителей) детей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общеобразовательной организации вправе разрешить прием детей в общеобразовательную организацию на обучение по образовательных программам </a:t>
            </a:r>
            <a:r>
              <a:rPr lang="ru-RU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начального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образования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более раннем или более позднем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возрасте</a:t>
            </a:r>
          </a:p>
          <a:p>
            <a:pPr marL="0" indent="0" algn="just">
              <a:buNone/>
            </a:pP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756"/>
            <a:ext cx="12192000" cy="167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863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для получения направления:</a:t>
            </a:r>
          </a:p>
          <a:p>
            <a:pPr marL="0" indent="0" algn="ct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окумент, удостоверяющий личность заявителя;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окументы, подтверждающие факт законного представительства несовершеннолетнего заявителем;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подтверждающий отсутствие у несовершеннолетних противопоказаний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состоянию здоровья.</a:t>
            </a:r>
          </a:p>
        </p:txBody>
      </p:sp>
    </p:spTree>
    <p:extLst>
      <p:ext uri="{BB962C8B-B14F-4D97-AF65-F5344CB8AC3E}">
        <p14:creationId xmlns:p14="http://schemas.microsoft.com/office/powerpoint/2010/main" val="1065940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1269242"/>
            <a:ext cx="11191163" cy="575935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законы, регламентирующие </a:t>
            </a:r>
            <a:r>
              <a:rPr lang="ru-RU" sz="5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внеочередной</a:t>
            </a:r>
            <a:r>
              <a:rPr lang="ru-RU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5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первоочередной</a:t>
            </a:r>
            <a:r>
              <a:rPr lang="ru-RU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приёма заявлений:</a:t>
            </a:r>
          </a:p>
          <a:p>
            <a:pPr marL="0" indent="0" algn="ctr">
              <a:buNone/>
            </a:pP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5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Российской Федерации от </a:t>
            </a:r>
            <a:r>
              <a:rPr lang="ru-RU" sz="35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17.07.1992 г. № 2202-1 «О </a:t>
            </a:r>
            <a:r>
              <a:rPr lang="ru-RU" sz="35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прокуратуре Российской </a:t>
            </a:r>
            <a:r>
              <a:rPr lang="ru-RU" sz="35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Федерации»;</a:t>
            </a:r>
            <a:endParaRPr lang="ru-RU" sz="35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5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Российской Федерации от 26.06.1992 г. № 3132-1 «О статусе судей в Российской Федерации»</a:t>
            </a:r>
            <a:r>
              <a:rPr lang="ru-RU" sz="35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35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  <a:r>
              <a:rPr lang="ru-RU" sz="35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35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28.12.2010 г. № </a:t>
            </a:r>
            <a:r>
              <a:rPr lang="ru-RU" sz="35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403-ФЗ </a:t>
            </a:r>
            <a:r>
              <a:rPr lang="ru-RU" sz="35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35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Следственном комитете Российской </a:t>
            </a:r>
            <a:r>
              <a:rPr lang="ru-RU" sz="35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Федерации»;</a:t>
            </a:r>
            <a:endParaRPr lang="ru-RU" sz="35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27.05.1998 г.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76-ФЗ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статусе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военнослужащих»;</a:t>
            </a: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3.07.2016 г. № 226-ФЗ «О войсках национальной гвардии Российской Федерации»;</a:t>
            </a:r>
          </a:p>
          <a:p>
            <a:pPr algn="just"/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7.02.2011 г. № 3-ФЗ «О полиции»;</a:t>
            </a:r>
          </a:p>
          <a:p>
            <a:pPr algn="just"/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30.12.2012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№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283-ФЗ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социальных гарантиях сотрудникам некоторых федеральных органов исполнительной власти и внесении изменений в законодательные акты Российской 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Федерации».</a:t>
            </a: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5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6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0500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516" y="1552490"/>
            <a:ext cx="11245931" cy="5305509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9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Внеочередное </a:t>
            </a:r>
            <a:r>
              <a:rPr lang="ru-RU" sz="9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 на зачисление </a:t>
            </a:r>
            <a:r>
              <a:rPr lang="ru-RU" sz="9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общеобразовательные организации Петрозаводского городского округа имеют: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6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6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дети </a:t>
            </a: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военнослужащих</a:t>
            </a:r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дети граждан, пребывавших в </a:t>
            </a:r>
            <a:r>
              <a:rPr lang="ru-RU" sz="6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добровольческих формированиях</a:t>
            </a:r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погибших (умерших) при выполнении задач в СВО;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дети </a:t>
            </a:r>
            <a:r>
              <a:rPr lang="ru-RU" sz="6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сотрудника войск </a:t>
            </a:r>
            <a:r>
              <a:rPr lang="ru-RU" sz="6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национальной гвардии Российской </a:t>
            </a:r>
            <a:r>
              <a:rPr lang="ru-RU" sz="6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lang="ru-RU" sz="6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погибшего (умершего) при выполнении задач в СВО.</a:t>
            </a:r>
            <a:endParaRPr lang="ru-RU" sz="6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6400" u="sng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800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sz="8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sz="7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9345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0500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8931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9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Первоочередное право на зачисление </a:t>
            </a:r>
            <a:r>
              <a:rPr lang="ru-RU" sz="9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общеобразовательные организации </a:t>
            </a:r>
            <a:r>
              <a:rPr lang="ru-RU" sz="9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имеют дети льготных категорий граждан:</a:t>
            </a:r>
            <a:endParaRPr lang="ru-RU" sz="9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</a:t>
            </a:r>
            <a:r>
              <a:rPr lang="ru-RU" sz="6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военнослужащих и </a:t>
            </a:r>
            <a:r>
              <a:rPr lang="ru-RU" sz="6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</a:t>
            </a:r>
            <a:r>
              <a:rPr lang="ru-RU" sz="6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граждан, пребывающих в добровольческих </a:t>
            </a:r>
            <a:r>
              <a:rPr lang="ru-RU" sz="6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формированиях;</a:t>
            </a:r>
            <a:endParaRPr lang="ru-RU" sz="6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 </a:t>
            </a:r>
            <a:r>
              <a:rPr lang="ru-RU" sz="6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полиции;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 органов </a:t>
            </a:r>
            <a:r>
              <a:rPr lang="ru-RU" sz="6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внутренних дел не являющихся сотрудниками </a:t>
            </a:r>
            <a:r>
              <a:rPr lang="ru-RU" sz="6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полиции;</a:t>
            </a:r>
            <a:endParaRPr lang="ru-RU" sz="6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сотрудников, имеющих специальные звания и проходящие службу в учреждениях и органах уголовно-исполнительной системы;</a:t>
            </a:r>
            <a:endParaRPr lang="ru-RU" sz="6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</a:t>
            </a:r>
            <a:r>
              <a:rPr lang="ru-RU" sz="6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сотрудников, имеющих специальные звания и проходящие службу в учреждениях и органах принудительного исполнения Российской Федерации;</a:t>
            </a:r>
            <a:endParaRPr lang="ru-RU" sz="6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сотрудников, имеющих специальные звания и проходящие службу в учреждениях и органах федеральной противопожарной службе Государственной противопожарной </a:t>
            </a:r>
            <a:r>
              <a:rPr lang="ru-RU" sz="6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службы;;</a:t>
            </a:r>
            <a:endParaRPr lang="ru-RU" sz="6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ru-RU" sz="6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дети сотрудников, имеющих специальные звания и проходящие службу в таможенных органах Российской </a:t>
            </a:r>
            <a:r>
              <a:rPr lang="ru-RU" sz="6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Федерации.</a:t>
            </a:r>
            <a:endParaRPr lang="ru-RU" sz="6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577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8" y="0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Преимущественное право на зачисление в школы города имеют дети льготных категорий граждан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воспитывающиеся в одной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семье (в том числе патронатной),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 от наличия кровного родства между ними (т. е. в том числе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усыновленные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дети и дети, находящиеся под опекой или попечительством).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2547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17" y="1596790"/>
            <a:ext cx="11191163" cy="521344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на информационном стенде и официальном сайте общеобразовательной организации: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закреплении муниципальных образовательных организаций Петрозаводского городского округа за конкретными территориями Петрозаводского городского округа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в течение 10 календарных дней с момента его издания;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количестве мест в первых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классах, в течение 10 календарных дней с момента издания распорядительного акта (п/п № 1)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количестве первых классов (общеобразовательные и коррекционные);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нформация о наличии свободных мест в первых классах для приёма детей, не проживающих на закреплённой территории, не позднее 5 июля текущего года;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равила </a:t>
            </a:r>
            <a:r>
              <a:rPr lang="ru-RU" b="1" i="0" u="none" strike="noStrike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приема</a:t>
            </a:r>
            <a:r>
              <a:rPr lang="ru-RU" b="1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общеобразовательную организацию;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образец заявления о приеме на обучение.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</a:endParaRPr>
          </a:p>
          <a:p>
            <a:pPr algn="just"/>
            <a:endParaRPr lang="ru-RU" b="0" i="0" u="none" strike="noStrike" baseline="0" dirty="0" smtClean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01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881" y="160592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820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Петрозаводского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округа 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заявлений граждан в первые классы 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2026-2027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 год начинается 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 марта 2026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с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09:00 часов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02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18" y="1419367"/>
            <a:ext cx="11191163" cy="52134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документы </a:t>
            </a:r>
          </a:p>
          <a:p>
            <a:pPr marL="0" indent="0" algn="ctr">
              <a:buNone/>
            </a:pP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организации приёма заявлений в 1 класс: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29.12.2012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273-ФЗ «Об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 в Российской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Карелия от 20.12.2013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1755-ЗРК «Об образовании»;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риказ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02.09.2020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458 «Об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приема на обучение по образовательным программам начального общего, основного общего и среднего общего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образования»;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 Петрозаводского городского округа от 03.03.2021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438 «О закреплении муниципальных образовательных организаций Петрозаводского городского округа за конкретными территориями Петрозаводского городского округа» (ред. от 10.02.2026 года);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локальные акты общеобразовательных организаций. </a:t>
            </a:r>
          </a:p>
          <a:p>
            <a:pPr marL="0" indent="0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9183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57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1123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4642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20000"/>
              </a:lnSpc>
              <a:spcAft>
                <a:spcPts val="0"/>
              </a:spcAft>
              <a:buNone/>
            </a:pPr>
            <a:r>
              <a:rPr lang="ru-RU" sz="45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Способы подачи заявления о приеме на обучение: </a:t>
            </a:r>
          </a:p>
          <a:p>
            <a:pPr marL="0" indent="0" algn="ctr">
              <a:spcAft>
                <a:spcPts val="0"/>
              </a:spcAft>
              <a:buNone/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электронной форме посредством ЕПГУ;</a:t>
            </a:r>
          </a:p>
          <a:p>
            <a:pPr algn="just"/>
            <a:endParaRPr lang="ru-RU" sz="6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</a:t>
            </a:r>
            <a:r>
              <a:rPr lang="ru-RU" sz="4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ерез </a:t>
            </a:r>
            <a:r>
              <a:rPr lang="ru-RU" sz="4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операторов почтовой </a:t>
            </a:r>
            <a:r>
              <a:rPr lang="ru-RU" sz="4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связи общего пользования заказным письмом с уведомлением о вручении;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</a:t>
            </a:r>
            <a:r>
              <a:rPr lang="ru-RU" sz="4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ично </a:t>
            </a:r>
            <a:r>
              <a:rPr lang="ru-RU" sz="4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общеобразовательную </a:t>
            </a:r>
            <a:r>
              <a:rPr lang="ru-RU" sz="4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организацию.</a:t>
            </a:r>
            <a:endParaRPr lang="ru-RU" sz="4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84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подачи заявления через ЕПГУ необходимы следующие документы: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данные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паспорта родителя и свидетельства о рождении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ребёнка (они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автоматически подтянутся из личного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кабинета);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номер или название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школы;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сведения о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регистрации (если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они уже есть в профиле, форма «предложит» их для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выбора);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информация о братьях и сёстрах, если они уже учатся в выбранной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школе;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документы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, подтверждающие право на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льготы (их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оригиналы нужно будет принести в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школу, в личный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кабинет придёт соответствующее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уведомление).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9525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418" y="1419367"/>
            <a:ext cx="11191163" cy="5213445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 для зачисления в 1 класс при приеме лично </a:t>
            </a:r>
          </a:p>
          <a:p>
            <a:pPr marL="0" indent="0" algn="ctr">
              <a:buNone/>
            </a:pP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документа, удостоверяющего личность родителя (законного представителя) ребёнка или поступающего;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свидетельства о рождении ребёнка или документа, подтверждающего родство заявителя;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свидетельства о рождении полнородных и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неполнородных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 брата и (или) сестры (в случае использования права преимущественного приёма на обучение</a:t>
            </a:r>
            <a:r>
              <a:rPr lang="ru-RU" b="0" i="0" u="none" strike="noStrike" dirty="0" smtClean="0">
                <a:latin typeface="Times New Roman" panose="02020603050405020304" pitchFamily="18" charset="0"/>
              </a:rPr>
              <a:t> по образовательным программам начального общего образования ребенка в муниципальную образовательную 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организацию, в которой обучаются его полнородные и </a:t>
            </a:r>
            <a:r>
              <a:rPr lang="ru-RU" b="0" i="0" u="none" strike="noStrike" baseline="0" dirty="0" err="1" smtClean="0">
                <a:latin typeface="Times New Roman" panose="02020603050405020304" pitchFamily="18" charset="0"/>
              </a:rPr>
              <a:t>неполнородные</a:t>
            </a:r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 брат и (или) сестра);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документа, подтверждающего установление опеки или попечительства (при необходимости);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документа о регистрации ребёнка или поступающего по месту жительства или по месту пребывания на закреплённой территории или справку о приёме документов для оформления регистрации по месту жительства (в случае приёма на обучение ребёнка или поступающего, проживающего на закреплённой территории);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копии документов, подтверждающих право внеочередного, первоочередного приёма на обучение</a:t>
            </a:r>
          </a:p>
          <a:p>
            <a:pPr algn="just"/>
            <a:r>
              <a:rPr lang="ru-RU" b="0" i="0" u="none" strike="noStrike" baseline="0" dirty="0" smtClean="0">
                <a:latin typeface="Times New Roman" panose="02020603050405020304" pitchFamily="18" charset="0"/>
              </a:rPr>
              <a:t>копию заключения психолого-медико-педагогической комиссии (при наличии).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9183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13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0931" y="1259943"/>
            <a:ext cx="10515600" cy="83587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ачисление в 1 класс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47131" y="2398831"/>
            <a:ext cx="5181600" cy="4351338"/>
          </a:xfrm>
          <a:ln w="3175">
            <a:solidFill>
              <a:schemeClr val="tx1"/>
            </a:solidFill>
            <a:prstDash val="dash"/>
          </a:ln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Приём заявлений на обучение в 1 класс (для детей, имеющих право на зачисление во внеочередном, первоочередном порядке, имеющим преимущественное право, и детей, проживающих на закреплённой территории) начинается 27 марта текущего года и завершается 30 июня текущего года.</a:t>
            </a:r>
          </a:p>
          <a:p>
            <a:pPr algn="just"/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44905" y="2398831"/>
            <a:ext cx="5181600" cy="4351338"/>
          </a:xfrm>
          <a:ln w="3175">
            <a:solidFill>
              <a:schemeClr val="tx1"/>
            </a:solidFill>
            <a:prstDash val="dash"/>
          </a:ln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детей, не проживающих на закреплённой территории, приём заявлений на обучение в 1 класс начинается 6 июля текущего года до момента заполнения свободных мест, но не позднее 5 сентября текущего  года.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7594"/>
            <a:ext cx="12192000" cy="1528550"/>
          </a:xfrm>
          <a:prstGeom prst="rect">
            <a:avLst/>
          </a:prstGeom>
        </p:spPr>
      </p:pic>
      <p:cxnSp>
        <p:nvCxnSpPr>
          <p:cNvPr id="7" name="Прямая со стрелкой 6"/>
          <p:cNvCxnSpPr>
            <a:stCxn id="2" idx="2"/>
          </p:cNvCxnSpPr>
          <p:nvPr/>
        </p:nvCxnSpPr>
        <p:spPr>
          <a:xfrm flipH="1">
            <a:off x="2920621" y="2095821"/>
            <a:ext cx="2908110" cy="303010"/>
          </a:xfrm>
          <a:prstGeom prst="straightConnector1">
            <a:avLst/>
          </a:prstGeom>
          <a:ln w="28575"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832711" y="2095821"/>
            <a:ext cx="2738083" cy="303010"/>
          </a:xfrm>
          <a:prstGeom prst="straightConnector1">
            <a:avLst/>
          </a:prstGeom>
          <a:ln w="28575"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02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8" y="0"/>
            <a:ext cx="12192000" cy="153009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общеобразовательной организации издает распорядительный акт о приеме на обучение детей в течение </a:t>
            </a:r>
            <a:b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дней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завершения приема заявлений </a:t>
            </a:r>
            <a:b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приеме на обучение в первый класс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602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0644" y="1269242"/>
            <a:ext cx="10782795" cy="5213445"/>
          </a:xfrm>
        </p:spPr>
        <p:txBody>
          <a:bodyPr>
            <a:normAutofit/>
          </a:bodyPr>
          <a:lstStyle/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начального общего образования </a:t>
            </a:r>
            <a:endParaRPr lang="ru-RU" alt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alt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общеобразовательных организациях начинается  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достижении детьми возраста </a:t>
            </a:r>
            <a:r>
              <a:rPr lang="ru-RU" alt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лет и 6 месяцев 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отсутствии </a:t>
            </a:r>
            <a:r>
              <a:rPr lang="ru-RU" alt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противопоказаний 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состоянию здоровья, </a:t>
            </a:r>
            <a:r>
              <a:rPr lang="ru-RU" alt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alt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позже </a:t>
            </a:r>
            <a:r>
              <a:rPr lang="ru-RU" alt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ими возраста </a:t>
            </a:r>
            <a:r>
              <a:rPr lang="ru-RU" alt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лет.</a:t>
            </a:r>
            <a:endParaRPr lang="ru-RU" altLang="ru-R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ru-RU" alt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774"/>
            <a:ext cx="12192000" cy="152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8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1967</TotalTime>
  <Words>1019</Words>
  <Application>Microsoft Office PowerPoint</Application>
  <PresentationFormat>Широкоэкранный</PresentationFormat>
  <Paragraphs>90</Paragraphs>
  <Slides>16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Symbol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Зачисление в 1 класс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Администрация ПГО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об организации приёма в первые классы  на 2022-2023 учебный год</dc:title>
  <dc:creator>Вершинина Марина</dc:creator>
  <cp:lastModifiedBy>Учитель</cp:lastModifiedBy>
  <cp:revision>123</cp:revision>
  <cp:lastPrinted>2026-03-02T05:56:38Z</cp:lastPrinted>
  <dcterms:created xsi:type="dcterms:W3CDTF">2022-03-23T19:51:52Z</dcterms:created>
  <dcterms:modified xsi:type="dcterms:W3CDTF">2026-03-02T05:58:51Z</dcterms:modified>
</cp:coreProperties>
</file>