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66" r:id="rId4"/>
    <p:sldId id="258" r:id="rId5"/>
    <p:sldId id="267" r:id="rId6"/>
    <p:sldId id="269" r:id="rId7"/>
    <p:sldId id="268" r:id="rId8"/>
    <p:sldId id="270" r:id="rId9"/>
    <p:sldId id="271" r:id="rId10"/>
    <p:sldId id="272" r:id="rId11"/>
    <p:sldId id="274" r:id="rId12"/>
    <p:sldId id="27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412" autoAdjust="0"/>
    <p:restoredTop sz="94660"/>
  </p:normalViewPr>
  <p:slideViewPr>
    <p:cSldViewPr>
      <p:cViewPr>
        <p:scale>
          <a:sx n="66" d="100"/>
          <a:sy n="66" d="100"/>
        </p:scale>
        <p:origin x="-82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CEE68-549B-4F6A-8C99-8B470C2F9773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E8E03-D01F-4E86-B2AA-7E178D747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323AD-5F3C-4D97-8229-6C8DB567B8C5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D3549-2BD8-4DF5-A160-1E795802F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AF464-FCA9-4D84-B6C8-986ACA641AFA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E200C-902F-4A56-858A-6F74AC921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6B41E-EF55-4F0E-A4C9-CAC5CD2F4231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E27DF-BCA3-4F43-BB0E-BFB63EF52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733F2-8080-48D4-9E33-9A90240A49C8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112F7-911D-4BB2-BEC1-F3C8EACA0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B873D-FB7D-4D74-8B8A-DBC76F7D7448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3EA3C-71C6-4617-A5CF-1E48EECBB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0610A-F19F-45F4-88CE-143C809C677C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13AC8-D632-4F68-8152-0E3B47CEE1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8C5BC-FA1A-4734-B990-EE16762AF2FB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2E0BA-1FD8-4FBF-9060-5E65BD069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55620-8417-403D-8EB4-5D2575B0065F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F934B-F92A-4ACF-8697-3B350C568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17B79-98CB-4F0B-8033-3B4080F46699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D6117-294E-4906-9AC1-6FB815A81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196D1-2AF0-40B1-A1B5-3F8CCFC1A5CF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CB748-A3FF-4218-BD34-A20E8858E0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016AC1-4E4E-4DDC-BA60-0138DBFA8810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235EB8-6617-49D4-B1C8-8C3B6AF9E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3"/>
          <p:cNvSpPr txBox="1">
            <a:spLocks noChangeArrowheads="1"/>
          </p:cNvSpPr>
          <p:nvPr/>
        </p:nvSpPr>
        <p:spPr bwMode="auto">
          <a:xfrm>
            <a:off x="395288" y="476250"/>
            <a:ext cx="77057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latin typeface="Calibri" pitchFamily="34" charset="0"/>
              </a:rPr>
              <a:t>ПРОФЕССИОНАЛЬНЫЙ СТАНДАРТ УЧИТЕЛЯ</a:t>
            </a:r>
          </a:p>
        </p:txBody>
      </p:sp>
      <p:pic>
        <p:nvPicPr>
          <p:cNvPr id="13317" name="Picture 5" descr="STAND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2205038"/>
            <a:ext cx="53086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6663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НЕОБХОДИМОСТЬ ПРАВОВОГО И ФИНАНСОВОГО ОБЕСПЕЧЕНИЯ НОВОГО ПОФЕССИОНАЛЬНОГО СТАНДАРТА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68313" y="981075"/>
            <a:ext cx="8229600" cy="1727845"/>
          </a:xfrm>
        </p:spPr>
        <p:txBody>
          <a:bodyPr/>
          <a:lstStyle/>
          <a:p>
            <a:pPr marL="457200" indent="-457200"/>
            <a:r>
              <a:rPr lang="ru-RU" sz="1800" dirty="0" smtClean="0"/>
              <a:t>Новые возможности школы:  составлять индивидуальное штатное расписание;  использовать  стимулирующий  фонд оплаты труда для поощрения работников, выполняющих дополнительные обязанности.</a:t>
            </a:r>
          </a:p>
          <a:p>
            <a:pPr marL="457200" indent="-457200"/>
            <a:r>
              <a:rPr lang="ru-RU" sz="1800" dirty="0" smtClean="0"/>
              <a:t>Стремление руководителей адекватно формализовать новые обязанности в названиях должностей</a:t>
            </a:r>
          </a:p>
          <a:p>
            <a:pPr marL="457200" indent="-457200">
              <a:buNone/>
            </a:pPr>
            <a:endParaRPr lang="ru-RU" sz="1800" dirty="0" smtClean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-1980728" y="1844824"/>
            <a:ext cx="4318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2" name="Рисунок 7" descr="188531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64904"/>
            <a:ext cx="2134205" cy="266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8"/>
          <p:cNvSpPr txBox="1">
            <a:spLocks noChangeArrowheads="1"/>
          </p:cNvSpPr>
          <p:nvPr/>
        </p:nvSpPr>
        <p:spPr bwMode="auto">
          <a:xfrm>
            <a:off x="251520" y="5517232"/>
            <a:ext cx="2663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Calibri" pitchFamily="34" charset="0"/>
              </a:rPr>
              <a:t>Менеджер по уборке помещений </a:t>
            </a:r>
          </a:p>
        </p:txBody>
      </p:sp>
      <p:pic>
        <p:nvPicPr>
          <p:cNvPr id="22534" name="Рисунок 9" descr="1333686058_anna-ctepanenko-zdorove-0604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492896"/>
            <a:ext cx="2388298" cy="276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Box 10"/>
          <p:cNvSpPr txBox="1">
            <a:spLocks noChangeArrowheads="1"/>
          </p:cNvSpPr>
          <p:nvPr/>
        </p:nvSpPr>
        <p:spPr bwMode="auto">
          <a:xfrm>
            <a:off x="6623050" y="5517232"/>
            <a:ext cx="2520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Calibri" pitchFamily="34" charset="0"/>
              </a:rPr>
              <a:t>Специалист по мониторингу качества образования</a:t>
            </a:r>
          </a:p>
        </p:txBody>
      </p:sp>
      <p:sp>
        <p:nvSpPr>
          <p:cNvPr id="22536" name="TextBox 12"/>
          <p:cNvSpPr txBox="1">
            <a:spLocks noChangeArrowheads="1"/>
          </p:cNvSpPr>
          <p:nvPr/>
        </p:nvSpPr>
        <p:spPr bwMode="auto">
          <a:xfrm>
            <a:off x="3131840" y="5589240"/>
            <a:ext cx="26638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Calibri" pitchFamily="34" charset="0"/>
              </a:rPr>
              <a:t>Педагог </a:t>
            </a:r>
            <a:r>
              <a:rPr lang="ru-RU" sz="1400" dirty="0" err="1">
                <a:latin typeface="Calibri" pitchFamily="34" charset="0"/>
              </a:rPr>
              <a:t>реабилитатор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22537" name="Рисунок 13" descr="2Doctor_with_Chil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636912"/>
            <a:ext cx="3530121" cy="262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 стрелкой 14"/>
          <p:cNvCxnSpPr/>
          <p:nvPr/>
        </p:nvCxnSpPr>
        <p:spPr>
          <a:xfrm>
            <a:off x="-1764704" y="2348880"/>
            <a:ext cx="43338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5" grpId="0"/>
      <p:bldP spid="225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323528" y="332656"/>
            <a:ext cx="82089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Несоответствие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новых должностей существующим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тарифно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- квалификационным характеристикам  </a:t>
            </a:r>
          </a:p>
        </p:txBody>
      </p:sp>
      <p:pic>
        <p:nvPicPr>
          <p:cNvPr id="7" name="Рисунок 16" descr="pen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20888"/>
            <a:ext cx="16561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7" descr="blackpr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2420888"/>
            <a:ext cx="1601664" cy="1867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8" descr="b452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5" y="3789040"/>
            <a:ext cx="217794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2627784" y="2348880"/>
            <a:ext cx="46085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ПРОБЛЕМЫ:</a:t>
            </a:r>
          </a:p>
          <a:p>
            <a:r>
              <a:rPr lang="ru-RU" sz="2400" dirty="0" smtClean="0">
                <a:latin typeface="Calibri" pitchFamily="34" charset="0"/>
              </a:rPr>
              <a:t>исчисление </a:t>
            </a:r>
            <a:r>
              <a:rPr lang="ru-RU" sz="2400" dirty="0">
                <a:latin typeface="Calibri" pitchFamily="34" charset="0"/>
              </a:rPr>
              <a:t>трудового стажа, начисление пенсий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0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А  СУДЬИ КТО?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132894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692697"/>
            <a:ext cx="5400600" cy="25922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501009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Квалификационные требования к администраторам в сфере образования: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  Высшее образование по профилю;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  Знание международных стандартов;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  Знание истории развития образования России и его национальной специфики;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  Способность к оценке нестандартных действий педагогов;</a:t>
            </a:r>
            <a:endParaRPr lang="ru-RU" sz="16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499992" y="4896456"/>
            <a:ext cx="0" cy="836800"/>
          </a:xfrm>
          <a:prstGeom prst="straightConnector1">
            <a:avLst/>
          </a:prstGeom>
          <a:ln w="1428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87624" y="5805264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Периодическая переаттестация администраторов на основе сформулированных критериев!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2u9hfe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3187700"/>
            <a:ext cx="3017838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50" y="285750"/>
            <a:ext cx="8643938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«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Стандарт» уязвимость в педагогической среде самого термина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000" dirty="0">
                <a:latin typeface="+mn-lt"/>
                <a:cs typeface="+mn-cs"/>
              </a:rPr>
              <a:t>Стандарт – антитеза творчества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 startAt="2"/>
              <a:defRPr/>
            </a:pPr>
            <a:r>
              <a:rPr lang="ru-RU" sz="2000" dirty="0">
                <a:latin typeface="+mn-lt"/>
                <a:cs typeface="+mn-cs"/>
              </a:rPr>
              <a:t>Стандарт – ограничитель свободы учителя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 startAt="2"/>
              <a:defRPr/>
            </a:pPr>
            <a:r>
              <a:rPr lang="ru-RU" sz="2000" dirty="0">
                <a:latin typeface="+mn-lt"/>
                <a:cs typeface="+mn-cs"/>
              </a:rPr>
              <a:t>Стандарт – способ  мелочной регламентации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 startAt="2"/>
              <a:defRPr/>
            </a:pPr>
            <a:r>
              <a:rPr lang="ru-RU" sz="2000" dirty="0">
                <a:latin typeface="+mn-lt"/>
                <a:cs typeface="+mn-cs"/>
              </a:rPr>
              <a:t>Стандарт – инструмент тотального контроля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 startAt="2"/>
              <a:defRPr/>
            </a:pPr>
            <a:r>
              <a:rPr lang="ru-RU" sz="2000" dirty="0">
                <a:latin typeface="+mn-lt"/>
                <a:cs typeface="+mn-cs"/>
              </a:rPr>
              <a:t>Стандарт – признак восстановления административно-командной системы управления образованием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699125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ru-RU" sz="2400" dirty="0" smtClean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400" dirty="0" smtClean="0"/>
              <a:t>Необходимость учета общественных настроений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400" dirty="0" smtClean="0"/>
              <a:t>Невозможность внедрения любых новшеств, включая стандарты, без осознания их необходимости самими учителями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400" dirty="0" smtClean="0"/>
              <a:t>Максимальная гласность и открытость при обсуждении профессиональных стандартов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400" dirty="0" smtClean="0"/>
              <a:t>Разъяснительная работа параллельно с разработкой и внедрением стандарта</a:t>
            </a:r>
            <a:endParaRPr lang="en-US" sz="2400" dirty="0" smtClean="0"/>
          </a:p>
        </p:txBody>
      </p:sp>
      <p:pic>
        <p:nvPicPr>
          <p:cNvPr id="15363" name="Рисунок 3" descr="corporativnie-spor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981075"/>
            <a:ext cx="2857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4" descr="101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4076700"/>
            <a:ext cx="3744912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Рисунок 7" descr="angeles0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149725"/>
            <a:ext cx="369570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8313" y="260350"/>
            <a:ext cx="7848600" cy="10668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953735"/>
                </a:solidFill>
                <a:latin typeface="Calibri" pitchFamily="34" charset="0"/>
              </a:rPr>
              <a:t>КОНСТРУКТИВНЫЙ ВЗГЛЯД НА ПРОФЕССИОНАЛЬНЫЙ СТАНДАРТ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323850" y="1628775"/>
            <a:ext cx="856932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</a:rPr>
              <a:t>Стандарт – инструмент реализации стратегии образования в меняющемся мире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</a:rPr>
              <a:t>Стандарт – инструмент повышения качества образования и выхода отечественного образования на международный уровень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</a:rPr>
              <a:t>Стандарт – объективный  измеритель квалификации учителя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</a:rPr>
              <a:t>Стандарт </a:t>
            </a:r>
            <a:r>
              <a:rPr lang="ru-RU" dirty="0">
                <a:latin typeface="Calibri" pitchFamily="34" charset="0"/>
              </a:rPr>
              <a:t>– симбиоз ремесла и творчества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</a:rPr>
              <a:t>Стандарт </a:t>
            </a:r>
            <a:r>
              <a:rPr lang="ru-RU" dirty="0">
                <a:latin typeface="Calibri" pitchFamily="34" charset="0"/>
              </a:rPr>
              <a:t>– средство отбора педагогических кадров в учреждения </a:t>
            </a:r>
            <a:r>
              <a:rPr lang="ru-RU" dirty="0" smtClean="0">
                <a:latin typeface="Calibri" pitchFamily="34" charset="0"/>
              </a:rPr>
              <a:t>образования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74638"/>
            <a:ext cx="6624638" cy="1143000"/>
          </a:xfrm>
          <a:ln>
            <a:solidFill>
              <a:schemeClr val="accent1">
                <a:shade val="50000"/>
              </a:schemeClr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СТРУКТУРА СТАНДАРТА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2988" y="3141663"/>
            <a:ext cx="2449512" cy="823912"/>
          </a:xfrm>
          <a:ln>
            <a:solidFill>
              <a:schemeClr val="accent1">
                <a:shade val="50000"/>
              </a:schemeClr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инвариант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435600" y="3068638"/>
            <a:ext cx="3106738" cy="8255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latin typeface="+mn-lt"/>
                <a:cs typeface="+mn-cs"/>
              </a:rPr>
              <a:t>вариативная </a:t>
            </a:r>
            <a:r>
              <a:rPr lang="ru-RU" sz="3200" dirty="0">
                <a:latin typeface="+mn-lt"/>
                <a:cs typeface="+mn-cs"/>
              </a:rPr>
              <a:t>часть</a:t>
            </a:r>
          </a:p>
        </p:txBody>
      </p:sp>
      <p:cxnSp>
        <p:nvCxnSpPr>
          <p:cNvPr id="6" name="Прямая со стрелкой 5"/>
          <p:cNvCxnSpPr>
            <a:stCxn id="2" idx="2"/>
            <a:endCxn id="3" idx="0"/>
          </p:cNvCxnSpPr>
          <p:nvPr/>
        </p:nvCxnSpPr>
        <p:spPr>
          <a:xfrm flipH="1">
            <a:off x="2268538" y="1417638"/>
            <a:ext cx="2447925" cy="1724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2" idx="2"/>
            <a:endCxn id="4" idx="0"/>
          </p:cNvCxnSpPr>
          <p:nvPr/>
        </p:nvCxnSpPr>
        <p:spPr>
          <a:xfrm>
            <a:off x="4716463" y="1417638"/>
            <a:ext cx="2273300" cy="165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414" name="Рисунок 9" descr="Любительский-хлеб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221163"/>
            <a:ext cx="3203575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Рисунок 10" descr="image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4221163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Box 11"/>
          <p:cNvSpPr txBox="1">
            <a:spLocks noChangeArrowheads="1"/>
          </p:cNvSpPr>
          <p:nvPr/>
        </p:nvSpPr>
        <p:spPr bwMode="auto">
          <a:xfrm>
            <a:off x="755650" y="4652963"/>
            <a:ext cx="2952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Знание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предмета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Владение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информационными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технологиями</a:t>
            </a:r>
          </a:p>
        </p:txBody>
      </p:sp>
      <p:sp>
        <p:nvSpPr>
          <p:cNvPr id="17417" name="TextBox 13"/>
          <p:cNvSpPr txBox="1">
            <a:spLocks noChangeArrowheads="1"/>
          </p:cNvSpPr>
          <p:nvPr/>
        </p:nvSpPr>
        <p:spPr bwMode="auto">
          <a:xfrm>
            <a:off x="4787900" y="4292600"/>
            <a:ext cx="22320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Новые профессиональные компетенции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ПРОФЕССИОНАЛЬНЫЕ КАЧЕСТВА РАБОТНИКА, ПРЕПОЛАГАЮЩИЕ СПОСОБНОСТЬ К НЕСТАНДАРТНЫМ  ДЕЙСТВИЯМ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4" name="Рисунок 6" descr="8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938"/>
            <a:ext cx="2843213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7" descr="perfectteamwork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2420938"/>
            <a:ext cx="2484437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059113" y="1557338"/>
            <a:ext cx="3313112" cy="369331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AutoNum type="arabicPeriod"/>
            </a:pPr>
            <a:r>
              <a:rPr lang="ru-RU" dirty="0">
                <a:latin typeface="Calibri" pitchFamily="34" charset="0"/>
              </a:rPr>
              <a:t> Мобильность</a:t>
            </a:r>
          </a:p>
          <a:p>
            <a:pPr marL="342900" indent="-342900">
              <a:buFont typeface="Arial" charset="0"/>
              <a:buAutoNum type="arabicPeriod"/>
            </a:pPr>
            <a:endParaRPr lang="ru-RU" dirty="0">
              <a:latin typeface="Calibri" pitchFamily="34" charset="0"/>
            </a:endParaRPr>
          </a:p>
          <a:p>
            <a:pPr marL="342900" indent="-342900">
              <a:buFont typeface="Arial" charset="0"/>
              <a:buAutoNum type="arabicPeriod"/>
            </a:pPr>
            <a:r>
              <a:rPr lang="ru-RU" dirty="0">
                <a:latin typeface="Calibri" pitchFamily="34" charset="0"/>
              </a:rPr>
              <a:t>Способность к </a:t>
            </a:r>
            <a:r>
              <a:rPr lang="en-US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нестандартным</a:t>
            </a:r>
            <a:r>
              <a:rPr lang="en-US" dirty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трудовым </a:t>
            </a:r>
            <a:r>
              <a:rPr lang="ru-RU" dirty="0">
                <a:latin typeface="Calibri" pitchFamily="34" charset="0"/>
              </a:rPr>
              <a:t>действиям</a:t>
            </a:r>
          </a:p>
          <a:p>
            <a:pPr marL="342900" indent="-342900">
              <a:buFont typeface="Arial" charset="0"/>
              <a:buAutoNum type="arabicPeriod"/>
            </a:pPr>
            <a:endParaRPr lang="ru-RU" dirty="0">
              <a:latin typeface="Calibri" pitchFamily="34" charset="0"/>
            </a:endParaRPr>
          </a:p>
          <a:p>
            <a:pPr marL="342900" indent="-342900">
              <a:buFont typeface="Arial" charset="0"/>
              <a:buAutoNum type="arabicPeriod"/>
            </a:pPr>
            <a:r>
              <a:rPr lang="ru-RU" dirty="0">
                <a:latin typeface="Calibri" pitchFamily="34" charset="0"/>
              </a:rPr>
              <a:t> Умение работать в команде</a:t>
            </a:r>
          </a:p>
          <a:p>
            <a:pPr marL="342900" indent="-342900">
              <a:buFont typeface="Arial" charset="0"/>
              <a:buAutoNum type="arabicPeriod"/>
            </a:pPr>
            <a:endParaRPr lang="ru-RU" dirty="0">
              <a:latin typeface="Calibri" pitchFamily="34" charset="0"/>
            </a:endParaRPr>
          </a:p>
          <a:p>
            <a:pPr marL="342900" indent="-342900">
              <a:buFont typeface="Arial" charset="0"/>
              <a:buAutoNum type="arabicPeriod"/>
            </a:pPr>
            <a:r>
              <a:rPr lang="ru-RU" dirty="0">
                <a:latin typeface="Calibri" pitchFamily="34" charset="0"/>
              </a:rPr>
              <a:t>Готовность к изменениям</a:t>
            </a:r>
          </a:p>
          <a:p>
            <a:pPr marL="342900" indent="-342900">
              <a:buFont typeface="Arial" charset="0"/>
              <a:buAutoNum type="arabicPeriod"/>
            </a:pPr>
            <a:endParaRPr lang="ru-RU" dirty="0">
              <a:latin typeface="Calibri" pitchFamily="34" charset="0"/>
            </a:endParaRPr>
          </a:p>
          <a:p>
            <a:pPr marL="342900" indent="-342900">
              <a:buFont typeface="Arial" charset="0"/>
              <a:buAutoNum type="arabicPeriod"/>
            </a:pPr>
            <a:r>
              <a:rPr lang="ru-RU" dirty="0">
                <a:latin typeface="Calibri" pitchFamily="34" charset="0"/>
              </a:rPr>
              <a:t> Ответственность и самостоятельность в принятии решений  </a:t>
            </a:r>
          </a:p>
        </p:txBody>
      </p:sp>
      <p:sp>
        <p:nvSpPr>
          <p:cNvPr id="18437" name="TextBox 9"/>
          <p:cNvSpPr txBox="1">
            <a:spLocks noChangeArrowheads="1"/>
          </p:cNvSpPr>
          <p:nvPr/>
        </p:nvSpPr>
        <p:spPr bwMode="auto">
          <a:xfrm>
            <a:off x="251520" y="5805264"/>
            <a:ext cx="43204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Calibri" pitchFamily="34" charset="0"/>
              </a:rPr>
              <a:t>Интересуют работодателя не меньше, чем </a:t>
            </a:r>
            <a:r>
              <a:rPr lang="ru-RU" sz="2000" dirty="0" smtClean="0">
                <a:latin typeface="Calibri" pitchFamily="34" charset="0"/>
              </a:rPr>
              <a:t>владении профессией.</a:t>
            </a:r>
            <a:endParaRPr lang="ru-RU" sz="2000" dirty="0">
              <a:latin typeface="Calibri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843808" y="5229200"/>
            <a:ext cx="172819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9" idx="2"/>
          </p:cNvCxnSpPr>
          <p:nvPr/>
        </p:nvCxnSpPr>
        <p:spPr>
          <a:xfrm>
            <a:off x="4715669" y="5250657"/>
            <a:ext cx="1872902" cy="533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868144" y="5805264"/>
            <a:ext cx="3060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Выявляются в ходе </a:t>
            </a:r>
            <a:br>
              <a:rPr lang="ru-RU" dirty="0" smtClean="0"/>
            </a:br>
            <a:r>
              <a:rPr lang="ru-RU" dirty="0" smtClean="0"/>
              <a:t>стажировок 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НЕОБХОДИМОСТЬ ПЕРИОДИЧЕСКОГО ПЕРЕСМОТРА ПОФЕССИОНАЛЬНОГО СТАНДАРТА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68313" y="1052513"/>
            <a:ext cx="8229600" cy="4318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000" b="1" smtClean="0"/>
              <a:t>Меняется мир – меняется стандарт</a:t>
            </a:r>
          </a:p>
        </p:txBody>
      </p:sp>
      <p:pic>
        <p:nvPicPr>
          <p:cNvPr id="19459" name="Рисунок 4" descr="_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1484313"/>
            <a:ext cx="2484437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5" descr="kin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1484313"/>
            <a:ext cx="2339975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250825" y="3500438"/>
            <a:ext cx="8424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Calibri" pitchFamily="34" charset="0"/>
              </a:rPr>
              <a:t>Необходимость наполнения профессионального стандарта учителя новыми </a:t>
            </a:r>
            <a:r>
              <a:rPr lang="ru-RU" sz="2000" dirty="0" smtClean="0">
                <a:latin typeface="Calibri" pitchFamily="34" charset="0"/>
              </a:rPr>
              <a:t>компетенциями: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179388" y="4149725"/>
            <a:ext cx="878522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Работа с одаренными </a:t>
            </a:r>
            <a:r>
              <a:rPr lang="ru-RU" dirty="0" smtClean="0">
                <a:latin typeface="Calibri" pitchFamily="34" charset="0"/>
              </a:rPr>
              <a:t>учащимися;</a:t>
            </a:r>
            <a:endParaRPr lang="ru-RU" dirty="0">
              <a:latin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Работа в условиях реализации школой программ инклюзивного </a:t>
            </a:r>
            <a:r>
              <a:rPr lang="ru-RU" dirty="0" smtClean="0">
                <a:latin typeface="Calibri" pitchFamily="34" charset="0"/>
              </a:rPr>
              <a:t>образования;</a:t>
            </a:r>
            <a:endParaRPr lang="ru-RU" dirty="0">
              <a:latin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Преподавание русского языка учащимся, для которых он не является </a:t>
            </a:r>
            <a:r>
              <a:rPr lang="ru-RU" dirty="0" smtClean="0">
                <a:latin typeface="Calibri" pitchFamily="34" charset="0"/>
              </a:rPr>
              <a:t>родным;</a:t>
            </a:r>
            <a:endParaRPr lang="ru-RU" dirty="0">
              <a:latin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Работа с учащимися массовых школ, имеющими проблемы в </a:t>
            </a:r>
            <a:r>
              <a:rPr lang="ru-RU" dirty="0" smtClean="0">
                <a:latin typeface="Calibri" pitchFamily="34" charset="0"/>
              </a:rPr>
              <a:t>развитии;</a:t>
            </a:r>
            <a:endParaRPr lang="ru-RU" dirty="0">
              <a:latin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Работа с </a:t>
            </a:r>
            <a:r>
              <a:rPr lang="ru-RU" dirty="0" err="1">
                <a:latin typeface="Calibri" pitchFamily="34" charset="0"/>
              </a:rPr>
              <a:t>девиантными</a:t>
            </a:r>
            <a:r>
              <a:rPr lang="ru-RU" dirty="0">
                <a:latin typeface="Calibri" pitchFamily="34" charset="0"/>
              </a:rPr>
              <a:t> социально запущенными учащимися, имеющими серьезные отклонения в </a:t>
            </a:r>
            <a:r>
              <a:rPr lang="ru-RU" dirty="0" smtClean="0">
                <a:latin typeface="Calibri" pitchFamily="34" charset="0"/>
              </a:rPr>
              <a:t>поведении;</a:t>
            </a:r>
            <a:endParaRPr lang="ru-RU" dirty="0">
              <a:latin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Мониторинг и экспертиза качества обучения, соответствующие международным </a:t>
            </a:r>
            <a:r>
              <a:rPr lang="ru-RU" dirty="0" smtClean="0">
                <a:latin typeface="Calibri" pitchFamily="34" charset="0"/>
              </a:rPr>
              <a:t>стандартам.</a:t>
            </a:r>
            <a:endParaRPr lang="ru-RU" dirty="0">
              <a:latin typeface="Calibri" pitchFamily="34" charset="0"/>
            </a:endParaRPr>
          </a:p>
          <a:p>
            <a:pPr marL="342900" indent="-342900"/>
            <a:endParaRPr lang="ru-RU" dirty="0">
              <a:latin typeface="Calibri" pitchFamily="34" charset="0"/>
            </a:endParaRPr>
          </a:p>
        </p:txBody>
      </p:sp>
      <p:pic>
        <p:nvPicPr>
          <p:cNvPr id="19463" name="Рисунок 9" descr="1341394972_shkola-dlya-detey-migrantov-2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484313"/>
            <a:ext cx="2735263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8785225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ВАРИАТИВНАЯ ЧАСТЬ СТАНДАРТА – ИНСТРУМЕНТ РЕАЛИЗАЦИИ СТРАТЕГИИ ОБРАЗОВАНИЯ В МЕНЯЮЩЕМСЯ МИРЕ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482" name="Содержимое 3" descr="idushchiy_chelovek-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7313" y="1052513"/>
            <a:ext cx="3816350" cy="2386012"/>
          </a:xfrm>
        </p:spPr>
      </p:pic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1331913" y="3644900"/>
            <a:ext cx="56880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Вариативная </a:t>
            </a:r>
            <a:r>
              <a:rPr lang="ru-RU" dirty="0">
                <a:latin typeface="Calibri" pitchFamily="34" charset="0"/>
              </a:rPr>
              <a:t>часть стандарта – ориентир </a:t>
            </a:r>
            <a:r>
              <a:rPr lang="en-US" dirty="0">
                <a:latin typeface="Calibri" pitchFamily="34" charset="0"/>
              </a:rPr>
              <a:t/>
            </a:r>
            <a:br>
              <a:rPr lang="en-US" dirty="0">
                <a:latin typeface="Calibri" pitchFamily="34" charset="0"/>
              </a:rPr>
            </a:br>
            <a:r>
              <a:rPr lang="ru-RU" dirty="0">
                <a:latin typeface="Calibri" pitchFamily="34" charset="0"/>
              </a:rPr>
              <a:t>развития на ближайшую и отдаленную </a:t>
            </a:r>
            <a:r>
              <a:rPr lang="ru-RU" dirty="0" smtClean="0">
                <a:latin typeface="Calibri" pitchFamily="34" charset="0"/>
              </a:rPr>
              <a:t>перспективу.</a:t>
            </a:r>
            <a:endParaRPr lang="ru-RU" dirty="0">
              <a:latin typeface="Calibri" pitchFamily="34" charset="0"/>
            </a:endParaRPr>
          </a:p>
        </p:txBody>
      </p:sp>
      <p:pic>
        <p:nvPicPr>
          <p:cNvPr id="20484" name="Рисунок 7" descr="images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084763"/>
            <a:ext cx="801687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8" descr="начальник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4594225"/>
            <a:ext cx="135572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4797152"/>
            <a:ext cx="33123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 Вариативную часть нельзя немедленно предъявлять в качестве нормативного требования к деятельности учителя.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88024" y="4797152"/>
            <a:ext cx="27409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Нельзя требовать от педагогов того, чему их специально не обучали.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843808" y="4293096"/>
            <a:ext cx="108012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923928" y="4293096"/>
            <a:ext cx="100811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Для поэтапной реализации вариативной части стандарта необходимо создать дорожную карту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1506" name="Рисунок 4" descr="roadmap_compas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052513"/>
            <a:ext cx="3384550" cy="225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8775" y="3429000"/>
            <a:ext cx="8785225" cy="31393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/>
            <a:r>
              <a:rPr lang="ru-RU" b="1" dirty="0">
                <a:latin typeface="Calibri" pitchFamily="34" charset="0"/>
              </a:rPr>
              <a:t>Этапы продвижения к цели:</a:t>
            </a:r>
            <a:r>
              <a:rPr lang="en-US" b="1" dirty="0">
                <a:latin typeface="Calibri" pitchFamily="34" charset="0"/>
              </a:rPr>
              <a:t/>
            </a:r>
            <a:br>
              <a:rPr lang="en-US" b="1" dirty="0">
                <a:latin typeface="Calibri" pitchFamily="34" charset="0"/>
              </a:rPr>
            </a:br>
            <a:endParaRPr lang="ru-RU" b="1" dirty="0">
              <a:latin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Пересмотр существующих стандартов содержания профессионального педагогического </a:t>
            </a:r>
            <a:r>
              <a:rPr lang="ru-RU" dirty="0" smtClean="0">
                <a:latin typeface="Calibri" pitchFamily="34" charset="0"/>
              </a:rPr>
              <a:t>образования;</a:t>
            </a:r>
            <a:endParaRPr lang="ru-RU" dirty="0">
              <a:latin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Качественная реорганизация системы переподготовки </a:t>
            </a:r>
            <a:r>
              <a:rPr lang="ru-RU" dirty="0" smtClean="0">
                <a:latin typeface="Calibri" pitchFamily="34" charset="0"/>
              </a:rPr>
              <a:t>учителей;</a:t>
            </a:r>
            <a:endParaRPr lang="ru-RU" dirty="0">
              <a:latin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Гибкая модульная система подготовки и переподготовки педагогов, предполагающая  набор необходимых компетенций, исходя из особенностей образовательных программ, реализуемых конкретным учреждением </a:t>
            </a:r>
            <a:r>
              <a:rPr lang="ru-RU" dirty="0" smtClean="0">
                <a:latin typeface="Calibri" pitchFamily="34" charset="0"/>
              </a:rPr>
              <a:t>;</a:t>
            </a:r>
            <a:endParaRPr lang="ru-RU" dirty="0">
              <a:latin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</a:rPr>
              <a:t>Создание условий для стажировки педагогов на базе </a:t>
            </a:r>
            <a:r>
              <a:rPr lang="ru-RU" dirty="0" smtClean="0">
                <a:latin typeface="Calibri" pitchFamily="34" charset="0"/>
              </a:rPr>
              <a:t>ВУЗов </a:t>
            </a:r>
            <a:r>
              <a:rPr lang="ru-RU" dirty="0">
                <a:latin typeface="Calibri" pitchFamily="34" charset="0"/>
              </a:rPr>
              <a:t>, центров повышения квалификации, а также учреждений образования, наиболее успешно решающих задачи формирования новых профессиональных </a:t>
            </a:r>
            <a:r>
              <a:rPr lang="ru-RU" dirty="0" smtClean="0">
                <a:latin typeface="Calibri" pitchFamily="34" charset="0"/>
              </a:rPr>
              <a:t>компетенций.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432</Words>
  <Application>Microsoft Office PowerPoint</Application>
  <PresentationFormat>Экран 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Выводы:</vt:lpstr>
      <vt:lpstr>Слайд 4</vt:lpstr>
      <vt:lpstr>СТРУКТУРА СТАНДАРТА</vt:lpstr>
      <vt:lpstr>ПРОФЕССИОНАЛЬНЫЕ КАЧЕСТВА РАБОТНИКА, ПРЕПОЛАГАЮЩИЕ СПОСОБНОСТЬ К НЕСТАНДАРТНЫМ  ДЕЙСТВИЯМ</vt:lpstr>
      <vt:lpstr>НЕОБХОДИМОСТЬ ПЕРИОДИЧЕСКОГО ПЕРЕСМОТРА ПОФЕССИОНАЛЬНОГО СТАНДАРТА</vt:lpstr>
      <vt:lpstr>ВАРИАТИВНАЯ ЧАСТЬ СТАНДАРТА – ИНСТРУМЕНТ РЕАЛИЗАЦИИ СТРАТЕГИИ ОБРАЗОВАНИЯ В МЕНЯЮЩЕМСЯ МИРЕ</vt:lpstr>
      <vt:lpstr>Для поэтапной реализации вариативной части стандарта необходимо создать дорожную карту</vt:lpstr>
      <vt:lpstr>НЕОБХОДИМОСТЬ ПРАВОВОГО И ФИНАНСОВОГО ОБЕСПЕЧЕНИЯ НОВОГО ПОФЕССИОНАЛЬНОГО СТАНДАРТА</vt:lpstr>
      <vt:lpstr>Слайд 11</vt:lpstr>
      <vt:lpstr>Слайд 12</vt:lpstr>
    </vt:vector>
  </TitlesOfParts>
  <Company>109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Наиболее яркие успешные педагоги, волшебная встреча с которыми оставляет неизгладимый след в жизни юного человека, — всегда выламываются за рамки стандартов, воспитывая прежде всего масштабом своей личности.</dc:title>
  <dc:creator>Paul</dc:creator>
  <cp:lastModifiedBy>Teacher</cp:lastModifiedBy>
  <cp:revision>85</cp:revision>
  <dcterms:created xsi:type="dcterms:W3CDTF">2012-11-08T08:39:21Z</dcterms:created>
  <dcterms:modified xsi:type="dcterms:W3CDTF">2014-02-21T07:50:25Z</dcterms:modified>
</cp:coreProperties>
</file>