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57" r:id="rId5"/>
    <p:sldId id="259" r:id="rId6"/>
    <p:sldId id="270" r:id="rId7"/>
    <p:sldId id="260" r:id="rId8"/>
    <p:sldId id="261" r:id="rId9"/>
    <p:sldId id="264" r:id="rId10"/>
    <p:sldId id="266" r:id="rId11"/>
    <p:sldId id="271" r:id="rId12"/>
    <p:sldId id="258" r:id="rId13"/>
    <p:sldId id="269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52D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0.png"/><Relationship Id="rId7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6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edbookrf.ru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lepidopterolog.ru/birt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5.png"/><Relationship Id="rId7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953" y="1499415"/>
            <a:ext cx="10226022" cy="1654429"/>
          </a:xfrm>
          <a:prstGeom prst="rect">
            <a:avLst/>
          </a:prstGeom>
        </p:spPr>
        <p:txBody>
          <a:bodyPr/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Выведение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бабочки Крапивницы 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искусственной среде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60" y="3544304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28" y="58047"/>
            <a:ext cx="1171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общеобразовательное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учреждение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Петрозаводского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"Средняя общеобразовательная школа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№20"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0906" y="316732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dirty="0"/>
              <a:t>Работу выполнил:</a:t>
            </a:r>
          </a:p>
          <a:p>
            <a:r>
              <a:rPr lang="ru-RU" sz="2000" dirty="0" smtClean="0"/>
              <a:t>Мухонько </a:t>
            </a:r>
            <a:r>
              <a:rPr lang="ru-RU" sz="2000" dirty="0"/>
              <a:t>Задир,</a:t>
            </a:r>
          </a:p>
          <a:p>
            <a:r>
              <a:rPr lang="ru-RU" sz="2000" dirty="0" smtClean="0"/>
              <a:t>учащийся </a:t>
            </a:r>
            <a:r>
              <a:rPr lang="ru-RU" sz="2000" dirty="0"/>
              <a:t>3Б класса</a:t>
            </a:r>
          </a:p>
          <a:p>
            <a:r>
              <a:rPr lang="ru-RU" sz="2000" dirty="0"/>
              <a:t>МБОУ «Средняя общеобразовательная школа №20»</a:t>
            </a:r>
          </a:p>
          <a:p>
            <a:endParaRPr lang="ru-RU" sz="2000" dirty="0"/>
          </a:p>
          <a:p>
            <a:r>
              <a:rPr lang="ru-RU" sz="2000" dirty="0"/>
              <a:t>Руководитель:</a:t>
            </a:r>
          </a:p>
          <a:p>
            <a:r>
              <a:rPr lang="ru-RU" sz="2000" dirty="0" smtClean="0"/>
              <a:t>Соболева </a:t>
            </a:r>
            <a:r>
              <a:rPr lang="ru-RU" sz="2000" dirty="0"/>
              <a:t>Татьяна Анатольевна,</a:t>
            </a:r>
          </a:p>
          <a:p>
            <a:r>
              <a:rPr lang="ru-RU" sz="2000" dirty="0" smtClean="0"/>
              <a:t>учитель </a:t>
            </a:r>
            <a:r>
              <a:rPr lang="ru-RU" sz="2000" dirty="0"/>
              <a:t>начальных классов  </a:t>
            </a:r>
          </a:p>
          <a:p>
            <a:r>
              <a:rPr lang="ru-RU" sz="2000" dirty="0" smtClean="0"/>
              <a:t>МБОУ </a:t>
            </a:r>
            <a:r>
              <a:rPr lang="ru-RU" sz="2000" dirty="0"/>
              <a:t>«Средняя общеобразовательная школа №20»       </a:t>
            </a:r>
            <a:r>
              <a:rPr lang="ru-RU" dirty="0"/>
              <a:t>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2764" y="6488668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Петрозаводск, 202</a:t>
            </a:r>
            <a:r>
              <a:rPr lang="en-US" sz="2000" dirty="0" smtClean="0"/>
              <a:t>2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95041" y="603305"/>
            <a:ext cx="1072989" cy="139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5" y="2838550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15" y="4765150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512" y="1319233"/>
            <a:ext cx="722633" cy="7176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06133" y="1365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984" y="173083"/>
            <a:ext cx="1175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Эксперимент по выведению бабочки из гусеницы в искусственной среде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1607" y="603802"/>
            <a:ext cx="4627934" cy="3875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5236" y="2800320"/>
            <a:ext cx="5185638" cy="3879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417" b="32929"/>
          <a:stretch/>
        </p:blipFill>
        <p:spPr>
          <a:xfrm>
            <a:off x="1211643" y="852308"/>
            <a:ext cx="4065515" cy="340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4" r="27564"/>
          <a:stretch/>
        </p:blipFill>
        <p:spPr>
          <a:xfrm>
            <a:off x="5558368" y="3239228"/>
            <a:ext cx="4599374" cy="328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1369" y="1255974"/>
            <a:ext cx="2517866" cy="670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6277" y="1298895"/>
            <a:ext cx="205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Куколка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6889" y="5893699"/>
            <a:ext cx="4498014" cy="670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1697" y="5925065"/>
            <a:ext cx="440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Бабочка Крапивница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72634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07" y="2766144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2" y="3558025"/>
            <a:ext cx="758559" cy="4943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697556" y="114811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656" y="114811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Заключение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1737" y="1977792"/>
            <a:ext cx="5735781" cy="4881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00" b="33564"/>
          <a:stretch/>
        </p:blipFill>
        <p:spPr>
          <a:xfrm>
            <a:off x="3047511" y="2136993"/>
            <a:ext cx="4976439" cy="456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363" y="502541"/>
            <a:ext cx="10931075" cy="1493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099" y="703243"/>
            <a:ext cx="10839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Мне удалось создать среду обитания </a:t>
            </a:r>
            <a:r>
              <a:rPr lang="ru-RU" sz="2200" dirty="0" smtClean="0"/>
              <a:t>Крапивниц, </a:t>
            </a:r>
            <a:r>
              <a:rPr lang="ru-RU" sz="2200" dirty="0"/>
              <a:t>близкую к </a:t>
            </a:r>
            <a:r>
              <a:rPr lang="ru-RU" sz="2200" dirty="0" smtClean="0"/>
              <a:t>природной, </a:t>
            </a:r>
            <a:endParaRPr lang="ru-RU" sz="2200" dirty="0" smtClean="0"/>
          </a:p>
          <a:p>
            <a:pPr algn="ctr"/>
            <a:r>
              <a:rPr lang="ru-RU" sz="2200" dirty="0" smtClean="0"/>
              <a:t>и </a:t>
            </a:r>
            <a:r>
              <a:rPr lang="ru-RU" sz="2200" dirty="0"/>
              <a:t>вывести бабочку из гусеницы</a:t>
            </a:r>
            <a:r>
              <a:rPr lang="ru-RU" sz="2200" dirty="0" smtClean="0"/>
              <a:t>, </a:t>
            </a:r>
            <a:r>
              <a:rPr lang="ru-RU" sz="2200" dirty="0"/>
              <a:t>достигнув поставленной цели.</a:t>
            </a:r>
          </a:p>
          <a:p>
            <a:pPr algn="ctr"/>
            <a:r>
              <a:rPr lang="ru-RU" sz="2200" dirty="0"/>
              <a:t>Мы выпустили бабочек в </a:t>
            </a:r>
            <a:r>
              <a:rPr lang="ru-RU" sz="2200" dirty="0" smtClean="0"/>
              <a:t>сад. </a:t>
            </a:r>
            <a:r>
              <a:rPr lang="ru-RU" sz="2200" dirty="0"/>
              <a:t>В</a:t>
            </a:r>
            <a:r>
              <a:rPr lang="ru-RU" sz="2200" smtClean="0"/>
              <a:t>едь </a:t>
            </a:r>
            <a:r>
              <a:rPr lang="ru-RU" sz="2200" dirty="0"/>
              <a:t>бабочки – это часть природы нашего родного края!</a:t>
            </a:r>
          </a:p>
        </p:txBody>
      </p:sp>
    </p:spTree>
    <p:extLst>
      <p:ext uri="{BB962C8B-B14F-4D97-AF65-F5344CB8AC3E}">
        <p14:creationId xmlns=""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5" y="2838550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15" y="4765150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512" y="1319233"/>
            <a:ext cx="722633" cy="7176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06133" y="1365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984" y="173083"/>
            <a:ext cx="1175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9196" y="850191"/>
            <a:ext cx="8170103" cy="5728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505" y="250027"/>
            <a:ext cx="611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Литература и источники информации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5111" y="985842"/>
            <a:ext cx="7378274" cy="559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</a:rPr>
              <a:t>. Дунаева </a:t>
            </a:r>
            <a:r>
              <a:rPr lang="ru-RU" sz="1600" dirty="0">
                <a:latin typeface="Times New Roman" panose="02020603050405020304" pitchFamily="18" charset="0"/>
              </a:rPr>
              <a:t>Ю. А. Бабочки: школьный путеводитель. - Санкт-Петербург: Балтийская книжная компания, 2010. – 96 с.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2.	Как вырастить бабочку. Сайт «Всё о бабочках». [Электронный ресурс]. - Режим доступа: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hlinkClick r:id="rId7"/>
              </a:rPr>
              <a:t>https://lepidopterolog.ru/birth</a:t>
            </a:r>
            <a:r>
              <a:rPr lang="ru-RU" sz="1600" dirty="0">
                <a:latin typeface="Times New Roman" panose="02020603050405020304" pitchFamily="18" charset="0"/>
              </a:rPr>
              <a:t>  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3.	Красная Книга России. Полный сборник живых организмов, внесённых в Красную книгу Российской Федерации. Сайт «Красная Книга России». [Электронный ресурс]. - Режим доступа: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hlinkClick r:id="rId8"/>
              </a:rPr>
              <a:t>https://redbookrf.ru/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4.	Насекомые. Полная энциклопедия / перевод с англ. М. Авдониной. – Москва: Эксмо, 2008. – 256 с.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5.	Непомнящий Н.Н. Бабочки. - Москва: СЛОВО, 2001. – 48 с.  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6.	Сочивко А. В. Определитель бабочек России. Дневные бабочки. - Москва: Астрель, 2012. - 320 с.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7.	Травина И.В. Насекомые. - Москва: РОСМЭН, 2014. – 96 с.</a:t>
            </a:r>
            <a:endParaRPr lang="ru-RU" sz="16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8.	Шустов С. Б. Бабочки и их друзья. – Нижний Новгород: Доброе слово, 2012, - 112 с.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56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6" y="86466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2" y="3103191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428" y="147017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6231" y="1016610"/>
            <a:ext cx="9537103" cy="190203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70130" y="1158746"/>
            <a:ext cx="9164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Бабочки </a:t>
            </a:r>
            <a:r>
              <a:rPr lang="ru-RU" sz="2400" dirty="0"/>
              <a:t>приносят огромную пользу. Вместе с тем, многие виды бабочек находятся на грани </a:t>
            </a:r>
            <a:r>
              <a:rPr lang="ru-RU" sz="2400" dirty="0" smtClean="0"/>
              <a:t>исчезновения. </a:t>
            </a:r>
          </a:p>
          <a:p>
            <a:pPr algn="just"/>
            <a:r>
              <a:rPr lang="ru-RU" sz="2400" dirty="0" smtClean="0"/>
              <a:t>	Один </a:t>
            </a:r>
            <a:r>
              <a:rPr lang="ru-RU" sz="2400" dirty="0"/>
              <a:t>из способов сохранения бабочек – это их разведение и выпуск в природу.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2788" y="3066763"/>
            <a:ext cx="5335293" cy="33988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6"/>
          <a:stretch/>
        </p:blipFill>
        <p:spPr>
          <a:xfrm>
            <a:off x="3162161" y="3251308"/>
            <a:ext cx="5076546" cy="302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" y="86466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97" y="5328568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428" y="147017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5231" y="5694282"/>
            <a:ext cx="1492024" cy="895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7782" y="6199551"/>
            <a:ext cx="909824" cy="545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489" y="2619929"/>
            <a:ext cx="524301" cy="1426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6967" y="695024"/>
            <a:ext cx="10471635" cy="488892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892910">
            <a:off x="10946415" y="1321015"/>
            <a:ext cx="524301" cy="14265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47711" y="892717"/>
            <a:ext cx="10223019" cy="4493538"/>
          </a:xfrm>
          <a:prstGeom prst="rect">
            <a:avLst/>
          </a:prstGeom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Гипотеза</a:t>
            </a:r>
            <a:r>
              <a:rPr lang="ru-RU" sz="2200" dirty="0"/>
              <a:t>: предполагается, что при создании определенных </a:t>
            </a:r>
            <a:r>
              <a:rPr lang="ru-RU" sz="2200" dirty="0" smtClean="0"/>
              <a:t>условий, можно </a:t>
            </a:r>
            <a:r>
              <a:rPr lang="ru-RU" sz="2200" dirty="0"/>
              <a:t>вывести бабочек в искусственной среде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Цель</a:t>
            </a:r>
            <a:r>
              <a:rPr lang="ru-RU" sz="2200" dirty="0" smtClean="0"/>
              <a:t>: </a:t>
            </a:r>
            <a:r>
              <a:rPr lang="ru-RU" sz="2200" dirty="0"/>
              <a:t>изучение процесса развития бабочки из гусеницы на примере Крапивницы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Задачи</a:t>
            </a:r>
            <a:r>
              <a:rPr lang="ru-RU" sz="2200" dirty="0"/>
              <a:t>:</a:t>
            </a:r>
          </a:p>
          <a:p>
            <a:pPr algn="just"/>
            <a:r>
              <a:rPr lang="ru-RU" sz="2200" dirty="0" smtClean="0"/>
              <a:t>1.Изучить </a:t>
            </a:r>
            <a:r>
              <a:rPr lang="ru-RU" sz="2200" dirty="0"/>
              <a:t>информационные источники по теме исследования. </a:t>
            </a:r>
          </a:p>
          <a:p>
            <a:pPr algn="just"/>
            <a:r>
              <a:rPr lang="ru-RU" sz="2200" dirty="0" smtClean="0"/>
              <a:t>2.Рассмотреть </a:t>
            </a:r>
            <a:r>
              <a:rPr lang="ru-RU" sz="2200" dirty="0"/>
              <a:t>особенности строения и жизненный цикл бабочек.</a:t>
            </a:r>
          </a:p>
          <a:p>
            <a:pPr algn="just"/>
            <a:r>
              <a:rPr lang="ru-RU" sz="2200" dirty="0" smtClean="0"/>
              <a:t>3.Познакомиться </a:t>
            </a:r>
            <a:r>
              <a:rPr lang="ru-RU" sz="2200" dirty="0"/>
              <a:t>с мероприятиями по сохранению численности бабочек.</a:t>
            </a:r>
          </a:p>
          <a:p>
            <a:pPr algn="just"/>
            <a:r>
              <a:rPr lang="ru-RU" sz="2200" dirty="0" smtClean="0"/>
              <a:t>4.Описать </a:t>
            </a:r>
            <a:r>
              <a:rPr lang="ru-RU" sz="2200" dirty="0"/>
              <a:t>условия выведения бабочек в искусственной среде.</a:t>
            </a:r>
          </a:p>
          <a:p>
            <a:pPr algn="just"/>
            <a:r>
              <a:rPr lang="ru-RU" sz="2200" dirty="0" smtClean="0"/>
              <a:t>5.Провести </a:t>
            </a:r>
            <a:r>
              <a:rPr lang="ru-RU" sz="2200" dirty="0"/>
              <a:t>эксперимент по выведению бабочки из гусеницы в искусственной среде.</a:t>
            </a:r>
          </a:p>
          <a:p>
            <a:pPr algn="just"/>
            <a:r>
              <a:rPr lang="ru-RU" sz="2200" dirty="0" smtClean="0"/>
              <a:t>6.Проанализировать </a:t>
            </a:r>
            <a:r>
              <a:rPr lang="ru-RU" sz="2200" dirty="0"/>
              <a:t>результаты, полученные в ходе исследования.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4462977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7634">
            <a:off x="2197053" y="4199467"/>
            <a:ext cx="386095" cy="4234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456" y="274229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Строение бабочек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5140" y="731537"/>
            <a:ext cx="6023647" cy="5992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27" y="1030505"/>
            <a:ext cx="5338942" cy="53429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" y="2929135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0984" y="173083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Жизненный </a:t>
            </a:r>
            <a:r>
              <a:rPr lang="ru-RU" sz="2800" b="1" dirty="0">
                <a:cs typeface="Times New Roman" panose="02020603050405020304" pitchFamily="18" charset="0"/>
              </a:rPr>
              <a:t>цикл бабочек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1034" y="772149"/>
            <a:ext cx="7620129" cy="559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3" r="16529"/>
          <a:stretch/>
        </p:blipFill>
        <p:spPr>
          <a:xfrm>
            <a:off x="2304358" y="1134426"/>
            <a:ext cx="6729613" cy="48045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2536921"/>
            <a:ext cx="386095" cy="4234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0984" y="173083"/>
            <a:ext cx="464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 страницах Красной книги</a:t>
            </a:r>
            <a:endParaRPr lang="ru-RU" sz="28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86" y="2463412"/>
            <a:ext cx="5575049" cy="4078657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943" y="618836"/>
            <a:ext cx="10859264" cy="157322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97527" y="890185"/>
            <a:ext cx="10095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Три </a:t>
            </a:r>
            <a:r>
              <a:rPr lang="ru-RU" sz="2200" dirty="0"/>
              <a:t>четверти бабочек находятся на грани выживания из-за изменений </a:t>
            </a:r>
            <a:endParaRPr lang="ru-RU" sz="2200" dirty="0" smtClean="0"/>
          </a:p>
          <a:p>
            <a:pPr algn="ctr"/>
            <a:r>
              <a:rPr lang="ru-RU" sz="2200" dirty="0" smtClean="0"/>
              <a:t>окружающей </a:t>
            </a:r>
            <a:r>
              <a:rPr lang="ru-RU" sz="2200" dirty="0"/>
              <a:t>среды! </a:t>
            </a:r>
            <a:endParaRPr lang="ru-RU" sz="2200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Они </a:t>
            </a:r>
            <a:r>
              <a:rPr lang="ru-RU" sz="2800" b="1" dirty="0">
                <a:solidFill>
                  <a:srgbClr val="C00000"/>
                </a:solidFill>
              </a:rPr>
              <a:t>занесены в Красную книгу!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08246" y="2284396"/>
            <a:ext cx="2778048" cy="40055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9521" y="2463412"/>
            <a:ext cx="20661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Парусники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Бражники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Совки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Голубянки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Нимфалиды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Медведицы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Волнянки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Толстоголовки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Бархатницы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и </a:t>
            </a:r>
            <a:r>
              <a:rPr lang="ru-RU" sz="2200" b="1" dirty="0">
                <a:solidFill>
                  <a:srgbClr val="C00000"/>
                </a:solidFill>
              </a:rPr>
              <a:t>другие…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8699">
            <a:off x="294530" y="1851166"/>
            <a:ext cx="3517422" cy="2706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36" y="2214172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4" y="2654692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04" y="5838277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2716" y="3835213"/>
            <a:ext cx="1798138" cy="5701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0984" y="173083"/>
            <a:ext cx="3471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/>
              <a:t>Бабочка Крапивница</a:t>
            </a:r>
            <a:endParaRPr lang="ru-RU" sz="280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811" y="710119"/>
            <a:ext cx="10926619" cy="14889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38108"/>
            <a:ext cx="1146664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25000"/>
              </a:lnSpc>
              <a:spcAft>
                <a:spcPts val="0"/>
              </a:spcAft>
            </a:pPr>
            <a:r>
              <a:rPr lang="ru-RU" sz="2200" dirty="0" smtClean="0"/>
              <a:t>Крылья </a:t>
            </a:r>
            <a:r>
              <a:rPr lang="ru-RU" sz="2200" dirty="0"/>
              <a:t>Крапивницы кирпично-красного цвета с черными крапинками, </a:t>
            </a:r>
            <a:endParaRPr lang="ru-RU" sz="2200" dirty="0" smtClean="0"/>
          </a:p>
          <a:p>
            <a:pPr indent="450215" algn="ctr">
              <a:lnSpc>
                <a:spcPct val="125000"/>
              </a:lnSpc>
              <a:spcAft>
                <a:spcPts val="0"/>
              </a:spcAft>
            </a:pPr>
            <a:r>
              <a:rPr lang="ru-RU" sz="2200" dirty="0" smtClean="0"/>
              <a:t>по </a:t>
            </a:r>
            <a:r>
              <a:rPr lang="ru-RU" sz="2200" dirty="0"/>
              <a:t>внешнему </a:t>
            </a:r>
            <a:r>
              <a:rPr lang="ru-RU" sz="2200" dirty="0" smtClean="0"/>
              <a:t>краю </a:t>
            </a:r>
            <a:r>
              <a:rPr lang="ru-RU" sz="2200" dirty="0"/>
              <a:t>крыльев расположены голубые пятна, </a:t>
            </a:r>
            <a:endParaRPr lang="ru-RU" sz="2200" dirty="0" smtClean="0"/>
          </a:p>
          <a:p>
            <a:pPr indent="450215" algn="ctr">
              <a:lnSpc>
                <a:spcPct val="125000"/>
              </a:lnSpc>
              <a:spcAft>
                <a:spcPts val="0"/>
              </a:spcAft>
            </a:pPr>
            <a:r>
              <a:rPr lang="ru-RU" sz="2200" dirty="0" smtClean="0"/>
              <a:t>а </a:t>
            </a:r>
            <a:r>
              <a:rPr lang="ru-RU" sz="2200" dirty="0"/>
              <a:t>внутренняя сторона - коричнево-бурая.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4331" y="2240869"/>
            <a:ext cx="5950069" cy="446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94" y="2512036"/>
            <a:ext cx="5224941" cy="391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284">
            <a:off x="11008047" y="239568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3" y="2851646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89919" y="895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984" y="173083"/>
            <a:ext cx="1175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Эксперимент по выведению бабочки из гусеницы в искусственной среде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585" y="913656"/>
            <a:ext cx="9952445" cy="48683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6" y="1268178"/>
            <a:ext cx="9072831" cy="419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29047" y="5452802"/>
            <a:ext cx="2500303" cy="65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инсектарий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075392" y="5496917"/>
            <a:ext cx="262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Инсектарий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96086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6" y="4297780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4" y="2175547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4" y="1523813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44" y="431912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697555" y="1080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984" y="173083"/>
            <a:ext cx="1175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Эксперимент по выведению бабочки из гусеницы в искусственной среде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b="9600"/>
          <a:stretch/>
        </p:blipFill>
        <p:spPr>
          <a:xfrm>
            <a:off x="755295" y="647015"/>
            <a:ext cx="5564578" cy="37676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327" b="29697"/>
          <a:stretch/>
        </p:blipFill>
        <p:spPr>
          <a:xfrm>
            <a:off x="1188841" y="943079"/>
            <a:ext cx="4826583" cy="32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t="5539"/>
          <a:stretch/>
        </p:blipFill>
        <p:spPr>
          <a:xfrm>
            <a:off x="5547415" y="3036681"/>
            <a:ext cx="5235129" cy="37037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650" b="35219"/>
          <a:stretch/>
        </p:blipFill>
        <p:spPr>
          <a:xfrm>
            <a:off x="5832286" y="3206280"/>
            <a:ext cx="4617998" cy="331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73308" y="1195874"/>
            <a:ext cx="2511770" cy="6706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4648" y="5959058"/>
            <a:ext cx="5009498" cy="6706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05828" y="1229319"/>
            <a:ext cx="205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Гусеница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0066" y="5985030"/>
            <a:ext cx="52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Подготовка к окукливанию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openxmlformats.org/package/2006/metadata/core-properties"/>
    <ds:schemaRef ds:uri="http://schemas.microsoft.com/sharepoint/v3"/>
    <ds:schemaRef ds:uri="6ee78bd2-4339-4042-adc0-bcc646419980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2547570a-e5f4-4946-a4c3-82580e42479e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318</Words>
  <Application>Microsoft Office PowerPoint</Application>
  <PresentationFormat>Произвольный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Выведение бабочки Крапивницы  в искусственной среде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2022-08-03T13:14:14Z</dcterms:created>
  <dcterms:modified xsi:type="dcterms:W3CDTF">2023-01-21T15:19:20Z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