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6" r:id="rId7"/>
    <p:sldId id="268" r:id="rId8"/>
    <p:sldId id="261" r:id="rId9"/>
    <p:sldId id="262" r:id="rId10"/>
    <p:sldId id="263" r:id="rId11"/>
    <p:sldId id="264"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41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D652B2-8C6E-419B-8E93-813F678ADC08}" type="datetimeFigureOut">
              <a:rPr lang="ru-RU" smtClean="0"/>
              <a:pPr/>
              <a:t>26.01.2024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6DC3D-C717-495C-B489-C044A339A55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ий образ слайда 1"/>
          <p:cNvSpPr>
            <a:spLocks noGrp="1" noRot="1" noChangeAspect="1"/>
          </p:cNvSpPr>
          <p:nvPr>
            <p:ph type="sldImg" idx="2"/>
          </p:nvPr>
        </p:nvSpPr>
        <p:spPr/>
      </p:sp>
      <p:sp>
        <p:nvSpPr>
          <p:cNvPr id="3" name="Замещающий текст 2"/>
          <p:cNvSpPr>
            <a:spLocks noGrp="1"/>
          </p:cNvSpPr>
          <p:nvPr>
            <p:ph type="body" idx="3"/>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3"/>
          <p:cNvPicPr>
            <a:picLocks noChangeAspect="1"/>
          </p:cNvPicPr>
          <p:nvPr/>
        </p:nvPicPr>
        <p:blipFill>
          <a:blip r:embed="rId2" cstate="print"/>
          <a:stretch>
            <a:fillRect/>
          </a:stretch>
        </p:blipFill>
        <p:spPr>
          <a:xfrm>
            <a:off x="0" y="0"/>
            <a:ext cx="12192000" cy="6858000"/>
          </a:xfrm>
          <a:prstGeom prst="rect">
            <a:avLst/>
          </a:prstGeom>
          <a:noFill/>
          <a:ln w="9525">
            <a:noFill/>
          </a:ln>
        </p:spPr>
      </p:pic>
      <p:sp>
        <p:nvSpPr>
          <p:cNvPr id="2051" name="Rectangle 3"/>
          <p:cNvSpPr>
            <a:spLocks noGrp="1" noChangeArrowheads="1"/>
          </p:cNvSpPr>
          <p:nvPr>
            <p:ph type="ctrTitle"/>
          </p:nvPr>
        </p:nvSpPr>
        <p:spPr>
          <a:xfrm>
            <a:off x="624417" y="3717925"/>
            <a:ext cx="10943167"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626533" y="4940300"/>
            <a:ext cx="10949517" cy="981075"/>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94D1CCF-5B04-4622-82E0-C5A4300A72E2}" type="datetimeFigureOut">
              <a:rPr lang="ru-RU" smtClean="0"/>
              <a:pPr/>
              <a:t>26.01.2024</a:t>
            </a:fld>
            <a:endParaRPr lang="ru-RU"/>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ru-RU"/>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B7A7049-083C-43E3-AEB5-EA3201320631}" type="slidenum">
              <a:rPr lang="ru-RU" smtClean="0"/>
              <a:pPr/>
              <a:t>‹#›</a:t>
            </a:fld>
            <a:endParaRPr lang="ru-RU"/>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Замещающая дата 3"/>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Замещающая дата 3"/>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5" name="Замещающий нижний колонтитул 4"/>
          <p:cNvSpPr>
            <a:spLocks noGrp="1"/>
          </p:cNvSpPr>
          <p:nvPr>
            <p:ph type="ftr" sz="quarter" idx="11"/>
          </p:nvPr>
        </p:nvSpPr>
        <p:spPr/>
        <p:txBody>
          <a:bodyPr/>
          <a:lstStyle/>
          <a:p>
            <a:endParaRPr lang="ru-RU"/>
          </a:p>
        </p:txBody>
      </p:sp>
      <p:sp>
        <p:nvSpPr>
          <p:cNvPr id="6" name="Замещающий номер слайда 5"/>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Замещающая дата 4"/>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6" name="Замещающий нижний колонтитул 5"/>
          <p:cNvSpPr>
            <a:spLocks noGrp="1"/>
          </p:cNvSpPr>
          <p:nvPr>
            <p:ph type="ftr" sz="quarter" idx="11"/>
          </p:nvPr>
        </p:nvSpPr>
        <p:spPr/>
        <p:txBody>
          <a:bodyPr/>
          <a:lstStyle/>
          <a:p>
            <a:endParaRPr lang="ru-RU"/>
          </a:p>
        </p:txBody>
      </p:sp>
      <p:sp>
        <p:nvSpPr>
          <p:cNvPr id="7" name="Замещающий номер слайда 6"/>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Замещающая дата 6"/>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8" name="Замещающий нижний колонтитул 7"/>
          <p:cNvSpPr>
            <a:spLocks noGrp="1"/>
          </p:cNvSpPr>
          <p:nvPr>
            <p:ph type="ftr" sz="quarter" idx="11"/>
          </p:nvPr>
        </p:nvSpPr>
        <p:spPr/>
        <p:txBody>
          <a:bodyPr/>
          <a:lstStyle/>
          <a:p>
            <a:endParaRPr lang="ru-RU"/>
          </a:p>
        </p:txBody>
      </p:sp>
      <p:sp>
        <p:nvSpPr>
          <p:cNvPr id="9" name="Замещающий номер слайда 8"/>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Замещающая дата 2"/>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4" name="Замещающий нижний колонтитул 3"/>
          <p:cNvSpPr>
            <a:spLocks noGrp="1"/>
          </p:cNvSpPr>
          <p:nvPr>
            <p:ph type="ftr" sz="quarter" idx="11"/>
          </p:nvPr>
        </p:nvSpPr>
        <p:spPr/>
        <p:txBody>
          <a:bodyPr/>
          <a:lstStyle/>
          <a:p>
            <a:endParaRPr lang="ru-RU"/>
          </a:p>
        </p:txBody>
      </p:sp>
      <p:sp>
        <p:nvSpPr>
          <p:cNvPr id="5" name="Замещающий номер слайда 4"/>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3" name="Замещающий нижний колонтитул 2"/>
          <p:cNvSpPr>
            <a:spLocks noGrp="1"/>
          </p:cNvSpPr>
          <p:nvPr>
            <p:ph type="ftr" sz="quarter" idx="11"/>
          </p:nvPr>
        </p:nvSpPr>
        <p:spPr/>
        <p:txBody>
          <a:bodyPr/>
          <a:lstStyle/>
          <a:p>
            <a:endParaRPr lang="ru-RU"/>
          </a:p>
        </p:txBody>
      </p:sp>
      <p:sp>
        <p:nvSpPr>
          <p:cNvPr id="4" name="Замещающий номер слайда 3"/>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6" name="Замещающий нижний колонтитул 5"/>
          <p:cNvSpPr>
            <a:spLocks noGrp="1"/>
          </p:cNvSpPr>
          <p:nvPr>
            <p:ph type="ftr" sz="quarter" idx="11"/>
          </p:nvPr>
        </p:nvSpPr>
        <p:spPr/>
        <p:txBody>
          <a:bodyPr/>
          <a:lstStyle/>
          <a:p>
            <a:endParaRPr lang="ru-RU"/>
          </a:p>
        </p:txBody>
      </p:sp>
      <p:sp>
        <p:nvSpPr>
          <p:cNvPr id="7" name="Замещающий номер слайда 6"/>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Замещающая дата 4"/>
          <p:cNvSpPr>
            <a:spLocks noGrp="1"/>
          </p:cNvSpPr>
          <p:nvPr>
            <p:ph type="dt" sz="half" idx="10"/>
          </p:nvPr>
        </p:nvSpPr>
        <p:spPr/>
        <p:txBody>
          <a:bodyPr/>
          <a:lstStyle/>
          <a:p>
            <a:fld id="{994D1CCF-5B04-4622-82E0-C5A4300A72E2}" type="datetimeFigureOut">
              <a:rPr lang="ru-RU" smtClean="0"/>
              <a:pPr/>
              <a:t>26.01.2024</a:t>
            </a:fld>
            <a:endParaRPr lang="ru-RU"/>
          </a:p>
        </p:txBody>
      </p:sp>
      <p:sp>
        <p:nvSpPr>
          <p:cNvPr id="6" name="Замещающий нижний колонтитул 5"/>
          <p:cNvSpPr>
            <a:spLocks noGrp="1"/>
          </p:cNvSpPr>
          <p:nvPr>
            <p:ph type="ftr" sz="quarter" idx="11"/>
          </p:nvPr>
        </p:nvSpPr>
        <p:spPr/>
        <p:txBody>
          <a:bodyPr/>
          <a:lstStyle/>
          <a:p>
            <a:endParaRPr lang="ru-RU"/>
          </a:p>
        </p:txBody>
      </p:sp>
      <p:sp>
        <p:nvSpPr>
          <p:cNvPr id="7" name="Замещающий номер слайда 6"/>
          <p:cNvSpPr>
            <a:spLocks noGrp="1"/>
          </p:cNvSpPr>
          <p:nvPr>
            <p:ph type="sldNum" sz="quarter" idx="12"/>
          </p:nvPr>
        </p:nvSpPr>
        <p:spPr/>
        <p:txBody>
          <a:bodyPr/>
          <a:lstStyle/>
          <a:p>
            <a:fld id="{0B7A7049-083C-43E3-AEB5-EA3201320631}" type="slidenum">
              <a:rPr lang="ru-RU" smtClean="0"/>
              <a:pPr/>
              <a:t>‹#›</a:t>
            </a:fld>
            <a:endParaRPr lang="ru-RU"/>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p:cNvPicPr>
            <a:picLocks noChangeAspect="1"/>
          </p:cNvPicPr>
          <p:nvPr/>
        </p:nvPicPr>
        <p:blipFill>
          <a:blip r:embed="rId13" cstate="print"/>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994D1CCF-5B04-4622-82E0-C5A4300A72E2}" type="datetimeFigureOut">
              <a:rPr lang="ru-RU" smtClean="0"/>
              <a:pPr/>
              <a:t>26.01.2024</a:t>
            </a:fld>
            <a:endParaRPr lang="ru-RU"/>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ru-RU"/>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0B7A7049-083C-43E3-AEB5-EA320132063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8557" y="1675130"/>
            <a:ext cx="10943167" cy="1082675"/>
          </a:xfrm>
        </p:spPr>
        <p:txBody>
          <a:bodyPr/>
          <a:lstStyle/>
          <a:p>
            <a:pPr algn="ctr"/>
            <a:r>
              <a:rPr lang="ru-RU" sz="4400" dirty="0" smtClean="0">
                <a:latin typeface="Times New Roman" panose="02020603050405020304" charset="0"/>
                <a:cs typeface="Times New Roman" panose="02020603050405020304" charset="0"/>
              </a:rPr>
              <a:t>Учебно-исследовательская работа</a:t>
            </a:r>
            <a:r>
              <a:rPr lang="ru-RU" sz="4400" dirty="0">
                <a:latin typeface="Times New Roman" panose="02020603050405020304" charset="0"/>
                <a:cs typeface="Times New Roman" panose="02020603050405020304" charset="0"/>
              </a:rPr>
              <a:t/>
            </a:r>
            <a:br>
              <a:rPr lang="ru-RU" sz="4400" dirty="0">
                <a:latin typeface="Times New Roman" panose="02020603050405020304" charset="0"/>
                <a:cs typeface="Times New Roman" panose="02020603050405020304" charset="0"/>
              </a:rPr>
            </a:br>
            <a:r>
              <a:rPr lang="ru-RU" sz="4400" dirty="0">
                <a:latin typeface="Times New Roman" panose="02020603050405020304" charset="0"/>
                <a:cs typeface="Times New Roman" panose="02020603050405020304" charset="0"/>
              </a:rPr>
              <a:t>«</a:t>
            </a:r>
            <a:r>
              <a:rPr lang="ru-RU" sz="4400" dirty="0" smtClean="0">
                <a:latin typeface="Times New Roman" panose="02020603050405020304" charset="0"/>
                <a:cs typeface="Times New Roman" panose="02020603050405020304" charset="0"/>
              </a:rPr>
              <a:t>ХЛЕБ </a:t>
            </a:r>
            <a:r>
              <a:rPr lang="ru-RU" sz="4400" dirty="0">
                <a:latin typeface="Times New Roman" panose="02020603050405020304" charset="0"/>
                <a:cs typeface="Times New Roman" panose="02020603050405020304" charset="0"/>
              </a:rPr>
              <a:t>ИЗ СОСНОВОЙ КОРЫ» </a:t>
            </a:r>
            <a:r>
              <a:rPr lang="ru-RU" sz="4400" dirty="0"/>
              <a:t> </a:t>
            </a:r>
            <a:r>
              <a:rPr lang="ru-RU" dirty="0"/>
              <a:t>                </a:t>
            </a:r>
          </a:p>
        </p:txBody>
      </p:sp>
      <p:sp>
        <p:nvSpPr>
          <p:cNvPr id="3" name="Подзаголовок 2"/>
          <p:cNvSpPr>
            <a:spLocks noGrp="1"/>
          </p:cNvSpPr>
          <p:nvPr>
            <p:ph type="subTitle" idx="1"/>
          </p:nvPr>
        </p:nvSpPr>
        <p:spPr>
          <a:xfrm>
            <a:off x="626745" y="4940300"/>
            <a:ext cx="10941050" cy="1917700"/>
          </a:xfrm>
          <a:gradFill>
            <a:gsLst>
              <a:gs pos="0">
                <a:srgbClr val="9EE256"/>
              </a:gs>
              <a:gs pos="100000">
                <a:srgbClr val="52762D"/>
              </a:gs>
            </a:gsLst>
            <a:lin scaled="0"/>
          </a:gradFill>
          <a:effectLst>
            <a:softEdge rad="50800"/>
          </a:effectLst>
        </p:spPr>
        <p:style>
          <a:lnRef idx="0">
            <a:srgbClr val="FFFFFF"/>
          </a:lnRef>
          <a:fillRef idx="1">
            <a:schemeClr val="accent1"/>
          </a:fillRef>
          <a:effectRef idx="0">
            <a:srgbClr val="FFFFFF"/>
          </a:effectRef>
          <a:fontRef idx="minor">
            <a:schemeClr val="lt1"/>
          </a:fontRef>
        </p:style>
        <p:txBody>
          <a:bodyPr vert="horz" rtlCol="0">
            <a:normAutofit/>
          </a:bodyPr>
          <a:lstStyle/>
          <a:p>
            <a:pPr lvl="0" algn="r">
              <a:buClrTx/>
              <a:buSzTx/>
            </a:pPr>
            <a:r>
              <a:rPr lang="ru-RU" sz="2400" dirty="0">
                <a:ln/>
                <a:solidFill>
                  <a:schemeClr val="tx1"/>
                </a:solidFill>
                <a:effectLst>
                  <a:outerShdw blurRad="38100" dist="19050" dir="2700000" algn="tl" rotWithShape="0">
                    <a:schemeClr val="dk1">
                      <a:alpha val="40000"/>
                    </a:schemeClr>
                  </a:outerShdw>
                </a:effectLst>
                <a:latin typeface="Times New Roman" panose="02020603050405020304" charset="0"/>
                <a:sym typeface="+mn-ea"/>
              </a:rPr>
              <a:t>Работу выполнила: </a:t>
            </a:r>
            <a:endParaRPr lang="ru-RU" sz="2400" dirty="0">
              <a:ln/>
              <a:solidFill>
                <a:schemeClr val="tx1"/>
              </a:solidFill>
              <a:effectLst>
                <a:outerShdw blurRad="38100" dist="19050" dir="2700000" algn="tl" rotWithShape="0">
                  <a:schemeClr val="dk1">
                    <a:alpha val="40000"/>
                  </a:schemeClr>
                </a:outerShdw>
              </a:effectLst>
              <a:latin typeface="Times New Roman" panose="02020603050405020304" charset="0"/>
            </a:endParaRPr>
          </a:p>
          <a:p>
            <a:pPr marL="0" indent="0" algn="r">
              <a:buFont typeface="Arial" panose="020B0604020202020204" pitchFamily="34" charset="0"/>
              <a:buNone/>
            </a:pPr>
            <a:r>
              <a:rPr lang="ru-RU" sz="2400" dirty="0">
                <a:ln/>
                <a:solidFill>
                  <a:schemeClr val="tx1"/>
                </a:solidFill>
                <a:effectLst>
                  <a:outerShdw blurRad="38100" dist="19050" dir="2700000" algn="tl" rotWithShape="0">
                    <a:schemeClr val="dk1">
                      <a:alpha val="40000"/>
                    </a:schemeClr>
                  </a:outerShdw>
                </a:effectLst>
                <a:latin typeface="Times New Roman" panose="02020603050405020304" charset="0"/>
                <a:sym typeface="+mn-ea"/>
              </a:rPr>
              <a:t>ученица 4 «Б</a:t>
            </a:r>
            <a:r>
              <a:rPr lang="ru-RU" sz="2400" dirty="0" smtClean="0">
                <a:ln/>
                <a:solidFill>
                  <a:schemeClr val="tx1"/>
                </a:solidFill>
                <a:effectLst>
                  <a:outerShdw blurRad="38100" dist="19050" dir="2700000" algn="tl" rotWithShape="0">
                    <a:schemeClr val="dk1">
                      <a:alpha val="40000"/>
                    </a:schemeClr>
                  </a:outerShdw>
                </a:effectLst>
                <a:latin typeface="Times New Roman" panose="02020603050405020304" charset="0"/>
                <a:sym typeface="+mn-ea"/>
              </a:rPr>
              <a:t>»</a:t>
            </a:r>
            <a:endParaRPr lang="en-US" sz="2400" dirty="0" smtClean="0">
              <a:ln/>
              <a:solidFill>
                <a:schemeClr val="tx1"/>
              </a:solidFill>
              <a:effectLst>
                <a:outerShdw blurRad="38100" dist="19050" dir="2700000" algn="tl" rotWithShape="0">
                  <a:schemeClr val="dk1">
                    <a:alpha val="40000"/>
                  </a:schemeClr>
                </a:outerShdw>
              </a:effectLst>
              <a:latin typeface="Times New Roman" panose="02020603050405020304" charset="0"/>
              <a:sym typeface="+mn-ea"/>
            </a:endParaRPr>
          </a:p>
          <a:p>
            <a:pPr marL="0" indent="0" algn="r">
              <a:buFont typeface="Arial" panose="020B0604020202020204" pitchFamily="34" charset="0"/>
              <a:buNone/>
            </a:pPr>
            <a:r>
              <a:rPr lang="ru-RU" sz="2400" dirty="0" smtClean="0">
                <a:ln/>
                <a:solidFill>
                  <a:schemeClr val="tx1"/>
                </a:solidFill>
                <a:effectLst>
                  <a:outerShdw blurRad="38100" dist="19050" dir="2700000" algn="tl" rotWithShape="0">
                    <a:schemeClr val="dk1">
                      <a:alpha val="40000"/>
                    </a:schemeClr>
                  </a:outerShdw>
                </a:effectLst>
                <a:latin typeface="Times New Roman" panose="02020603050405020304" charset="0"/>
                <a:sym typeface="+mn-ea"/>
              </a:rPr>
              <a:t>МОУ «Средняя школа № 20»</a:t>
            </a:r>
            <a:r>
              <a:rPr lang="ru-RU" sz="2400" dirty="0" smtClean="0">
                <a:ln/>
                <a:solidFill>
                  <a:schemeClr val="tx1"/>
                </a:solidFill>
                <a:effectLst>
                  <a:outerShdw blurRad="38100" dist="19050" dir="2700000" algn="tl" rotWithShape="0">
                    <a:schemeClr val="dk1">
                      <a:alpha val="40000"/>
                    </a:schemeClr>
                  </a:outerShdw>
                </a:effectLst>
                <a:latin typeface="Times New Roman" panose="02020603050405020304" charset="0"/>
                <a:sym typeface="+mn-ea"/>
              </a:rPr>
              <a:t> </a:t>
            </a:r>
            <a:endParaRPr lang="ru-RU" sz="2400" dirty="0">
              <a:ln/>
              <a:solidFill>
                <a:schemeClr val="tx1"/>
              </a:solidFill>
              <a:effectLst>
                <a:outerShdw blurRad="38100" dist="19050" dir="2700000" algn="tl" rotWithShape="0">
                  <a:schemeClr val="dk1">
                    <a:alpha val="40000"/>
                  </a:schemeClr>
                </a:outerShdw>
              </a:effectLst>
              <a:latin typeface="Times New Roman" panose="02020603050405020304" charset="0"/>
            </a:endParaRPr>
          </a:p>
          <a:p>
            <a:pPr marL="0" indent="0" algn="r">
              <a:buFont typeface="Arial" panose="020B0604020202020204" pitchFamily="34" charset="0"/>
              <a:buNone/>
            </a:pPr>
            <a:r>
              <a:rPr lang="ru-RU" sz="2400" dirty="0">
                <a:ln/>
                <a:solidFill>
                  <a:schemeClr val="tx1"/>
                </a:solidFill>
                <a:effectLst>
                  <a:outerShdw blurRad="38100" dist="19050" dir="2700000" algn="tl" rotWithShape="0">
                    <a:schemeClr val="dk1">
                      <a:alpha val="40000"/>
                    </a:schemeClr>
                  </a:outerShdw>
                </a:effectLst>
                <a:latin typeface="Times New Roman" panose="02020603050405020304" charset="0"/>
                <a:sym typeface="+mn-ea"/>
              </a:rPr>
              <a:t>Алфёрова Мария</a:t>
            </a:r>
            <a:r>
              <a:rPr lang="ru-RU" sz="2400" dirty="0">
                <a:sym typeface="+mn-ea"/>
              </a:rPr>
              <a:t>  </a:t>
            </a:r>
          </a:p>
        </p:txBody>
      </p:sp>
      <p:pic>
        <p:nvPicPr>
          <p:cNvPr id="4" name="Изображение 3" descr="IMG_20230930_121043_1"/>
          <p:cNvPicPr>
            <a:picLocks noChangeAspect="1"/>
          </p:cNvPicPr>
          <p:nvPr/>
        </p:nvPicPr>
        <p:blipFill>
          <a:blip r:embed="rId2" cstate="print"/>
          <a:stretch>
            <a:fillRect/>
          </a:stretch>
        </p:blipFill>
        <p:spPr>
          <a:xfrm>
            <a:off x="1212850" y="3015615"/>
            <a:ext cx="3833495" cy="3682365"/>
          </a:xfrm>
          <a:prstGeom prst="rect">
            <a:avLst/>
          </a:prstGeom>
        </p:spPr>
      </p:pic>
      <p:sp>
        <p:nvSpPr>
          <p:cNvPr id="7" name="Текстовое поле 6"/>
          <p:cNvSpPr txBox="1"/>
          <p:nvPr/>
        </p:nvSpPr>
        <p:spPr>
          <a:xfrm>
            <a:off x="3150235" y="384175"/>
            <a:ext cx="6096000" cy="460375"/>
          </a:xfrm>
          <a:prstGeom prst="rect">
            <a:avLst/>
          </a:prstGeom>
          <a:noFill/>
        </p:spPr>
        <p:txBody>
          <a:bodyPr wrap="square" rtlCol="0" anchor="t">
            <a:spAutoFit/>
          </a:bodyPr>
          <a:lstStyle/>
          <a:p>
            <a:pPr algn="ctr" eaLnBrk="1" hangingPunct="1"/>
            <a:r>
              <a:rPr lang="ru-RU" sz="2400" b="1">
                <a:latin typeface="Times New Roman" panose="02020603050405020304" charset="0"/>
                <a:cs typeface="Times New Roman" panose="02020603050405020304" charset="0"/>
                <a:sym typeface="+mn-ea"/>
              </a:rPr>
              <a:t>МОУ «Средняя школа № 20»</a:t>
            </a:r>
            <a:r>
              <a:rPr lang="ru-RU" sz="2000" b="1">
                <a:latin typeface="Times New Roman" panose="02020603050405020304" charset="0"/>
                <a:cs typeface="Times New Roman" panose="02020603050405020304" charset="0"/>
                <a:sym typeface="+mn-ea"/>
              </a:rPr>
              <a:t> </a:t>
            </a:r>
            <a:endParaRPr lang="ru-RU" altLang="en-US" sz="2000" b="1">
              <a:latin typeface="Times New Roman" panose="02020603050405020304" charset="0"/>
              <a:cs typeface="Times New Roman" panose="02020603050405020304" charset="0"/>
              <a:sym typeface="+mn-ea"/>
            </a:endParaRPr>
          </a:p>
        </p:txBody>
      </p:sp>
    </p:spTree>
  </p:cSld>
  <p:clrMapOvr>
    <a:masterClrMapping/>
  </p:clrMapOvr>
  <mc:AlternateContent xmlns:mc="http://schemas.openxmlformats.org/markup-compatibility/2006">
    <mc:Choice xmlns="" xmlns:p14="http://schemas.microsoft.com/office/powerpoint/2010/main" Requires="p14">
      <p:transition spd="slow" p14:dur="1000">
        <p:wedge/>
      </p:transition>
    </mc:Choice>
    <mc:Fallback>
      <p:transition spd="slow">
        <p:wedg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Дегустация и анкетирование</a:t>
            </a:r>
          </a:p>
        </p:txBody>
      </p:sp>
      <p:sp>
        <p:nvSpPr>
          <p:cNvPr id="3" name="Замещающее содержимое 2"/>
          <p:cNvSpPr>
            <a:spLocks noGrp="1"/>
          </p:cNvSpPr>
          <p:nvPr>
            <p:ph idx="1"/>
          </p:nvPr>
        </p:nvSpPr>
        <p:spPr>
          <a:xfrm>
            <a:off x="283845" y="637540"/>
            <a:ext cx="6721475" cy="5969635"/>
          </a:xfrm>
        </p:spPr>
        <p:txBody>
          <a:bodyPr/>
          <a:lstStyle/>
          <a:p>
            <a:pPr marL="0" indent="457200" algn="just">
              <a:buNone/>
            </a:pPr>
            <a:r>
              <a:rPr lang="ru-RU" altLang="en-US" sz="2700" dirty="0">
                <a:latin typeface="Times New Roman" panose="02020603050405020304" charset="0"/>
                <a:cs typeface="Times New Roman" panose="02020603050405020304" charset="0"/>
              </a:rPr>
              <a:t>Мне вкус напомнил хлеб со специями и запахом сосны. Он был необычный, одновременно сладким и немного горьким. На следующий день, когда хлеб постоял, он мне понравился больше, такого сильного вкуса специй я уже не ощутила. </a:t>
            </a:r>
          </a:p>
          <a:p>
            <a:pPr marL="0" indent="457200" algn="just">
              <a:buNone/>
            </a:pPr>
            <a:r>
              <a:rPr lang="ru-RU" altLang="en-US" sz="2700" dirty="0">
                <a:latin typeface="Times New Roman" panose="02020603050405020304" charset="0"/>
                <a:cs typeface="Times New Roman" panose="02020603050405020304" charset="0"/>
              </a:rPr>
              <a:t>При анкетировании в школе многие из опрошенных посчитали данный хлеб горьким, но в тоже время съедобным. Участники опроса из учителей посчитали, что в хлеб добавлены специи. Дети в основном писали, что вкус горький. </a:t>
            </a:r>
            <a:r>
              <a:rPr lang="ru-RU" altLang="en-US" sz="2700" dirty="0" smtClean="0">
                <a:latin typeface="Times New Roman" panose="02020603050405020304" charset="0"/>
                <a:cs typeface="Times New Roman" panose="02020603050405020304" charset="0"/>
              </a:rPr>
              <a:t>Но, несмотря </a:t>
            </a:r>
            <a:r>
              <a:rPr lang="ru-RU" altLang="en-US" sz="2700" dirty="0">
                <a:latin typeface="Times New Roman" panose="02020603050405020304" charset="0"/>
                <a:cs typeface="Times New Roman" panose="02020603050405020304" charset="0"/>
              </a:rPr>
              <a:t>на необычный вкус, большинство (28 человек из 32) признало его съедобным.</a:t>
            </a:r>
          </a:p>
        </p:txBody>
      </p:sp>
      <p:pic>
        <p:nvPicPr>
          <p:cNvPr id="4" name="Изображение 3" descr="IMG-20231004-WA0001"/>
          <p:cNvPicPr>
            <a:picLocks noChangeAspect="1"/>
          </p:cNvPicPr>
          <p:nvPr/>
        </p:nvPicPr>
        <p:blipFill>
          <a:blip r:embed="rId3" cstate="print"/>
          <a:stretch>
            <a:fillRect/>
          </a:stretch>
        </p:blipFill>
        <p:spPr>
          <a:xfrm>
            <a:off x="7005955" y="944880"/>
            <a:ext cx="5033010" cy="5303520"/>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Выводы</a:t>
            </a:r>
          </a:p>
        </p:txBody>
      </p:sp>
      <p:sp>
        <p:nvSpPr>
          <p:cNvPr id="3" name="Замещающее содержимое 2"/>
          <p:cNvSpPr>
            <a:spLocks noGrp="1"/>
          </p:cNvSpPr>
          <p:nvPr>
            <p:ph idx="1"/>
          </p:nvPr>
        </p:nvSpPr>
        <p:spPr>
          <a:xfrm>
            <a:off x="146685" y="636270"/>
            <a:ext cx="9052560" cy="5474335"/>
          </a:xfrm>
        </p:spPr>
        <p:txBody>
          <a:bodyPr/>
          <a:lstStyle/>
          <a:p>
            <a:pPr marL="0" indent="457200" algn="just">
              <a:lnSpc>
                <a:spcPct val="100000"/>
              </a:lnSpc>
              <a:buNone/>
            </a:pPr>
            <a:r>
              <a:rPr lang="ru-RU" altLang="en-US" sz="2600">
                <a:latin typeface="Times New Roman" panose="02020603050405020304" charset="0"/>
                <a:cs typeface="Times New Roman" panose="02020603050405020304" charset="0"/>
              </a:rPr>
              <a:t>Сегодня мало кто помнит о сосновом хлебе. Многие, кто приезжал в Карелию в те далёкие времена считали, что такой хлеб крестьяне едят только из-за голода. Да, люди берегли муку. Но со временем это вошло в привычку. </a:t>
            </a:r>
          </a:p>
          <a:p>
            <a:pPr marL="0" indent="457200" algn="just">
              <a:lnSpc>
                <a:spcPct val="100000"/>
              </a:lnSpc>
              <a:buNone/>
            </a:pPr>
            <a:r>
              <a:rPr lang="ru-RU" altLang="en-US" sz="2600">
                <a:latin typeface="Times New Roman" panose="02020603050405020304" charset="0"/>
                <a:cs typeface="Times New Roman" panose="02020603050405020304" charset="0"/>
              </a:rPr>
              <a:t>Мое исследование показало, что заготовка сосновой муки отнимает много времени и сил. Хлеб из сосновой коры вполне пригоден для еды. Анкетирование подтвердило это. Но стали бы они его есть в обычной жизни? Скорее нет. Этот хлеб обладает необычным вкусом.Его употребление в еду - это скорее дело вкуса или привычки.  Мне кажется, если добавлять при выпечке сосновой муки меньше, чем в моем эксперименте,использовать дрожжи для пышности и различные добавки в виде изюма, семечек и орехов, то вкус станет более мягким и приятным. Возможно, тогда сосновый хлеб станет частью национальной кухни карелов.</a:t>
            </a:r>
          </a:p>
        </p:txBody>
      </p:sp>
      <p:sp>
        <p:nvSpPr>
          <p:cNvPr id="4" name="Текстовое поле 3"/>
          <p:cNvSpPr txBox="1"/>
          <p:nvPr/>
        </p:nvSpPr>
        <p:spPr>
          <a:xfrm>
            <a:off x="11470640" y="7492365"/>
            <a:ext cx="4064000" cy="368300"/>
          </a:xfrm>
          <a:prstGeom prst="rect">
            <a:avLst/>
          </a:prstGeom>
          <a:noFill/>
        </p:spPr>
        <p:txBody>
          <a:bodyPr wrap="square" rtlCol="0">
            <a:spAutoFit/>
          </a:bodyPr>
          <a:lstStyle/>
          <a:p>
            <a:endParaRPr lang="ru-RU" altLang="en-US"/>
          </a:p>
        </p:txBody>
      </p:sp>
      <p:pic>
        <p:nvPicPr>
          <p:cNvPr id="7" name="Изображение 6" descr="IMG_20231003_192231"/>
          <p:cNvPicPr>
            <a:picLocks noChangeAspect="1"/>
          </p:cNvPicPr>
          <p:nvPr/>
        </p:nvPicPr>
        <p:blipFill>
          <a:blip r:embed="rId3" cstate="print"/>
          <a:stretch>
            <a:fillRect/>
          </a:stretch>
        </p:blipFill>
        <p:spPr>
          <a:xfrm>
            <a:off x="9199245" y="3750310"/>
            <a:ext cx="2810510" cy="2904490"/>
          </a:xfrm>
          <a:prstGeom prst="rect">
            <a:avLst/>
          </a:prstGeom>
        </p:spPr>
      </p:pic>
      <p:pic>
        <p:nvPicPr>
          <p:cNvPr id="8" name="Изображение 7" descr="IMG_20231001_152942"/>
          <p:cNvPicPr>
            <a:picLocks noChangeAspect="1"/>
          </p:cNvPicPr>
          <p:nvPr/>
        </p:nvPicPr>
        <p:blipFill>
          <a:blip r:embed="rId4" cstate="print"/>
          <a:stretch>
            <a:fillRect/>
          </a:stretch>
        </p:blipFill>
        <p:spPr>
          <a:xfrm>
            <a:off x="9199245" y="330835"/>
            <a:ext cx="2810510" cy="323850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50">
        <p:newsflash/>
      </p:transition>
    </mc:Choice>
    <mc:Fallback>
      <p:transition spd="med">
        <p:newsflash/>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Список литературы</a:t>
            </a:r>
          </a:p>
        </p:txBody>
      </p:sp>
      <p:sp>
        <p:nvSpPr>
          <p:cNvPr id="3" name="Замещающее содержимое 2"/>
          <p:cNvSpPr>
            <a:spLocks noGrp="1"/>
          </p:cNvSpPr>
          <p:nvPr>
            <p:ph idx="1"/>
          </p:nvPr>
        </p:nvSpPr>
        <p:spPr>
          <a:xfrm>
            <a:off x="609600" y="773430"/>
            <a:ext cx="10972800" cy="5525770"/>
          </a:xfrm>
        </p:spPr>
        <p:txBody>
          <a:bodyPr/>
          <a:lstStyle/>
          <a:p>
            <a:pPr marL="0" indent="0" algn="just">
              <a:buNone/>
            </a:pPr>
            <a:r>
              <a:rPr lang="ru-RU" altLang="en-US" sz="2800">
                <a:latin typeface="Times New Roman" panose="02020603050405020304" charset="0"/>
                <a:cs typeface="Times New Roman" panose="02020603050405020304" charset="0"/>
              </a:rPr>
              <a:t>1. </a:t>
            </a:r>
            <a:r>
              <a:rPr lang="ru-RU" altLang="en-US" sz="2700">
                <a:latin typeface="Times New Roman" panose="02020603050405020304" charset="0"/>
                <a:cs typeface="Times New Roman" panose="02020603050405020304" charset="0"/>
              </a:rPr>
              <a:t>Логвиненко Е.С. Умные вещи карельской деревни: этнографические очерки / Е.С. Логвиненко. - Петрозаводск:Периодика, 2021.- с.152-159.</a:t>
            </a:r>
          </a:p>
          <a:p>
            <a:pPr marL="0" indent="0" algn="just">
              <a:buNone/>
            </a:pPr>
            <a:r>
              <a:rPr lang="ru-RU" altLang="en-US" sz="2700">
                <a:latin typeface="Times New Roman" panose="02020603050405020304" charset="0"/>
                <a:cs typeface="Times New Roman" panose="02020603050405020304" charset="0"/>
              </a:rPr>
              <a:t>2. Александров Ю.С. «Карел кору ел». Из истории выпечки хлеба из сосновой коры в Олонецкой губернии. // Краеведческие чтения. Материалы II научной конференции. Петрозаводск, 2009. - с.46-54.</a:t>
            </a:r>
          </a:p>
          <a:p>
            <a:pPr marL="0" indent="0" algn="just">
              <a:buNone/>
            </a:pPr>
            <a:r>
              <a:rPr lang="ru-RU" altLang="en-US" sz="2700">
                <a:latin typeface="Times New Roman" panose="02020603050405020304" charset="0"/>
                <a:cs typeface="Times New Roman" panose="02020603050405020304" charset="0"/>
              </a:rPr>
              <a:t>3. Сетевое информационное издание «Петрозаводск говорит». Умные вещи. Карел кору ел. [Электронный ресурс] – Режим доступа http://ptzgovorit.ru/blog/logvinenko/1962/hleb.</a:t>
            </a:r>
          </a:p>
          <a:p>
            <a:pPr marL="0" indent="0" algn="just">
              <a:buNone/>
            </a:pPr>
            <a:r>
              <a:rPr lang="ru-RU" altLang="en-US" sz="2700">
                <a:latin typeface="Times New Roman" panose="02020603050405020304" charset="0"/>
                <a:cs typeface="Times New Roman" panose="02020603050405020304" charset="0"/>
              </a:rPr>
              <a:t>4. Сетевое информационное издание «BNAS . Выживание. Хлеб из сосновой коры. Рецепты древних скандинавов.[Электронный ресурс] – Режим доступа   http://bnas.ru/hleb-iz-sosnovoj-kory-retsept-drevnih-skandinavov.</a:t>
            </a:r>
          </a:p>
        </p:txBody>
      </p:sp>
    </p:spTree>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Цель и задачи</a:t>
            </a:r>
          </a:p>
        </p:txBody>
      </p:sp>
      <p:sp>
        <p:nvSpPr>
          <p:cNvPr id="3" name="Замещающее содержимое 2"/>
          <p:cNvSpPr>
            <a:spLocks noGrp="1"/>
          </p:cNvSpPr>
          <p:nvPr>
            <p:ph idx="1"/>
          </p:nvPr>
        </p:nvSpPr>
        <p:spPr>
          <a:xfrm>
            <a:off x="609600" y="1155065"/>
            <a:ext cx="10972800" cy="4972685"/>
          </a:xfrm>
        </p:spPr>
        <p:txBody>
          <a:bodyPr>
            <a:scene3d>
              <a:camera prst="orthographicFront"/>
              <a:lightRig rig="threePt" dir="t"/>
            </a:scene3d>
          </a:bodyPr>
          <a:lstStyle/>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Цель – </a:t>
            </a:r>
            <a:r>
              <a:rPr lang="ru-RU" altLang="en-US" sz="2700"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выяснение особенностей </a:t>
            </a: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хлеба из сосновой коры и </a:t>
            </a:r>
            <a:r>
              <a:rPr lang="ru-RU" altLang="en-US" sz="2700" dirty="0" smtClean="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его приготовление.</a:t>
            </a:r>
            <a:endPar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Задачи:</a:t>
            </a:r>
          </a:p>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1.Изучить информацию по теме;</a:t>
            </a:r>
          </a:p>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2.Подбор необходимой информации в литературе и на пространстве сети Интернет;</a:t>
            </a:r>
          </a:p>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3.Приготовить хлеб из сосновой коры;</a:t>
            </a:r>
          </a:p>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4.Продегустировать вкусовые качества приготовленного хлеба;</a:t>
            </a:r>
          </a:p>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5.Провести анкетирование среди людей, попробовавших мой хлеб;</a:t>
            </a:r>
          </a:p>
          <a:p>
            <a:pPr marL="0" indent="0" algn="just">
              <a:buNone/>
            </a:pPr>
            <a:r>
              <a:rPr lang="ru-RU" altLang="en-US" sz="2700" dirty="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6.Оформить результаты работы.</a:t>
            </a:r>
          </a:p>
        </p:txBody>
      </p:sp>
    </p:spTree>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Гипотеза и актуальность</a:t>
            </a:r>
          </a:p>
        </p:txBody>
      </p:sp>
      <p:sp>
        <p:nvSpPr>
          <p:cNvPr id="3" name="Замещающее содержимое 2"/>
          <p:cNvSpPr>
            <a:spLocks noGrp="1"/>
          </p:cNvSpPr>
          <p:nvPr>
            <p:ph idx="1"/>
          </p:nvPr>
        </p:nvSpPr>
        <p:spPr/>
        <p:txBody>
          <a:bodyPr/>
          <a:lstStyle/>
          <a:p>
            <a:pPr algn="just"/>
            <a:r>
              <a:rPr lang="ru-RU" altLang="en-US" sz="2800">
                <a:latin typeface="Times New Roman" panose="02020603050405020304" charset="0"/>
                <a:cs typeface="Times New Roman" panose="02020603050405020304" charset="0"/>
              </a:rPr>
              <a:t>Гипотеза - если приготовить хлеб из сосновой коры и попробовать его, то можно узнать съедобен ли он и как к нему отнесутся наши современники при нынешнем изобилии хлебных изделий в магазине.</a:t>
            </a:r>
          </a:p>
          <a:p>
            <a:pPr algn="just"/>
            <a:endParaRPr lang="ru-RU" altLang="en-US" sz="2800">
              <a:latin typeface="Times New Roman" panose="02020603050405020304" charset="0"/>
              <a:cs typeface="Times New Roman" panose="02020603050405020304" charset="0"/>
            </a:endParaRPr>
          </a:p>
          <a:p>
            <a:pPr algn="just"/>
            <a:r>
              <a:rPr lang="ru-RU" altLang="en-US" sz="2800">
                <a:latin typeface="Times New Roman" panose="02020603050405020304" charset="0"/>
                <a:cs typeface="Times New Roman" panose="02020603050405020304" charset="0"/>
              </a:rPr>
              <a:t>Актуальность моей работы в том, что знания о национальной культуре и традициях вызывают большой интерес в последнее время, но мало кто знает о древесном хлебе. Возможно, если люди узнают об этой традиции, это поможет сохранить и развить культурное наследие, вызвать чувство гордости за родной край.</a:t>
            </a:r>
          </a:p>
        </p:txBody>
      </p:sp>
    </p:spTree>
  </p:cSld>
  <p:clrMapOvr>
    <a:masterClrMapping/>
  </p:clrMapOvr>
  <mc:AlternateContent xmlns:mc="http://schemas.openxmlformats.org/markup-compatibility/2006">
    <mc:Choice xmlns="" xmlns:p14="http://schemas.microsoft.com/office/powerpoint/2010/main" Requires="p14">
      <p:transition spd="slow" p14:dur="1600">
        <p:blinds/>
      </p:transition>
    </mc:Choice>
    <mc:Fallback>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Из истории соснового хлеба</a:t>
            </a:r>
          </a:p>
        </p:txBody>
      </p:sp>
      <p:sp>
        <p:nvSpPr>
          <p:cNvPr id="3" name="Замещающее содержимое 2"/>
          <p:cNvSpPr>
            <a:spLocks noGrp="1"/>
          </p:cNvSpPr>
          <p:nvPr>
            <p:ph idx="1"/>
          </p:nvPr>
        </p:nvSpPr>
        <p:spPr>
          <a:xfrm>
            <a:off x="609600" y="772795"/>
            <a:ext cx="10972800" cy="5354955"/>
          </a:xfrm>
        </p:spPr>
        <p:txBody>
          <a:bodyPr/>
          <a:lstStyle/>
          <a:p>
            <a:pPr marL="0" indent="457200" algn="just">
              <a:buNone/>
            </a:pPr>
            <a:r>
              <a:rPr lang="ru-RU" altLang="en-US" sz="2700" dirty="0">
                <a:latin typeface="Times New Roman" panose="02020603050405020304" charset="0"/>
                <a:cs typeface="Times New Roman" panose="02020603050405020304" charset="0"/>
              </a:rPr>
              <a:t>Многие народы во времена голода использовали дары природы, чтобы выжить. Карелы с древних времён и до начала 20 века употребляли в пищу хлеб с различными добавками. </a:t>
            </a:r>
            <a:r>
              <a:rPr lang="ru-RU" altLang="en-US" sz="2700" dirty="0">
                <a:latin typeface="Times New Roman" panose="02020603050405020304" charset="0"/>
                <a:cs typeface="Times New Roman" panose="02020603050405020304" charset="0"/>
                <a:sym typeface="+mn-ea"/>
              </a:rPr>
              <a:t>Из-за сурового климата трудно было вырастить и запастись нужным количеством хлеба. Поэтому при выпечке в муку добавляли </a:t>
            </a:r>
            <a:r>
              <a:rPr lang="ru-RU" altLang="en-US" sz="2700" dirty="0">
                <a:latin typeface="Times New Roman" panose="02020603050405020304" charset="0"/>
                <a:cs typeface="Times New Roman" panose="02020603050405020304" charset="0"/>
              </a:rPr>
              <a:t>сосновую кору, берёзовый луб, мох или даже солому.  Сосновую кору использовали чаще, так как она питательна и сильно не </a:t>
            </a:r>
            <a:r>
              <a:rPr lang="ru-RU" altLang="en-US" sz="2700" dirty="0" smtClean="0">
                <a:latin typeface="Times New Roman" panose="02020603050405020304" charset="0"/>
                <a:cs typeface="Times New Roman" panose="02020603050405020304" charset="0"/>
              </a:rPr>
              <a:t>горчит </a:t>
            </a:r>
            <a:r>
              <a:rPr lang="ru-RU" altLang="en-US" sz="2700" dirty="0">
                <a:latin typeface="Times New Roman" panose="02020603050405020304" charset="0"/>
                <a:cs typeface="Times New Roman" panose="02020603050405020304" charset="0"/>
              </a:rPr>
              <a:t>как березовый луб.</a:t>
            </a:r>
          </a:p>
        </p:txBody>
      </p:sp>
      <p:pic>
        <p:nvPicPr>
          <p:cNvPr id="4" name="Изображение 3" descr="Hleb-iz-sosnovoj-kory.-Retsepty-drevnih-skandinavov-Last-Day-Club-1"/>
          <p:cNvPicPr>
            <a:picLocks noChangeAspect="1"/>
          </p:cNvPicPr>
          <p:nvPr/>
        </p:nvPicPr>
        <p:blipFill>
          <a:blip r:embed="rId2" cstate="print"/>
          <a:stretch>
            <a:fillRect/>
          </a:stretch>
        </p:blipFill>
        <p:spPr>
          <a:xfrm>
            <a:off x="3353435" y="3813175"/>
            <a:ext cx="5484495" cy="28981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50">
        <p:newsflash/>
      </p:transition>
    </mc:Choice>
    <mc:Fallback>
      <p:transition spd="med">
        <p:newsfla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Заготовка соснового хлеба</a:t>
            </a:r>
          </a:p>
        </p:txBody>
      </p:sp>
      <p:sp>
        <p:nvSpPr>
          <p:cNvPr id="3" name="Замещающее содержимое 2"/>
          <p:cNvSpPr>
            <a:spLocks noGrp="1"/>
          </p:cNvSpPr>
          <p:nvPr>
            <p:ph idx="1"/>
          </p:nvPr>
        </p:nvSpPr>
        <p:spPr>
          <a:xfrm>
            <a:off x="609600" y="772795"/>
            <a:ext cx="10972800" cy="5354955"/>
          </a:xfrm>
        </p:spPr>
        <p:txBody>
          <a:bodyPr/>
          <a:lstStyle/>
          <a:p>
            <a:pPr marL="0" indent="457200" algn="just">
              <a:buNone/>
            </a:pPr>
            <a:r>
              <a:rPr lang="ru-RU" altLang="en-US" sz="2700">
                <a:latin typeface="Times New Roman" panose="02020603050405020304" charset="0"/>
                <a:cs typeface="Times New Roman" panose="02020603050405020304" charset="0"/>
              </a:rPr>
              <a:t>Для получения сосновой муки нужно добыть заболонь. Заболонь(луб) - это </a:t>
            </a:r>
            <a:r>
              <a:rPr lang="ru-RU" altLang="en-US" sz="2700">
                <a:latin typeface="Times New Roman" panose="02020603050405020304" charset="0"/>
                <a:cs typeface="Times New Roman" panose="02020603050405020304" charset="0"/>
                <a:sym typeface="+mn-ea"/>
              </a:rPr>
              <a:t>внутренняя часть коры, </a:t>
            </a:r>
            <a:r>
              <a:rPr lang="ru-RU" altLang="en-US" sz="2700">
                <a:latin typeface="Times New Roman" panose="02020603050405020304" charset="0"/>
                <a:cs typeface="Times New Roman" panose="02020603050405020304" charset="0"/>
              </a:rPr>
              <a:t>слой между внешней корой и древесиной. Эту часть коры срезали с деревьев, сушили, обжаривали и перемалывали в муку. Сосновую муку смешивали с обычной мукой, чаще со ржаной, а по праздникам с пшеничной.</a:t>
            </a:r>
          </a:p>
          <a:p>
            <a:pPr marL="0" indent="457200" algn="just">
              <a:buNone/>
            </a:pPr>
            <a:endParaRPr lang="ru-RU" altLang="en-US" sz="2700">
              <a:latin typeface="Times New Roman" panose="02020603050405020304" charset="0"/>
              <a:cs typeface="Times New Roman" panose="02020603050405020304" charset="0"/>
            </a:endParaRPr>
          </a:p>
        </p:txBody>
      </p:sp>
      <p:pic>
        <p:nvPicPr>
          <p:cNvPr id="5" name="Изображение 4" descr="3457546 (1)"/>
          <p:cNvPicPr>
            <a:picLocks noChangeAspect="1"/>
          </p:cNvPicPr>
          <p:nvPr/>
        </p:nvPicPr>
        <p:blipFill>
          <a:blip r:embed="rId3" cstate="print"/>
          <a:stretch>
            <a:fillRect/>
          </a:stretch>
        </p:blipFill>
        <p:spPr>
          <a:xfrm>
            <a:off x="6445250" y="3155315"/>
            <a:ext cx="5137150" cy="3377565"/>
          </a:xfrm>
          <a:prstGeom prst="rect">
            <a:avLst/>
          </a:prstGeom>
        </p:spPr>
      </p:pic>
      <p:pic>
        <p:nvPicPr>
          <p:cNvPr id="4" name="Изображение 3" descr="zabolon-drevesiny-60"/>
          <p:cNvPicPr>
            <a:picLocks noChangeAspect="1"/>
          </p:cNvPicPr>
          <p:nvPr/>
        </p:nvPicPr>
        <p:blipFill>
          <a:blip r:embed="rId4" cstate="print"/>
          <a:stretch>
            <a:fillRect/>
          </a:stretch>
        </p:blipFill>
        <p:spPr>
          <a:xfrm>
            <a:off x="609600" y="2994025"/>
            <a:ext cx="4828540" cy="369951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med" p14:dur="750">
        <p:pull/>
      </p:transition>
    </mc:Choice>
    <mc:Fallback>
      <p:transition spd="med">
        <p:pull/>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en-US"/>
              <a:t>Практическая работа. Заготовка древесной муки.</a:t>
            </a:r>
          </a:p>
        </p:txBody>
      </p:sp>
      <p:sp>
        <p:nvSpPr>
          <p:cNvPr id="3" name="Замещающее содержимое 2"/>
          <p:cNvSpPr>
            <a:spLocks noGrp="1"/>
          </p:cNvSpPr>
          <p:nvPr>
            <p:ph idx="1"/>
          </p:nvPr>
        </p:nvSpPr>
        <p:spPr>
          <a:xfrm>
            <a:off x="609600" y="772795"/>
            <a:ext cx="6858635" cy="5354955"/>
          </a:xfrm>
        </p:spPr>
        <p:txBody>
          <a:bodyPr/>
          <a:lstStyle/>
          <a:p>
            <a:pPr marL="0" indent="457200" algn="just">
              <a:buNone/>
            </a:pPr>
            <a:r>
              <a:rPr lang="ru-RU" altLang="en-US" sz="2700">
                <a:latin typeface="Times New Roman" panose="02020603050405020304" charset="0"/>
                <a:cs typeface="Times New Roman" panose="02020603050405020304" charset="0"/>
              </a:rPr>
              <a:t>Для заготовки сосновой коры было найдено недавно срубленное сосновое дерево. Далее при помощи родителей снят верхний слой коры. Осталась заболонь цвета древесины, которую сняли при помощи надрезов. Узкие полосы коры сушили на печке на даче. После высыхания кору обжаривали в духовке на медленном огне до светло-коричневого цвета. Высушенную кору поместили в тряпичный мешочек и отбили молотком. Потом перемололи в ручной кофемолке. Получившуюся муку просеяли через сито.</a:t>
            </a:r>
          </a:p>
        </p:txBody>
      </p:sp>
      <p:pic>
        <p:nvPicPr>
          <p:cNvPr id="5" name="Изображение 4" descr="IMG_20231026_153848"/>
          <p:cNvPicPr>
            <a:picLocks noChangeAspect="1"/>
          </p:cNvPicPr>
          <p:nvPr/>
        </p:nvPicPr>
        <p:blipFill>
          <a:blip r:embed="rId3" cstate="print"/>
          <a:stretch>
            <a:fillRect/>
          </a:stretch>
        </p:blipFill>
        <p:spPr>
          <a:xfrm>
            <a:off x="7621905" y="1165860"/>
            <a:ext cx="4364355" cy="468757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blinds/>
      </p:transition>
    </mc:Choice>
    <mc:Fallback>
      <p:transition spd="slow">
        <p:blind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altLang="en-US"/>
              <a:t>Приготовление соснового хлеба</a:t>
            </a:r>
          </a:p>
        </p:txBody>
      </p:sp>
      <p:sp>
        <p:nvSpPr>
          <p:cNvPr id="3" name="Замещающее содержимое 2"/>
          <p:cNvSpPr>
            <a:spLocks noGrp="1"/>
          </p:cNvSpPr>
          <p:nvPr>
            <p:ph idx="1"/>
          </p:nvPr>
        </p:nvSpPr>
        <p:spPr>
          <a:xfrm>
            <a:off x="609600" y="636905"/>
            <a:ext cx="10972800" cy="5490845"/>
          </a:xfrm>
        </p:spPr>
        <p:txBody>
          <a:bodyPr/>
          <a:lstStyle/>
          <a:p>
            <a:pPr marL="0" indent="457200" algn="just">
              <a:buNone/>
            </a:pPr>
            <a:r>
              <a:rPr lang="ru-RU" altLang="en-US" sz="2700" dirty="0">
                <a:latin typeface="Times New Roman" panose="02020603050405020304" charset="0"/>
                <a:cs typeface="Times New Roman" panose="02020603050405020304" charset="0"/>
              </a:rPr>
              <a:t>Точного рецепта приготовления хлеба из сосновой коры нет. В голодные годы могли добавить больше  сосновой муки, чем обычной. Стоит упомянуть, что в прошлом карелы замешивали пресный хлеб, то есть без дрожжей. Поэтому я решила печь пресный пшеничный хлеб с добавлением муки из сосновой коры в пропорции 1/3.</a:t>
            </a:r>
          </a:p>
          <a:p>
            <a:pPr marL="0" indent="0" algn="just">
              <a:buNone/>
            </a:pPr>
            <a:r>
              <a:rPr lang="ru-RU" altLang="en-US" sz="2700" dirty="0" smtClean="0">
                <a:latin typeface="Times New Roman" panose="02020603050405020304" charset="0"/>
                <a:cs typeface="Times New Roman" panose="02020603050405020304" charset="0"/>
              </a:rPr>
              <a:t>Ингредиенты</a:t>
            </a:r>
            <a:r>
              <a:rPr lang="ru-RU" altLang="en-US" sz="2700" dirty="0">
                <a:latin typeface="Times New Roman" panose="02020603050405020304" charset="0"/>
                <a:cs typeface="Times New Roman" panose="02020603050405020304" charset="0"/>
              </a:rPr>
              <a:t>:</a:t>
            </a:r>
          </a:p>
          <a:p>
            <a:pPr algn="just"/>
            <a:r>
              <a:rPr lang="ru-RU" altLang="en-US" sz="2700" dirty="0">
                <a:latin typeface="Times New Roman" panose="02020603050405020304" charset="0"/>
                <a:cs typeface="Times New Roman" panose="02020603050405020304" charset="0"/>
              </a:rPr>
              <a:t>Мука пшеничная - 2 стакана;</a:t>
            </a:r>
          </a:p>
          <a:p>
            <a:pPr algn="just"/>
            <a:r>
              <a:rPr lang="ru-RU" altLang="en-US" sz="2700" dirty="0">
                <a:latin typeface="Times New Roman" panose="02020603050405020304" charset="0"/>
                <a:cs typeface="Times New Roman" panose="02020603050405020304" charset="0"/>
              </a:rPr>
              <a:t>Мука из сосновой коры - 1 стакан;</a:t>
            </a:r>
          </a:p>
          <a:p>
            <a:pPr algn="just"/>
            <a:r>
              <a:rPr lang="ru-RU" altLang="en-US" sz="2700" dirty="0">
                <a:latin typeface="Times New Roman" panose="02020603050405020304" charset="0"/>
                <a:cs typeface="Times New Roman" panose="02020603050405020304" charset="0"/>
              </a:rPr>
              <a:t>Соль - 1 чайная ложка;</a:t>
            </a:r>
          </a:p>
          <a:p>
            <a:pPr algn="just"/>
            <a:r>
              <a:rPr lang="ru-RU" altLang="en-US" sz="2700" dirty="0">
                <a:latin typeface="Times New Roman" panose="02020603050405020304" charset="0"/>
                <a:cs typeface="Times New Roman" panose="02020603050405020304" charset="0"/>
              </a:rPr>
              <a:t>Яйцо - 2 штуки;</a:t>
            </a:r>
          </a:p>
          <a:p>
            <a:pPr algn="just"/>
            <a:r>
              <a:rPr lang="ru-RU" altLang="en-US" sz="2700" dirty="0">
                <a:latin typeface="Times New Roman" panose="02020603050405020304" charset="0"/>
                <a:cs typeface="Times New Roman" panose="02020603050405020304" charset="0"/>
              </a:rPr>
              <a:t>Сахар - 0,5 чайной ложки;</a:t>
            </a:r>
          </a:p>
          <a:p>
            <a:pPr algn="just"/>
            <a:r>
              <a:rPr lang="ru-RU" altLang="en-US" sz="2700" dirty="0">
                <a:latin typeface="Times New Roman" panose="02020603050405020304" charset="0"/>
                <a:cs typeface="Times New Roman" panose="02020603050405020304" charset="0"/>
              </a:rPr>
              <a:t>Вода - 0,5 стакана.</a:t>
            </a:r>
          </a:p>
        </p:txBody>
      </p:sp>
      <p:pic>
        <p:nvPicPr>
          <p:cNvPr id="4" name="Изображение 3" descr="IMG_20231128_091712"/>
          <p:cNvPicPr>
            <a:picLocks noChangeAspect="1"/>
          </p:cNvPicPr>
          <p:nvPr/>
        </p:nvPicPr>
        <p:blipFill>
          <a:blip r:embed="rId3" cstate="print"/>
          <a:stretch>
            <a:fillRect/>
          </a:stretch>
        </p:blipFill>
        <p:spPr>
          <a:xfrm>
            <a:off x="6813550" y="2821940"/>
            <a:ext cx="5089525" cy="3814445"/>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airplan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609600" y="635635"/>
            <a:ext cx="10972800" cy="5492115"/>
          </a:xfrm>
        </p:spPr>
        <p:txBody>
          <a:bodyPr/>
          <a:lstStyle/>
          <a:p>
            <a:pPr marL="0" indent="457200">
              <a:buNone/>
            </a:pPr>
            <a:r>
              <a:rPr lang="ru-RU" altLang="en-US" sz="2700">
                <a:latin typeface="Times New Roman" panose="02020603050405020304" charset="0"/>
                <a:cs typeface="Times New Roman" panose="02020603050405020304" charset="0"/>
              </a:rPr>
              <a:t>Сначала я просеяла муку, все смешала в миске с сахаром и солью. Эта смесь получилась светло-коричневого цвета. Появился запах сосны. </a:t>
            </a:r>
            <a:r>
              <a:rPr lang="ru-RU" altLang="en-US" sz="2700">
                <a:latin typeface="Times New Roman" panose="02020603050405020304" charset="0"/>
                <a:cs typeface="Times New Roman" panose="02020603050405020304" charset="0"/>
                <a:sym typeface="+mn-ea"/>
              </a:rPr>
              <a:t>Дальше ввела яйца и воду. Замесила тесто.</a:t>
            </a:r>
          </a:p>
          <a:p>
            <a:pPr marL="0" indent="0">
              <a:buNone/>
            </a:pPr>
            <a:endParaRPr lang="ru-RU" altLang="en-US" sz="2700">
              <a:latin typeface="Times New Roman" panose="02020603050405020304" charset="0"/>
              <a:cs typeface="Times New Roman" panose="02020603050405020304" charset="0"/>
            </a:endParaRPr>
          </a:p>
        </p:txBody>
      </p:sp>
      <p:pic>
        <p:nvPicPr>
          <p:cNvPr id="4" name="Изображение 3" descr="IMG_20231001_133823"/>
          <p:cNvPicPr>
            <a:picLocks noChangeAspect="1"/>
          </p:cNvPicPr>
          <p:nvPr/>
        </p:nvPicPr>
        <p:blipFill>
          <a:blip r:embed="rId3" cstate="print"/>
          <a:stretch>
            <a:fillRect/>
          </a:stretch>
        </p:blipFill>
        <p:spPr>
          <a:xfrm>
            <a:off x="609600" y="2331720"/>
            <a:ext cx="4834890" cy="4201160"/>
          </a:xfrm>
          <a:prstGeom prst="rect">
            <a:avLst/>
          </a:prstGeom>
        </p:spPr>
      </p:pic>
      <p:pic>
        <p:nvPicPr>
          <p:cNvPr id="6" name="Изображение 5" descr="IMG_20231001_140136"/>
          <p:cNvPicPr>
            <a:picLocks noChangeAspect="1"/>
          </p:cNvPicPr>
          <p:nvPr/>
        </p:nvPicPr>
        <p:blipFill>
          <a:blip r:embed="rId4" cstate="print"/>
          <a:stretch>
            <a:fillRect/>
          </a:stretch>
        </p:blipFill>
        <p:spPr>
          <a:xfrm>
            <a:off x="6868160" y="2331085"/>
            <a:ext cx="4714240" cy="4201795"/>
          </a:xfrm>
          <a:prstGeom prst="rect">
            <a:avLst/>
          </a:prstGeom>
        </p:spPr>
      </p:pic>
    </p:spTree>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щающее содержимое 2"/>
          <p:cNvSpPr>
            <a:spLocks noGrp="1"/>
          </p:cNvSpPr>
          <p:nvPr>
            <p:ph idx="1"/>
          </p:nvPr>
        </p:nvSpPr>
        <p:spPr>
          <a:xfrm>
            <a:off x="335915" y="643255"/>
            <a:ext cx="6444615" cy="5484495"/>
          </a:xfrm>
        </p:spPr>
        <p:txBody>
          <a:bodyPr/>
          <a:lstStyle/>
          <a:p>
            <a:pPr marL="0" indent="457200" algn="just">
              <a:buNone/>
            </a:pPr>
            <a:r>
              <a:rPr lang="ru-RU" altLang="en-US" sz="2700">
                <a:latin typeface="Times New Roman" panose="02020603050405020304" charset="0"/>
                <a:cs typeface="Times New Roman" panose="02020603050405020304" charset="0"/>
                <a:sym typeface="+mn-ea"/>
              </a:rPr>
              <a:t>Готовое тесто размяла в руках и разделила. Из частей сформировала 12 круглых хлебцев и смазала их яичным желтком. Поставила в духовку на 40 минут при температуре 200 градусов. Через 20 минут в доме стал ощущаться сильный запах сосны. Хлеб получился с блестящей, твердой коркой и запахом сосны, сам по себе плотный и не пышный. Готовый хлеб напомнил мне  по виду скандинавские краюшки, которые продают в магазине.</a:t>
            </a:r>
          </a:p>
          <a:p>
            <a:pPr marL="0" indent="0" algn="just">
              <a:buNone/>
            </a:pPr>
            <a:endParaRPr lang="ru-RU" altLang="en-US" sz="2800">
              <a:latin typeface="Times New Roman" panose="02020603050405020304" charset="0"/>
              <a:cs typeface="Times New Roman" panose="02020603050405020304" charset="0"/>
            </a:endParaRPr>
          </a:p>
          <a:p>
            <a:pPr marL="0" indent="0" algn="just">
              <a:buNone/>
            </a:pPr>
            <a:endParaRPr lang="ru-RU" altLang="en-US" sz="2800"/>
          </a:p>
        </p:txBody>
      </p:sp>
      <p:pic>
        <p:nvPicPr>
          <p:cNvPr id="4" name="Изображение 3" descr="IMG_20231001_142600"/>
          <p:cNvPicPr>
            <a:picLocks noChangeAspect="1"/>
          </p:cNvPicPr>
          <p:nvPr/>
        </p:nvPicPr>
        <p:blipFill>
          <a:blip r:embed="rId3" cstate="print"/>
          <a:stretch>
            <a:fillRect/>
          </a:stretch>
        </p:blipFill>
        <p:spPr>
          <a:xfrm>
            <a:off x="7108190" y="773430"/>
            <a:ext cx="4833620" cy="520128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600">
        <p14:prism isInverted="1"/>
      </p:transition>
    </mc:Choice>
    <mc:Fallback>
      <p:transition spd="slow">
        <p:fade/>
      </p:transition>
    </mc:Fallback>
  </mc:AlternateContent>
</p:sld>
</file>

<file path=ppt/theme/theme1.xml><?xml version="1.0" encoding="utf-8"?>
<a:theme xmlns:a="http://schemas.openxmlformats.org/drawingml/2006/main" name="Green Colo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Green Color">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reen Colo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olo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olo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olo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olo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olo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olo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olo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olo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olo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olo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olo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reen Color 13">
        <a:dk1>
          <a:srgbClr val="000000"/>
        </a:dk1>
        <a:lt1>
          <a:srgbClr val="FFFFFF"/>
        </a:lt1>
        <a:dk2>
          <a:srgbClr val="000000"/>
        </a:dk2>
        <a:lt2>
          <a:srgbClr val="969696"/>
        </a:lt2>
        <a:accent1>
          <a:srgbClr val="009900"/>
        </a:accent1>
        <a:accent2>
          <a:srgbClr val="99CC00"/>
        </a:accent2>
        <a:accent3>
          <a:srgbClr val="FFFFFF"/>
        </a:accent3>
        <a:accent4>
          <a:srgbClr val="000000"/>
        </a:accent4>
        <a:accent5>
          <a:srgbClr val="AACAAA"/>
        </a:accent5>
        <a:accent6>
          <a:srgbClr val="8AB900"/>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Капля</Template>
  <TotalTime>14</TotalTime>
  <Words>969</Words>
  <Application>Microsoft Office PowerPoint</Application>
  <PresentationFormat>Произвольный</PresentationFormat>
  <Paragraphs>47</Paragraphs>
  <Slides>12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Green Color</vt:lpstr>
      <vt:lpstr>Учебно-исследовательская работа «ХЛЕБ ИЗ СОСНОВОЙ КОРЫ»                  </vt:lpstr>
      <vt:lpstr>Цель и задачи</vt:lpstr>
      <vt:lpstr>Гипотеза и актуальность</vt:lpstr>
      <vt:lpstr>Из истории соснового хлеба</vt:lpstr>
      <vt:lpstr>Заготовка соснового хлеба</vt:lpstr>
      <vt:lpstr>Практическая работа. Заготовка древесной муки.</vt:lpstr>
      <vt:lpstr>Приготовление соснового хлеба</vt:lpstr>
      <vt:lpstr>Слайд 8</vt:lpstr>
      <vt:lpstr>Слайд 9</vt:lpstr>
      <vt:lpstr>Дегустация и анкетирование</vt:lpstr>
      <vt:lpstr>Выводы</vt:lpstr>
      <vt:lpstr>Список литературы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Марциальные воды </dc:title>
  <dc:creator>Acer</dc:creator>
  <cp:lastModifiedBy>Татьяна</cp:lastModifiedBy>
  <cp:revision>46</cp:revision>
  <dcterms:created xsi:type="dcterms:W3CDTF">2023-01-13T13:11:00Z</dcterms:created>
  <dcterms:modified xsi:type="dcterms:W3CDTF">2024-01-26T03:03:07Z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F08E7D97B206453FBDE90321A232AB56_13</vt:lpwstr>
  </property>
  <property fmtid="{D5CDD505-2E9C-101B-9397-08002B2CF9AE}" pid="3" name="KSOProductBuildVer">
    <vt:lpwstr>1049-12.2.0.13215</vt:lpwstr>
  </property>
</Properties>
</file>