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12192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 snapToObjects="1">
      <p:cViewPr varScale="1">
        <p:scale>
          <a:sx n="72" d="100"/>
          <a:sy n="72" d="100"/>
        </p:scale>
        <p:origin x="-40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" d="100"/>
        <a:sy n="13" d="100"/>
      </p:scale>
      <p:origin x="0" y="0"/>
    </p:cViewPr>
  </p:sorterViewPr>
  <p:notesViewPr>
    <p:cSldViewPr snapToObjects="1">
      <p:cViewPr>
        <p:scale>
          <a:sx n="60" d="100"/>
          <a:sy n="60" d="100"/>
        </p:scale>
        <p:origin x="378" y="467"/>
      </p:cViewPr>
      <p:guideLst/>
    </p:cSldViewPr>
  </p:notesViewPr>
  <p:gridSpacing cx="73477438" cy="73477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/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  <a:noFill/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/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263F-D634-4F40-A741-FF3E8E25B171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F4079-4F7A-4673-B8E6-C01CE2C2A0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/>
        <p:txBody>
          <a:bodyPr vert="vert" spcCol="215900"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83B0-AAD8-43A6-9ADD-E0CD88798569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AF58F-EBBA-4627-B6ED-18B18512F2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spcCol="215900" anchor="b"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</p:spPr>
        <p:txBody>
          <a:bodyPr vert="vert" spcCol="215900"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E802-C5EE-435C-A540-C4BAD55C96A1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1E8F5-7BBB-4C21-B267-7B9A2ABF10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CD6F1-277F-49AA-A87C-11C45379D074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DA978-4B40-4B69-8F8D-6058348301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spcCol="215900"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spcCol="215900" anchor="b"/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FB53-884A-40EF-B710-11E7858C3466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D7FE2-4855-4308-B8FD-A75FDB78A4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/>
            </a:extLst>
          </p:cNvSpPr>
          <p:nvPr>
            <p:ph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B4DB1-8509-406F-BCED-105AF3E22737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BC6AD-6B3C-49A3-9B86-F14A8B0873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>
          <a:xfrm>
            <a:off x="609600" y="1534795"/>
            <a:ext cx="5386070" cy="640080"/>
          </a:xfrm>
        </p:spPr>
        <p:txBody>
          <a:bodyPr spcCol="215900" anchor="b"/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/>
            </a:extLst>
          </p:cNvSpPr>
          <p:nvPr>
            <p:ph idx="2"/>
          </p:nvPr>
        </p:nvSpPr>
        <p:spPr>
          <a:xfrm>
            <a:off x="609600" y="2174875"/>
            <a:ext cx="5386070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/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spcCol="215900" anchor="b"/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/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009C-7E43-4C7A-8E60-4108E5531D48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C3B6E-7524-457A-918F-9BA8A6CB1A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66F78-2A22-4D50-9D80-FE5D59942DE5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25308-AAB5-4709-8FB9-B2C15B9191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1F3A-5931-4623-BB1B-341A39EF86DF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{Footer}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C960C-CEC9-4AF8-8263-90F8CA36B1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spcCol="215900" anchor="b"/>
          <a:lstStyle>
            <a:lvl1pPr algn="l">
              <a:defRPr sz="2000" b="1" cap="none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>
          <a:xfrm>
            <a:off x="4766310" y="273050"/>
            <a:ext cx="6816090" cy="5853430"/>
          </a:xfr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/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D8B1-2834-4F3C-B773-7D6A82571464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DC73-B0F8-4B45-A113-F3A5CB9301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2388870" y="4800600"/>
            <a:ext cx="7315200" cy="566420"/>
          </a:xfrm>
        </p:spPr>
        <p:txBody>
          <a:bodyPr spcCol="215900" anchor="b"/>
          <a:lstStyle>
            <a:lvl1pPr algn="l">
              <a:defRPr sz="2000" b="1" cap="none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>
          <a:xfrm>
            <a:off x="2388870" y="613410"/>
            <a:ext cx="7315200" cy="4114800"/>
          </a:xfr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/>
            </a:extLst>
          </p:cNvSpPr>
          <p:nvPr>
            <p:ph idx="2"/>
          </p:nvPr>
        </p:nvSpPr>
        <p:spPr>
          <a:xfrm>
            <a:off x="2388870" y="5367020"/>
            <a:ext cx="7315200" cy="8051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27B8-8067-44B9-BE0B-84D172020489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56C3D-7653-4C6E-B2F7-1D121B0D34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 sky"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lideTitle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SlideText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/>
            </a:extLst>
          </p:cNvSpPr>
          <p:nvPr>
            <p:ph type="dt" sz="quarter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kern="1" cap="none">
                <a:latin typeface="Calibri" pitchFamily="2" charset="-52"/>
                <a:ea typeface="SimSun" charset="0"/>
              </a:defRPr>
            </a:lvl1pPr>
          </a:lstStyle>
          <a:p>
            <a:pPr>
              <a:defRPr/>
            </a:pPr>
            <a:fld id="{4F512AED-000B-43B8-B637-9F8E96B85F8C}" type="datetime1">
              <a:rPr lang="en-US"/>
              <a:pPr>
                <a:defRPr/>
              </a:pPr>
              <a:t>1/27/2024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/>
            </a:extLst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kern="1" cap="none">
                <a:latin typeface="Calibri" pitchFamily="2" charset="-52"/>
                <a:ea typeface="SimSun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/>
            </a:extLst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B1859E6-1FF5-4F9A-863A-5DDBDEFA79C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0" r:id="rId4"/>
    <p:sldLayoutId id="2147483681" r:id="rId5"/>
    <p:sldLayoutId id="2147483682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Calibri" pitchFamily="2" charset="-52"/>
          <a:ea typeface="SimSun" charset="0"/>
          <a:cs typeface="Times New Roman" pitchFamily="1" charset="-52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Calibri" pitchFamily="2" charset="-52"/>
          <a:ea typeface="SimSun" charset="0"/>
          <a:cs typeface="Times New Roman" pitchFamily="1" charset="-5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Calibri" pitchFamily="2" charset="-52"/>
          <a:ea typeface="SimSun" charset="0"/>
          <a:cs typeface="Times New Roman" pitchFamily="1" charset="-5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Calibri" pitchFamily="2" charset="-52"/>
          <a:ea typeface="SimSun" charset="0"/>
          <a:cs typeface="Times New Roman" pitchFamily="1" charset="-5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defRPr sz="4400" kern="1">
          <a:solidFill>
            <a:schemeClr val="tx2"/>
          </a:solidFill>
          <a:latin typeface="Calibri" pitchFamily="2" charset="-52"/>
          <a:ea typeface="SimSun" charset="0"/>
          <a:cs typeface="Times New Roman" pitchFamily="1" charset="-52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har char="•"/>
        <a:defRPr sz="3200" kern="1">
          <a:solidFill>
            <a:schemeClr val="tx1"/>
          </a:solidFill>
          <a:latin typeface="Calibri" pitchFamily="2" charset="-52"/>
          <a:ea typeface="SimSun" charset="0"/>
          <a:cs typeface="Times New Roman" pitchFamily="1" charset="-52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har char="–"/>
        <a:defRPr sz="2800" kern="1">
          <a:solidFill>
            <a:schemeClr val="tx1"/>
          </a:solidFill>
          <a:latin typeface="Calibri" pitchFamily="2" charset="-52"/>
          <a:ea typeface="SimSun" charset="0"/>
          <a:cs typeface="Times New Roman" pitchFamily="1" charset="-5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har char="•"/>
        <a:defRPr sz="2400" kern="1">
          <a:solidFill>
            <a:schemeClr val="tx1"/>
          </a:solidFill>
          <a:latin typeface="Calibri" pitchFamily="2" charset="-52"/>
          <a:ea typeface="SimSun" charset="0"/>
          <a:cs typeface="Times New Roman" pitchFamily="1" charset="-5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har char="–"/>
        <a:defRPr sz="2000" kern="1">
          <a:solidFill>
            <a:schemeClr val="tx1"/>
          </a:solidFill>
          <a:latin typeface="Calibri" pitchFamily="2" charset="-52"/>
          <a:ea typeface="SimSun" charset="0"/>
          <a:cs typeface="Times New Roman" pitchFamily="1" charset="-5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har char="»"/>
        <a:defRPr sz="2000" kern="1">
          <a:solidFill>
            <a:schemeClr val="tx1"/>
          </a:solidFill>
          <a:latin typeface="Calibri" pitchFamily="2" charset="-52"/>
          <a:ea typeface="SimSun" charset="0"/>
          <a:cs typeface="Times New Roman" pitchFamily="1" charset="-52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Title1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noFill/>
        </p:spPr>
        <p:txBody>
          <a:bodyPr/>
          <a:lstStyle/>
          <a:p>
            <a:pPr eaLnBrk="1" hangingPunct="1"/>
            <a:r>
              <a:rPr lang="ru-RU" sz="500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Проект «Удивительные кристаллы»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/>
            </a:extLst>
          </p:cNvSpPr>
          <p:nvPr>
            <p:ph type="subTitle" idx="1"/>
          </p:nvPr>
        </p:nvSpPr>
        <p:spPr>
          <a:xfrm>
            <a:off x="1870075" y="3946525"/>
            <a:ext cx="8750300" cy="2295525"/>
          </a:xfrm>
        </p:spPr>
        <p:txBody>
          <a:bodyPr/>
          <a:lstStyle/>
          <a:p>
            <a:pPr indent="755650" defTabSz="457200" eaLnBrk="1" hangingPunct="1">
              <a:tabLst>
                <a:tab pos="1619250" algn="l"/>
              </a:tabLst>
            </a:pPr>
            <a:r>
              <a:rPr lang="ru-RU" sz="2600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Выполнила: Карташова Анастасия</a:t>
            </a:r>
          </a:p>
          <a:p>
            <a:pPr indent="755650" defTabSz="457200" eaLnBrk="1" hangingPunct="1">
              <a:tabLst>
                <a:tab pos="1619250" algn="l"/>
              </a:tabLst>
            </a:pPr>
            <a:r>
              <a:rPr lang="ru-RU" sz="2600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ученица 4Бкласса</a:t>
            </a:r>
          </a:p>
          <a:p>
            <a:pPr indent="755650" defTabSz="457200" eaLnBrk="1" hangingPunct="1">
              <a:tabLst>
                <a:tab pos="1619250" algn="l"/>
              </a:tabLst>
            </a:pPr>
            <a:r>
              <a:rPr lang="ru-RU" sz="2600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МОУ «Средняя школа №20»</a:t>
            </a:r>
          </a:p>
          <a:p>
            <a:pPr indent="755650" defTabSz="457200" eaLnBrk="1" hangingPunct="1">
              <a:tabLst>
                <a:tab pos="1619250" algn="l"/>
              </a:tabLst>
            </a:pPr>
            <a:r>
              <a:rPr lang="ru-RU" sz="2600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Руководитель</a:t>
            </a:r>
            <a:r>
              <a:rPr lang="ru-RU" sz="2600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lang="en-US" sz="2600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Соболева </a:t>
            </a:r>
            <a:r>
              <a:rPr lang="ru-RU" sz="2600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Татьяна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574675" y="58738"/>
            <a:ext cx="10972800" cy="658812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Вывод.</a:t>
            </a:r>
          </a:p>
        </p:txBody>
      </p:sp>
      <p:sp>
        <p:nvSpPr>
          <p:cNvPr id="18435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574675" y="1004888"/>
            <a:ext cx="10972800" cy="5121275"/>
          </a:xfrm>
        </p:spPr>
        <p:txBody>
          <a:bodyPr/>
          <a:lstStyle/>
          <a:p>
            <a:pPr marL="0" indent="179388" algn="just" eaLnBrk="1" hangingPunct="1">
              <a:buFontTx/>
              <a:buNone/>
            </a:pPr>
            <a:r>
              <a:rPr lang="ru-RU" sz="30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Нам удалось вырастить кристаллы из соли, лимонной кислоты, медного купороса, карбамида. Все они разные по форме, структуре и свойствам. Одни очень хрупкие (из медного купороса, например), другие очень твёрдые (из лимонной кислоты). Все растут разное время. Одни прозрачные, другие-нет.</a:t>
            </a:r>
          </a:p>
          <a:p>
            <a:pPr marL="0" indent="179388" algn="just" eaLnBrk="1" hangingPunct="1">
              <a:buFontTx/>
              <a:buNone/>
            </a:pPr>
            <a:r>
              <a:rPr lang="ru-RU" sz="3000" smtClean="0">
                <a:solidFill>
                  <a:srgbClr val="7F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Мы решили использовать выращенные кристаллы для украшения в искуственном мини-аквариуме. </a:t>
            </a:r>
          </a:p>
          <a:p>
            <a:pPr marL="0" indent="179388" algn="just" eaLnBrk="1" hangingPunct="1">
              <a:buFontTx/>
              <a:buNone/>
            </a:pPr>
            <a:r>
              <a:rPr lang="ru-RU" sz="30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Кристаллы из карбамида очень хрупкие, поэтому мы их растили прямо в аквариуме. Кристаллы из медного купороса необходимо было покрыть лаком, чтобы они не начали обратно уменьшаться.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01687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Мини аквариум для украшения интерьера</a:t>
            </a:r>
          </a:p>
        </p:txBody>
      </p:sp>
      <p:pic>
        <p:nvPicPr>
          <p:cNvPr id="19459" name="Изображение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933450"/>
            <a:ext cx="8256587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646113" y="-12700"/>
            <a:ext cx="10972800" cy="658813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Список литературы.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/>
            </a:extLst>
          </p:cNvSpPr>
          <p:nvPr>
            <p:ph type="body" idx="1"/>
          </p:nvPr>
        </p:nvSpPr>
        <p:spPr>
          <a:xfrm>
            <a:off x="646113" y="717550"/>
            <a:ext cx="10972800" cy="5997575"/>
          </a:xfrm>
        </p:spPr>
        <p:txBody>
          <a:bodyPr/>
          <a:lstStyle/>
          <a:p>
            <a:pPr marL="0" indent="179388" algn="just" eaLnBrk="1" hangingPunct="1"/>
            <a:r>
              <a:rPr lang="ru-RU" sz="28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Ананьева Е.Г. Жизнь Земли. Физическая география и рельеф планеты – М.: Эксмо, 2014г.;</a:t>
            </a:r>
          </a:p>
          <a:p>
            <a:pPr marL="0" indent="179388" algn="just" eaLnBrk="1" hangingPunct="1"/>
            <a:r>
              <a:rPr lang="ru-RU" sz="28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Ландау Л..Современная кристаллография. М., 1979-1981. Т. 1-4;</a:t>
            </a:r>
          </a:p>
          <a:p>
            <a:pPr marL="0" indent="179388" algn="just" eaLnBrk="1" hangingPunct="1"/>
            <a:r>
              <a:rPr lang="ru-RU" sz="28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Новая энциклопедия школьника;</a:t>
            </a:r>
          </a:p>
          <a:p>
            <a:pPr marL="0" indent="179388" algn="just" eaLnBrk="1" hangingPunct="1"/>
            <a:r>
              <a:rPr lang="ru-RU" sz="28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Плешаков А.А. От земли до неба. Атлас-определитель: кн. Для учащихся нач. кл./ А.А. Плешаков.–3-е изд. – М.: Просвещение, 2016г.;</a:t>
            </a:r>
          </a:p>
          <a:p>
            <a:pPr marL="0" indent="179388" algn="just" eaLnBrk="1" hangingPunct="1"/>
            <a:r>
              <a:rPr lang="ru-RU" sz="28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Скиба Т.В. Что? Когда? Зачем? Почему? Современная детская энциклопедия – Ростов н/Д: Владис: М., РИПОЛ классик, 2014г.;</a:t>
            </a:r>
          </a:p>
          <a:p>
            <a:pPr marL="0" indent="179388" algn="just" eaLnBrk="1" hangingPunct="1"/>
            <a:r>
              <a:rPr lang="ru-RU" sz="28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Чупрунов Е. В., Хохлов А. Ф., Фаддеев М. А. Кристаллография. М., 2000г.;</a:t>
            </a:r>
          </a:p>
          <a:p>
            <a:pPr marL="0" indent="179388" algn="just" eaLnBrk="1" hangingPunct="1"/>
            <a:r>
              <a:rPr lang="ru-RU" sz="28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Я познаю мир: Детская энциклопедия: Драгоценные камни и минералы. – М.: ООО «Издательство Астрель»; ООО «Издательство АСТ»; 2000г.;</a:t>
            </a:r>
          </a:p>
          <a:p>
            <a:pPr marL="0" indent="179388" algn="just" eaLnBrk="1" hangingPunct="1"/>
            <a:r>
              <a:rPr lang="ru-RU" sz="28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интернет-ресурсы.</a:t>
            </a:r>
          </a:p>
          <a:p>
            <a:pPr marL="0" indent="179388" eaLnBrk="1" hangingPunct="1"/>
            <a:endParaRPr lang="ru-RU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1685925" y="1793875"/>
            <a:ext cx="871855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4008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3" name="Изображение1"/>
          <p:cNvPicPr>
            <a:picLocks noChangeAspect="1"/>
            <a:extLst>
              <a:ext uri="smNativeData"/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31895" y="143510"/>
            <a:ext cx="17867630" cy="10052050"/>
          </a:xfrm>
          <a:prstGeom prst="rect">
            <a:avLst/>
          </a:prstGeom>
          <a:blipFill>
            <a:blip r:embed="rId3" cstate="print"/>
            <a:srcRect/>
            <a:tile sx="100000" sy="100000" algn="ctr"/>
          </a:blipFill>
          <a:ln>
            <a:noFill/>
          </a:ln>
          <a:effectLst/>
        </p:spPr>
      </p:pic>
      <p:sp>
        <p:nvSpPr>
          <p:cNvPr id="21508" name="Текстовое поле1"/>
          <p:cNvSpPr txBox="1">
            <a:spLocks noChangeArrowheads="1"/>
          </p:cNvSpPr>
          <p:nvPr/>
        </p:nvSpPr>
        <p:spPr bwMode="auto">
          <a:xfrm>
            <a:off x="1936750" y="2224088"/>
            <a:ext cx="98313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7200" b="1">
                <a:solidFill>
                  <a:srgbClr val="F4008C"/>
                </a:solidFill>
                <a:latin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Слайда1"/>
          <p:cNvSpPr>
            <a:spLocks noGrp="1" noChangeArrowheads="1"/>
            <a:extLst>
              <a:ext uri="smNativeData"/>
            </a:extLst>
          </p:cNvSpPr>
          <p:nvPr>
            <p:ph type="body" idx="1"/>
          </p:nvPr>
        </p:nvSpPr>
        <p:spPr>
          <a:xfrm>
            <a:off x="609600" y="358775"/>
            <a:ext cx="11014075" cy="609917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400" u="sng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Тема проекта:</a:t>
            </a:r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Удивительные кристаллы</a:t>
            </a:r>
          </a:p>
          <a:p>
            <a:pPr marL="0" indent="0" algn="just" eaLnBrk="1" hangingPunct="1">
              <a:buFontTx/>
              <a:buNone/>
            </a:pPr>
            <a:r>
              <a:rPr lang="ru-RU" sz="3400" u="sng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Цель:</a:t>
            </a:r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Научиться выращивать кристаллы в домашних условиях.</a:t>
            </a:r>
          </a:p>
          <a:p>
            <a:pPr marL="0" indent="0" algn="just" eaLnBrk="1" hangingPunct="1">
              <a:buFontTx/>
              <a:buNone/>
            </a:pPr>
            <a:r>
              <a:rPr lang="ru-RU" sz="3400" u="sng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Гипотеза: предполагаю, что я смогу вырастить кристаллы в домашних условиях</a:t>
            </a:r>
            <a:endParaRPr lang="ru-RU" sz="34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sz="3400" u="sng" dirty="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Задачи:</a:t>
            </a:r>
          </a:p>
          <a:p>
            <a:pPr marL="0" indent="0" algn="just" eaLnBrk="1" hangingPunct="1"/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изучить литературу по теме проекта; </a:t>
            </a:r>
          </a:p>
          <a:p>
            <a:pPr marL="0" indent="0" algn="just" eaLnBrk="1" hangingPunct="1"/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познакомиться со способами выращивания кристаллов;</a:t>
            </a:r>
          </a:p>
          <a:p>
            <a:pPr marL="0" indent="0" algn="just" eaLnBrk="1" hangingPunct="1"/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освоить методику выращивания кристаллов; </a:t>
            </a:r>
          </a:p>
          <a:p>
            <a:pPr marL="0" indent="0" algn="just" eaLnBrk="1" hangingPunct="1"/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провести наблюдения за процессом кристаллизации;</a:t>
            </a:r>
          </a:p>
          <a:p>
            <a:pPr marL="0" indent="0" algn="just" eaLnBrk="1" hangingPunct="1"/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создать поделку с выращенными кристаллами; </a:t>
            </a:r>
          </a:p>
          <a:p>
            <a:pPr marL="0" indent="0" algn="just" eaLnBrk="1" hangingPunct="1"/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создать презентацию по теме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302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7F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Введение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/>
            </a:extLst>
          </p:cNvSpPr>
          <p:nvPr>
            <p:ph type="body" idx="1"/>
          </p:nvPr>
        </p:nvSpPr>
        <p:spPr>
          <a:xfrm>
            <a:off x="574675" y="1214438"/>
            <a:ext cx="11049000" cy="545941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Многие думают, что кристалл - это красивый минерал или драгоценный камень. Бриллиант и алмаз - драгоценные камни. Они используются в ювелирных украшениях. Но почти весь мир </a:t>
            </a:r>
            <a:r>
              <a:rPr lang="ru-RU" sz="34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кристаллич</a:t>
            </a:r>
            <a:r>
              <a:rPr lang="ru-RU" sz="34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ный</a:t>
            </a:r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мы едим кристаллы (соль, сахар), ходим по ним (снег), лечимся кристаллами (таблетки). Лёд, глина, песок и многие другие вещества являются кристаллами.</a:t>
            </a:r>
          </a:p>
          <a:p>
            <a:pPr marL="0" indent="0" algn="just" eaLnBrk="1" hangingPunct="1">
              <a:buFontTx/>
              <a:buNone/>
            </a:pPr>
            <a:r>
              <a:rPr lang="ru-RU" sz="3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Кристаллы используются во всех сферах жизни человека: в строительстве, в медицине, в сельском хозяйстве, в промышленности, в космонавтике, в астрологии.  </a:t>
            </a:r>
          </a:p>
          <a:p>
            <a:pPr marL="0" indent="0" algn="just" eaLnBrk="1" hangingPunct="1">
              <a:buFontTx/>
              <a:buNone/>
            </a:pPr>
            <a:endParaRPr lang="ru-RU" sz="34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endParaRPr lang="ru-RU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ru-RU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indent="0" eaLnBrk="1" hangingPunct="1"/>
            <a:endParaRPr lang="ru-RU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579438" y="287338"/>
            <a:ext cx="10972800" cy="78898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7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 такое кристалл?</a:t>
            </a:r>
          </a:p>
        </p:txBody>
      </p:sp>
      <p:sp>
        <p:nvSpPr>
          <p:cNvPr id="12291" name="ТекстСлайда2"/>
          <p:cNvSpPr>
            <a:spLocks noGrp="1" noChangeArrowheads="1"/>
          </p:cNvSpPr>
          <p:nvPr>
            <p:ph type="body" idx="2"/>
          </p:nvPr>
        </p:nvSpPr>
        <p:spPr>
          <a:xfrm>
            <a:off x="646113" y="1292225"/>
            <a:ext cx="5386387" cy="48783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34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Кристаллы - это твёрдые вещества, имеющие правильную геометрическую форму и определенное количество граней.</a:t>
            </a:r>
          </a:p>
          <a:p>
            <a:pPr marL="0" indent="0" eaLnBrk="1" hangingPunct="1">
              <a:buFontTx/>
              <a:buNone/>
            </a:pPr>
            <a:r>
              <a:rPr lang="ru-RU" sz="34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Кристаллы можно вырастить в лаборатории. </a:t>
            </a:r>
          </a:p>
        </p:txBody>
      </p:sp>
      <p:pic>
        <p:nvPicPr>
          <p:cNvPr id="12293" name="Изображение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850" y="1865313"/>
            <a:ext cx="593407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609600" y="430213"/>
            <a:ext cx="10972800" cy="862012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Кристалл из медного купороса.</a:t>
            </a:r>
          </a:p>
        </p:txBody>
      </p:sp>
      <p:sp>
        <p:nvSpPr>
          <p:cNvPr id="13315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384800" cy="4857750"/>
          </a:xfrm>
        </p:spPr>
        <p:txBody>
          <a:bodyPr/>
          <a:lstStyle/>
          <a:p>
            <a:pPr marL="0" indent="179388" algn="just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Чтобы вырастить кристалл из вещества, необходимо сначала развести раствор из этого вещества, вырастить «заготовку». </a:t>
            </a:r>
          </a:p>
          <a:p>
            <a:pPr marL="0" indent="179388" algn="just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банку с тёплой водой засыпаем порошок медного купороса и размешиваем до растворения. Добавляем столько порошка, сколько растворяется без остатка.</a:t>
            </a:r>
          </a:p>
          <a:p>
            <a:pPr marL="0" indent="179388" algn="just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«Заготовка» растёт 2-4 дня.</a:t>
            </a:r>
          </a:p>
        </p:txBody>
      </p:sp>
      <p:sp>
        <p:nvSpPr>
          <p:cNvPr id="13316" name="ТекстСлайда2"/>
          <p:cNvSpPr>
            <a:spLocks noGrp="1" noChangeArrowheads="1"/>
          </p:cNvSpPr>
          <p:nvPr>
            <p:ph type="body" idx="2"/>
          </p:nvPr>
        </p:nvSpPr>
        <p:spPr>
          <a:xfrm>
            <a:off x="6197600" y="1600200"/>
            <a:ext cx="5384800" cy="485775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Через 4 дня на дне банки вырос большой кристалл.</a:t>
            </a:r>
          </a:p>
        </p:txBody>
      </p:sp>
      <p:pic>
        <p:nvPicPr>
          <p:cNvPr id="13317" name="Изображение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1425" y="2678113"/>
            <a:ext cx="283527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Изображение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388" y="2678113"/>
            <a:ext cx="277177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358775" y="142875"/>
            <a:ext cx="6745288" cy="2578100"/>
          </a:xfrm>
        </p:spPr>
        <p:txBody>
          <a:bodyPr/>
          <a:lstStyle/>
          <a:p>
            <a:pPr indent="358775" algn="just"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Мы взяли маленький кусочек кристалла - заготовки 2 см, подвязали его на нитку и опустили в новый раствор медного купороса. Через 4 дня он увеличился в 2 раза, а через 2 недели мы получили красивый кристалл из многогранников.</a:t>
            </a:r>
          </a:p>
        </p:txBody>
      </p:sp>
      <p:pic>
        <p:nvPicPr>
          <p:cNvPr id="14339" name="Изображение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2779713"/>
            <a:ext cx="2892425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Изображение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638" y="2798763"/>
            <a:ext cx="2863850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Изображение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693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650875" y="-66675"/>
            <a:ext cx="10972800" cy="9271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Кристалл из соли.</a:t>
            </a:r>
          </a:p>
        </p:txBody>
      </p:sp>
      <p:sp>
        <p:nvSpPr>
          <p:cNvPr id="15363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609600" y="1076325"/>
            <a:ext cx="10972800" cy="55975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Чтобы вырастить кристалл из соли, мы взяли «заготовку»- кусочек морской соли для ванны в 0.5 см. подвесили его на проволке в солевом растворе в банке. За 5 дней кристалл вырос на 3 мм, и дальше рос очень медленно, по 1 мм в неделю, а на дне банки образовалось много кристалликов. Из соли кристаллы растут очень долго.</a:t>
            </a:r>
          </a:p>
        </p:txBody>
      </p:sp>
      <p:pic>
        <p:nvPicPr>
          <p:cNvPr id="15364" name="Изображение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50" y="3362325"/>
            <a:ext cx="255111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Изображение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3433763"/>
            <a:ext cx="31226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Изображение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2250" y="3429000"/>
            <a:ext cx="23320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731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Кристалл из лимонной кислоты.</a:t>
            </a:r>
          </a:p>
        </p:txBody>
      </p:sp>
      <p:sp>
        <p:nvSpPr>
          <p:cNvPr id="16387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609600" y="1076325"/>
            <a:ext cx="10972800" cy="5049838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«Заготовку» кристалла из лимонной кислоты подвязать на нитку не получилось, т.к. в кружке с  раствором лимонной кислоты через неделю образовались очень маленькие кристаллики на стенке. Мы их опустили на дно и продолжили выращивать. Через 2 недели на дне кружки получили большой кристалл из больших граней.</a:t>
            </a:r>
          </a:p>
        </p:txBody>
      </p:sp>
      <p:pic>
        <p:nvPicPr>
          <p:cNvPr id="16388" name="Изображение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3363913"/>
            <a:ext cx="28336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Изображение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8638" y="3371850"/>
            <a:ext cx="2119312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Изображение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163" y="3308350"/>
            <a:ext cx="200818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Изображение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99588" y="2870200"/>
            <a:ext cx="229711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501650" y="215900"/>
            <a:ext cx="10972800" cy="7302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Кристаллы из карбамида.</a:t>
            </a:r>
          </a:p>
        </p:txBody>
      </p:sp>
      <p:sp>
        <p:nvSpPr>
          <p:cNvPr id="17411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508000" y="1076325"/>
            <a:ext cx="10972800" cy="55975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Карбамид - это химическое вещество в виде маленьких гранул. Оно хорошо растворяется в теплой воде. Чтобы из раствора карбамида выросли кристаллы, необходимо сделать «каркас» из фильтровальной бумаги  и добавить скрепляющее вещество ( силикатное стекло или конторский клей). Для придания цвета используем красители.</a:t>
            </a:r>
          </a:p>
          <a:p>
            <a:pPr marL="0" indent="0" algn="just" eaLnBrk="1" hangingPunct="1">
              <a:buFontTx/>
              <a:buNone/>
            </a:pPr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Мы получили игольчатый кристалл через 2 дня.</a:t>
            </a:r>
          </a:p>
        </p:txBody>
      </p:sp>
      <p:pic>
        <p:nvPicPr>
          <p:cNvPr id="17412" name="Изображение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25" y="3659188"/>
            <a:ext cx="231775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Изображение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9375" y="3260725"/>
            <a:ext cx="244157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Изображение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659188"/>
            <a:ext cx="2316162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Изображение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9050" y="3659188"/>
            <a:ext cx="231616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Изображение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" y="3644900"/>
            <a:ext cx="23272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6498C"/>
      </a:dk1>
      <a:lt1>
        <a:srgbClr val="FFFFFF"/>
      </a:lt1>
      <a:dk2>
        <a:srgbClr val="06498C"/>
      </a:dk2>
      <a:lt2>
        <a:srgbClr val="969696"/>
      </a:lt2>
      <a:accent1>
        <a:srgbClr val="FFFFFF"/>
      </a:accent1>
      <a:accent2>
        <a:srgbClr val="8DC6FF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66CC"/>
      </a:hlink>
      <a:folHlink>
        <a:srgbClr val="00A8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43D77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4B3523"/>
        </a:dk1>
        <a:lt1>
          <a:srgbClr val="FFFFD9"/>
        </a:lt1>
        <a:dk2>
          <a:srgbClr val="4B3523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3F2C1C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569C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EB9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43D77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43D77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43D77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43D77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43D77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43D77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752</Words>
  <Application>Microsoft Office PowerPoint</Application>
  <PresentationFormat>Произвольный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Presentation</vt:lpstr>
      <vt:lpstr>Проект «Удивительные кристаллы»</vt:lpstr>
      <vt:lpstr>Слайд 2</vt:lpstr>
      <vt:lpstr>Введение</vt:lpstr>
      <vt:lpstr>Что такое кристалл?</vt:lpstr>
      <vt:lpstr>Кристалл из медного купороса.</vt:lpstr>
      <vt:lpstr>Мы взяли маленький кусочек кристалла - заготовки 2 см, подвязали его на нитку и опустили в новый раствор медного купороса. Через 4 дня он увеличился в 2 раза, а через 2 недели мы получили красивый кристалл из многогранников.</vt:lpstr>
      <vt:lpstr>Кристалл из соли.</vt:lpstr>
      <vt:lpstr>Кристалл из лимонной кислоты.</vt:lpstr>
      <vt:lpstr>Кристаллы из карбамида.</vt:lpstr>
      <vt:lpstr>Вывод.</vt:lpstr>
      <vt:lpstr>Мини аквариум для украшения интерьера</vt:lpstr>
      <vt:lpstr>Список литературы.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«Удивительные кристаллы»</dc:title>
  <dc:creator>Максим</dc:creator>
  <cp:lastModifiedBy>Татьяна</cp:lastModifiedBy>
  <cp:revision>6</cp:revision>
  <dcterms:created xsi:type="dcterms:W3CDTF">2019-09-04T15:21:20Z</dcterms:created>
  <dcterms:modified xsi:type="dcterms:W3CDTF">2024-01-27T09:28:18Z</dcterms:modified>
</cp:coreProperties>
</file>