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3" r:id="rId2"/>
    <p:sldId id="256" r:id="rId3"/>
    <p:sldId id="258" r:id="rId4"/>
    <p:sldId id="259" r:id="rId5"/>
    <p:sldId id="260" r:id="rId6"/>
    <p:sldId id="264" r:id="rId7"/>
    <p:sldId id="265" r:id="rId8"/>
    <p:sldId id="277" r:id="rId9"/>
    <p:sldId id="266" r:id="rId10"/>
    <p:sldId id="257" r:id="rId11"/>
    <p:sldId id="267" r:id="rId12"/>
    <p:sldId id="283" r:id="rId13"/>
    <p:sldId id="274" r:id="rId14"/>
    <p:sldId id="269" r:id="rId15"/>
    <p:sldId id="278" r:id="rId16"/>
    <p:sldId id="280" r:id="rId17"/>
    <p:sldId id="279" r:id="rId18"/>
    <p:sldId id="286" r:id="rId19"/>
    <p:sldId id="268" r:id="rId20"/>
    <p:sldId id="288" r:id="rId21"/>
    <p:sldId id="289" r:id="rId22"/>
    <p:sldId id="272" r:id="rId23"/>
    <p:sldId id="276" r:id="rId24"/>
    <p:sldId id="271" r:id="rId25"/>
    <p:sldId id="275" r:id="rId26"/>
    <p:sldId id="273" r:id="rId27"/>
    <p:sldId id="281" r:id="rId28"/>
    <p:sldId id="285" r:id="rId29"/>
    <p:sldId id="261" r:id="rId30"/>
    <p:sldId id="26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EB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5066" autoAdjust="0"/>
  </p:normalViewPr>
  <p:slideViewPr>
    <p:cSldViewPr>
      <p:cViewPr varScale="1">
        <p:scale>
          <a:sx n="84" d="100"/>
          <a:sy n="84" d="100"/>
        </p:scale>
        <p:origin x="-1397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AB168-9152-4A3F-992D-59544AF2CCE3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B8CDD-CFFE-4AA5-B2AD-7DE081CB97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21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B8CDD-CFFE-4AA5-B2AD-7DE081CB97F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B8CDD-CFFE-4AA5-B2AD-7DE081CB97F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069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B8CDD-CFFE-4AA5-B2AD-7DE081CB97F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B8CDD-CFFE-4AA5-B2AD-7DE081CB97F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762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B8CDD-CFFE-4AA5-B2AD-7DE081CB97F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719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22F8-0F58-4FC5-BB02-5E602DB8127B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6720-74DB-4CA7-BCC8-392674BFD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22F8-0F58-4FC5-BB02-5E602DB8127B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6720-74DB-4CA7-BCC8-392674BFD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22F8-0F58-4FC5-BB02-5E602DB8127B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6720-74DB-4CA7-BCC8-392674BFD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22F8-0F58-4FC5-BB02-5E602DB8127B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6720-74DB-4CA7-BCC8-392674BFD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22F8-0F58-4FC5-BB02-5E602DB8127B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6720-74DB-4CA7-BCC8-392674BFD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22F8-0F58-4FC5-BB02-5E602DB8127B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6720-74DB-4CA7-BCC8-392674BFD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22F8-0F58-4FC5-BB02-5E602DB8127B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6720-74DB-4CA7-BCC8-392674BFD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22F8-0F58-4FC5-BB02-5E602DB8127B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6720-74DB-4CA7-BCC8-392674BFD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22F8-0F58-4FC5-BB02-5E602DB8127B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6720-74DB-4CA7-BCC8-392674BFD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22F8-0F58-4FC5-BB02-5E602DB8127B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6720-74DB-4CA7-BCC8-392674BFD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22F8-0F58-4FC5-BB02-5E602DB8127B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26720-74DB-4CA7-BCC8-392674BFD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C22F8-0F58-4FC5-BB02-5E602DB8127B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26720-74DB-4CA7-BCC8-392674BFD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14290"/>
            <a:ext cx="800105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средняя общеобразовательная школа № 3 города Кузнецка</a:t>
            </a:r>
          </a:p>
          <a:p>
            <a:pPr algn="ctr"/>
            <a:endParaRPr lang="ru-RU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i="1" dirty="0" smtClean="0">
                <a:solidFill>
                  <a:srgbClr val="0A0EB6"/>
                </a:solidFill>
              </a:rPr>
              <a:t>   </a:t>
            </a:r>
            <a:r>
              <a:rPr lang="ru-RU" sz="3200" b="1" i="1" dirty="0" smtClean="0">
                <a:solidFill>
                  <a:srgbClr val="0A0EB6"/>
                </a:solidFill>
              </a:rPr>
              <a:t>Летний  детский оздоровительный лагерь</a:t>
            </a:r>
            <a:endParaRPr lang="ru-RU" sz="3200" b="1" i="1" dirty="0">
              <a:solidFill>
                <a:srgbClr val="0A0EB6"/>
              </a:solidFill>
            </a:endParaRPr>
          </a:p>
        </p:txBody>
      </p:sp>
      <p:pic>
        <p:nvPicPr>
          <p:cNvPr id="3" name="Picture 2" descr="C:\Users\Алексей\Desktop\Картинки лагерь\олимп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714488"/>
            <a:ext cx="5000660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714356"/>
            <a:ext cx="457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Яркие  моменты </a:t>
            </a:r>
            <a:r>
              <a:rPr lang="ru-RU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спортивной </a:t>
            </a:r>
            <a:r>
              <a:rPr lang="ru-RU" sz="6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жизни </a:t>
            </a:r>
          </a:p>
          <a:p>
            <a:pPr algn="ctr"/>
            <a:r>
              <a:rPr lang="ru-RU" sz="60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лагере…</a:t>
            </a:r>
            <a:endParaRPr lang="ru-RU" sz="6000" dirty="0"/>
          </a:p>
        </p:txBody>
      </p:sp>
      <p:pic>
        <p:nvPicPr>
          <p:cNvPr id="3" name="Picture 2" descr="C:\Users\Алексей\Desktop\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35552" cy="2428868"/>
          </a:xfrm>
          <a:prstGeom prst="rect">
            <a:avLst/>
          </a:prstGeom>
          <a:noFill/>
        </p:spPr>
      </p:pic>
      <p:pic>
        <p:nvPicPr>
          <p:cNvPr id="4" name="Picture 3" descr="C:\Users\Алексей\Desktop\л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0559" y="4357694"/>
            <a:ext cx="3363441" cy="25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37862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0000"/>
                </a:solidFill>
              </a:rPr>
              <a:t>         </a:t>
            </a:r>
            <a:r>
              <a:rPr lang="ru-RU" sz="3600" b="1" dirty="0" smtClean="0">
                <a:solidFill>
                  <a:srgbClr val="FF0000"/>
                </a:solidFill>
              </a:rPr>
              <a:t>НА ЗАРЯДКУ!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0A0EB6"/>
                </a:solidFill>
              </a:rPr>
              <a:t>Чтоб здоровым, сильным быть</a:t>
            </a:r>
            <a:br>
              <a:rPr lang="ru-RU" sz="2400" b="1" dirty="0" smtClean="0">
                <a:solidFill>
                  <a:srgbClr val="0A0EB6"/>
                </a:solidFill>
              </a:rPr>
            </a:br>
            <a:r>
              <a:rPr lang="ru-RU" sz="2400" b="1" dirty="0" smtClean="0">
                <a:solidFill>
                  <a:srgbClr val="0A0EB6"/>
                </a:solidFill>
              </a:rPr>
              <a:t>Надо спорт нам всем любить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A0EB6"/>
                </a:solidFill>
              </a:rPr>
              <a:t>Солнце светит- встать пора!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A0EB6"/>
                </a:solidFill>
              </a:rPr>
              <a:t>С добрым утром, детвора!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A0EB6"/>
                </a:solidFill>
              </a:rPr>
              <a:t>И тотчас же по порядку-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A0EB6"/>
                </a:solidFill>
              </a:rPr>
              <a:t>На зарядку, на зарядку!</a:t>
            </a:r>
          </a:p>
        </p:txBody>
      </p:sp>
      <p:pic>
        <p:nvPicPr>
          <p:cNvPr id="3" name="Picture 7" descr="C:\Users\1\Pictures\Презентации\ЗАбавные\5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640" y="3933056"/>
            <a:ext cx="3571900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0"/>
            <a:ext cx="58579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 descr="C:\Users\1\Pictures\Презентации\Новая папка\sun1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66" y="0"/>
            <a:ext cx="1557820" cy="135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лексей\Desktop\Безымян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1" y="-214338"/>
            <a:ext cx="9242228" cy="707233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Муниципальные и региональные  соревнования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п</a:t>
            </a:r>
            <a:r>
              <a:rPr lang="ru-RU" sz="3200" b="1" dirty="0" smtClean="0">
                <a:solidFill>
                  <a:srgbClr val="FF0000"/>
                </a:solidFill>
              </a:rPr>
              <a:t>о ФУТБОЛУ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5" descr="C:\Users\1\Pictures\Презентации\Новая папка\sun1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1557820" cy="135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75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66666666666666\IMG-4f8218cac951c281ec7df12f4233a41e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637" y="817029"/>
            <a:ext cx="7011368" cy="604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A0EB6"/>
                </a:solidFill>
              </a:rPr>
              <a:t>Велопробег «В здоровом теле – здоровый дух»</a:t>
            </a:r>
            <a:endParaRPr lang="ru-RU" sz="2800" b="1" dirty="0">
              <a:solidFill>
                <a:srgbClr val="0A0EB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6512" y="813803"/>
            <a:ext cx="220814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FF0000"/>
                </a:solidFill>
              </a:rPr>
              <a:t>Велосипед – ценнее вещи нет,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И для всех – это не секрет,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Интересно прокатиться нам по лесу,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Сказать «хватит» городскому стрессу.</a:t>
            </a:r>
          </a:p>
        </p:txBody>
      </p:sp>
      <p:pic>
        <p:nvPicPr>
          <p:cNvPr id="5" name="Picture 5" descr="C:\Users\1\Pictures\Презентации\Новая папка\sun1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8" y="0"/>
            <a:ext cx="1393836" cy="121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9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ей\Desktop\КОНКУРС ЛАГЕРЬ\фото спорт\фото спорт\л5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32266"/>
            <a:ext cx="9144000" cy="562573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0"/>
            <a:ext cx="82868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Плавание - это прекраснейший доктор.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Оно позволяет нам не болеть.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Плавание действует, как витамины,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И повышает иммунитет.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101" name="Picture 5" descr="http://gel-school-3.ru/wp-content/uploads/2018/12/02BA0760-E69C-42D8-B63D-62D673AD6D9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1142975" cy="1142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Алексей\Desktop\IMG_20190606_1314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002" y="0"/>
            <a:ext cx="9198002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2" y="0"/>
            <a:ext cx="11461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ей\Desktop\IMG_20190604_1302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658" y="5069"/>
            <a:ext cx="9251155" cy="68579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691680" y="3244334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Реши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683565" y="5176864"/>
            <a:ext cx="72728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Туристический </a:t>
            </a:r>
            <a:r>
              <a:rPr lang="ru-RU" sz="4800" b="1" dirty="0" err="1" smtClean="0">
                <a:solidFill>
                  <a:srgbClr val="FFFF00"/>
                </a:solidFill>
              </a:rPr>
              <a:t>квест</a:t>
            </a:r>
            <a:r>
              <a:rPr lang="ru-RU" sz="4800" b="1" dirty="0" smtClean="0">
                <a:solidFill>
                  <a:srgbClr val="FFFF00"/>
                </a:solidFill>
              </a:rPr>
              <a:t> 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C:\Users\1\Pictures\Презентации\Новая папка\sun1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180" y="0"/>
            <a:ext cx="1557820" cy="135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ей\Desktop\IMG_20190619_1201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063" y="0"/>
            <a:ext cx="9266575" cy="6869430"/>
          </a:xfrm>
          <a:prstGeom prst="rect">
            <a:avLst/>
          </a:prstGeom>
          <a:noFill/>
        </p:spPr>
      </p:pic>
      <p:pic>
        <p:nvPicPr>
          <p:cNvPr id="3" name="Picture 5" descr="C:\Users\1\Pictures\Презентации\Новая папка\sun1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557820" cy="135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mycdn.me/i?r=AzEPZsRbOZEKgBhR0XGMT1RkX80NGJerlKKbLFbU7NUw2aaKTM5SRkZCeTgDn6uOy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5141499" cy="5429264"/>
          </a:xfrm>
          <a:prstGeom prst="rect">
            <a:avLst/>
          </a:prstGeom>
          <a:noFill/>
        </p:spPr>
      </p:pic>
      <p:pic>
        <p:nvPicPr>
          <p:cNvPr id="1028" name="Picture 4" descr="https://i.mycdn.me/i?r=AyH4iRPQ2q0otWIFepML2LxR-WC3jiY_nMnZbkuc2t_U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433616"/>
            <a:ext cx="4857752" cy="54243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5984" y="142852"/>
            <a:ext cx="45720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Экологической тропой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 Мы – туристы»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5" descr="C:\Users\1\Pictures\Презентации\Новая папка\sun1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0"/>
            <a:ext cx="1557820" cy="135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1\Pictures\Презентации\Новая папка\sun1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0"/>
            <a:ext cx="1557820" cy="135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Алексей\Desktop\20190610_141334(0)пп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6723"/>
          </a:xfrm>
          <a:prstGeom prst="rect">
            <a:avLst/>
          </a:prstGeom>
          <a:noFill/>
        </p:spPr>
      </p:pic>
      <p:pic>
        <p:nvPicPr>
          <p:cNvPr id="3" name="Picture 6" descr="C:\Users\1\Pictures\Презентации\ЗАбавные\tigrenok-1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786322"/>
            <a:ext cx="2530471" cy="235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 rot="10800000" flipV="1">
            <a:off x="214282" y="205378"/>
            <a:ext cx="8715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Флешмоб</a:t>
            </a:r>
            <a:r>
              <a:rPr lang="ru-RU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«Танцы для здоровья»</a:t>
            </a:r>
            <a:endParaRPr lang="ru-RU" sz="4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C:\Users\1\Pictures\Презентации\Новая папка\sun1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180" y="0"/>
            <a:ext cx="1557820" cy="114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ей\Desktop\Картинки лагерь\деви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КОНКУРС\20190530_095641ееешгнг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304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КОНКУРС\20190529_132323ж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5" y="0"/>
            <a:ext cx="5144755" cy="6858000"/>
          </a:xfrm>
          <a:prstGeom prst="rect">
            <a:avLst/>
          </a:prstGeom>
          <a:noFill/>
        </p:spPr>
      </p:pic>
      <p:pic>
        <p:nvPicPr>
          <p:cNvPr id="3078" name="Picture 6" descr="H:\КОНКУРС\20190529_135327е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920" y="-5714"/>
            <a:ext cx="4086561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5576" y="0"/>
            <a:ext cx="770485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 </a:t>
            </a:r>
            <a:r>
              <a:rPr lang="ru-RU" sz="3200" b="1" dirty="0" smtClean="0">
                <a:solidFill>
                  <a:srgbClr val="FF0000"/>
                </a:solidFill>
              </a:rPr>
              <a:t>Военно  - спортивная игра .  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      </a:t>
            </a:r>
            <a:r>
              <a:rPr lang="ru-RU" sz="3200" b="1" dirty="0" err="1" smtClean="0">
                <a:solidFill>
                  <a:srgbClr val="FF0000"/>
                </a:solidFill>
              </a:rPr>
              <a:t>Квест</a:t>
            </a:r>
            <a:r>
              <a:rPr lang="ru-RU" sz="3200" b="1" dirty="0" smtClean="0">
                <a:solidFill>
                  <a:srgbClr val="FF0000"/>
                </a:solidFill>
              </a:rPr>
              <a:t> «По городам       - героям</a:t>
            </a:r>
            <a:r>
              <a:rPr lang="ru-RU" sz="2800" b="1" dirty="0" smtClean="0">
                <a:solidFill>
                  <a:srgbClr val="FF0000"/>
                </a:solidFill>
              </a:rPr>
              <a:t>».                        </a:t>
            </a:r>
            <a:r>
              <a:rPr lang="ru-RU" dirty="0" smtClean="0"/>
              <a:t>-  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66666666666666\КОНКУРС ЛАГЕРЬ\фото спорт\DSCN0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1340768"/>
            <a:ext cx="552577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66666666666666\КОНКУРС ЛАГЕРЬ\фото спорт\DSCN02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" y="0"/>
            <a:ext cx="4140493" cy="419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332656"/>
            <a:ext cx="4373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«Весёлые старты»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-23802" y="4177243"/>
            <a:ext cx="33716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A0EB6"/>
                </a:solidFill>
                <a:effectLst/>
                <a:uLnTx/>
                <a:uFillTx/>
                <a:ea typeface="+mj-ea"/>
                <a:cs typeface="+mj-cs"/>
              </a:rPr>
              <a:t>Мы с ребятами за смену </a:t>
            </a:r>
            <a:b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A0EB6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A0EB6"/>
                </a:solidFill>
                <a:effectLst/>
                <a:uLnTx/>
                <a:uFillTx/>
                <a:ea typeface="+mj-ea"/>
                <a:cs typeface="+mj-cs"/>
              </a:rPr>
              <a:t>Стали бронзового цвета</a:t>
            </a:r>
            <a:b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A0EB6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A0EB6"/>
                </a:solidFill>
                <a:effectLst/>
                <a:uLnTx/>
                <a:uFillTx/>
                <a:ea typeface="+mj-ea"/>
                <a:cs typeface="+mj-cs"/>
              </a:rPr>
              <a:t>Мы на солнышке пеклись</a:t>
            </a:r>
            <a:b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A0EB6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A0EB6"/>
                </a:solidFill>
                <a:effectLst/>
                <a:uLnTx/>
                <a:uFillTx/>
                <a:ea typeface="+mj-ea"/>
                <a:cs typeface="+mj-cs"/>
              </a:rPr>
              <a:t>Им на зиму запаслись!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A0EB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66666666666666\КОНКУРС ЛАГЕРЬ\фото спорт\с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" y="0"/>
            <a:ext cx="4710701" cy="35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8520" y="4293096"/>
            <a:ext cx="51125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C000"/>
                </a:solidFill>
              </a:rPr>
              <a:t>Лето, лето, лето, лето!</a:t>
            </a:r>
          </a:p>
          <a:p>
            <a:r>
              <a:rPr lang="ru-RU" sz="2800" b="1" dirty="0">
                <a:solidFill>
                  <a:srgbClr val="FFC000"/>
                </a:solidFill>
              </a:rPr>
              <a:t>Никаких уроков нету!</a:t>
            </a:r>
          </a:p>
          <a:p>
            <a:r>
              <a:rPr lang="ru-RU" sz="2800" b="1" dirty="0">
                <a:solidFill>
                  <a:srgbClr val="FFC000"/>
                </a:solidFill>
              </a:rPr>
              <a:t>Можно бегать и скакать, </a:t>
            </a:r>
          </a:p>
          <a:p>
            <a:r>
              <a:rPr lang="ru-RU" sz="2800" b="1" dirty="0">
                <a:solidFill>
                  <a:srgbClr val="FFC000"/>
                </a:solidFill>
              </a:rPr>
              <a:t>Можно мячик </a:t>
            </a:r>
            <a:r>
              <a:rPr lang="ru-RU" sz="2800" b="1" dirty="0" smtClean="0">
                <a:solidFill>
                  <a:srgbClr val="FFC000"/>
                </a:solidFill>
              </a:rPr>
              <a:t>погонять.</a:t>
            </a:r>
            <a:endParaRPr lang="ru-RU" sz="2800" b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581128"/>
            <a:ext cx="2808312" cy="271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Любовь Николаевна\Desktop\фото лагерь\20190524_104851зз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684" y="2924944"/>
            <a:ext cx="5459445" cy="409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36712"/>
            <a:ext cx="2320952" cy="201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5400091" y="39108"/>
            <a:ext cx="3759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«Во двору у нас игра!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Собирайся, детвора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3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Скуку, лень из сердца вон,</a:t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Поиграть мы все идем!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193851"/>
            <a:ext cx="7200800" cy="566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C:\Users\1\Pictures\Презентации\Новая папка\sun1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0"/>
            <a:ext cx="2143108" cy="220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66666666666666\IMG-7b31cee6a58c4876ed0ddcea1b677d0b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04248" cy="382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66666666666666\20190625_1002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51593"/>
            <a:ext cx="6516215" cy="430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1\Pictures\Презентации\Новая папка\sun1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15" y="-243409"/>
            <a:ext cx="2938214" cy="301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1\Pictures\Презентации\Травы\istockphoto_8248684-gras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5977060"/>
            <a:ext cx="2880320" cy="98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59111"/>
            <a:ext cx="2376264" cy="201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5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юбовь Николаевна\Desktop\фото спорт\газета спорт против наркотик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-1"/>
            <a:ext cx="10017720" cy="806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0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Выпуск газеты – 6 отряд</a:t>
            </a:r>
            <a:r>
              <a:rPr lang="ru-RU" sz="2800" b="1" dirty="0" smtClean="0">
                <a:solidFill>
                  <a:srgbClr val="0A0EB6"/>
                </a:solidFill>
              </a:rPr>
              <a:t>.</a:t>
            </a:r>
            <a:endParaRPr lang="ru-RU" sz="2800" b="1" dirty="0">
              <a:solidFill>
                <a:srgbClr val="0A0E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1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ей\Desktop\IMG_20190624_130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1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228275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Итоги лагерной смены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>Оздоровление – 100%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>Травматизм  - 0%</a:t>
            </a:r>
          </a:p>
          <a:p>
            <a:r>
              <a:rPr lang="ru-RU" sz="3200" b="1" dirty="0" smtClean="0">
                <a:solidFill>
                  <a:srgbClr val="00B050"/>
                </a:solidFill>
              </a:rPr>
              <a:t>Активность детей:</a:t>
            </a:r>
          </a:p>
          <a:p>
            <a:r>
              <a:rPr lang="ru-RU" sz="3200" b="1" dirty="0" smtClean="0">
                <a:solidFill>
                  <a:srgbClr val="00B050"/>
                </a:solidFill>
              </a:rPr>
              <a:t>   активные  - 90%</a:t>
            </a:r>
          </a:p>
          <a:p>
            <a:r>
              <a:rPr lang="ru-RU" sz="3200" b="1" dirty="0" smtClean="0">
                <a:solidFill>
                  <a:srgbClr val="00B050"/>
                </a:solidFill>
              </a:rPr>
              <a:t>   </a:t>
            </a:r>
            <a:r>
              <a:rPr lang="ru-RU" sz="3200" b="1" dirty="0" err="1" smtClean="0">
                <a:solidFill>
                  <a:srgbClr val="00B050"/>
                </a:solidFill>
              </a:rPr>
              <a:t>среднеактивные</a:t>
            </a:r>
            <a:r>
              <a:rPr lang="ru-RU" sz="3200" b="1" dirty="0" smtClean="0">
                <a:solidFill>
                  <a:srgbClr val="00B050"/>
                </a:solidFill>
              </a:rPr>
              <a:t>  -  8 %</a:t>
            </a:r>
          </a:p>
          <a:p>
            <a:r>
              <a:rPr lang="ru-RU" sz="3200" b="1" dirty="0">
                <a:solidFill>
                  <a:srgbClr val="00B050"/>
                </a:solidFill>
              </a:rPr>
              <a:t> </a:t>
            </a:r>
            <a:r>
              <a:rPr lang="ru-RU" sz="3200" b="1" dirty="0" smtClean="0">
                <a:solidFill>
                  <a:srgbClr val="00B050"/>
                </a:solidFill>
              </a:rPr>
              <a:t>  малоактивные   -  2%</a:t>
            </a:r>
          </a:p>
          <a:p>
            <a:r>
              <a:rPr lang="ru-RU" sz="3200" b="1" dirty="0" smtClean="0">
                <a:solidFill>
                  <a:srgbClr val="FFC000"/>
                </a:solidFill>
              </a:rPr>
              <a:t>Любимый вид спорта мальчиков – футбол, плавание, велогонки.</a:t>
            </a:r>
          </a:p>
          <a:p>
            <a:r>
              <a:rPr lang="ru-RU" sz="3200" b="1" dirty="0" smtClean="0">
                <a:solidFill>
                  <a:srgbClr val="FFC000"/>
                </a:solidFill>
              </a:rPr>
              <a:t>Любимый вид спорта девочек – плавание, ритмика.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3" name="Picture 5" descr="C:\Users\1\Pictures\Презентации\Новая папка\sun1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714356"/>
            <a:ext cx="3571900" cy="337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748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357166"/>
            <a:ext cx="6572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 свидания, наш лагерь!</a:t>
            </a:r>
          </a:p>
        </p:txBody>
      </p:sp>
      <p:pic>
        <p:nvPicPr>
          <p:cNvPr id="3" name="Picture 2" descr="C:\Users\Алексей\Desktop\Картинки лагерь\олимп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785926"/>
            <a:ext cx="3300436" cy="31432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10800000" flipV="1">
            <a:off x="2285984" y="5000636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A0EB6"/>
                </a:solidFill>
                <a:latin typeface="Arial" pitchFamily="34" charset="0"/>
                <a:cs typeface="Arial" pitchFamily="34" charset="0"/>
              </a:rPr>
              <a:t> Мы прощаемся сегодня, </a:t>
            </a:r>
          </a:p>
          <a:p>
            <a:pPr algn="ctr"/>
            <a:r>
              <a:rPr lang="ru-RU" sz="2400" b="1" dirty="0" smtClean="0">
                <a:solidFill>
                  <a:srgbClr val="0A0EB6"/>
                </a:solidFill>
                <a:latin typeface="Arial" pitchFamily="34" charset="0"/>
                <a:cs typeface="Arial" pitchFamily="34" charset="0"/>
              </a:rPr>
              <a:t>  «До свидания!», - говорим.</a:t>
            </a:r>
          </a:p>
          <a:p>
            <a:pPr algn="ctr"/>
            <a:r>
              <a:rPr lang="ru-RU" sz="2400" b="1" dirty="0" smtClean="0">
                <a:solidFill>
                  <a:srgbClr val="0A0EB6"/>
                </a:solidFill>
                <a:latin typeface="Arial" pitchFamily="34" charset="0"/>
                <a:cs typeface="Arial" pitchFamily="34" charset="0"/>
              </a:rPr>
              <a:t>    Этот лагерь непременно</a:t>
            </a:r>
          </a:p>
          <a:p>
            <a:pPr algn="ctr"/>
            <a:r>
              <a:rPr lang="ru-RU" sz="2400" b="1" dirty="0" smtClean="0">
                <a:solidFill>
                  <a:srgbClr val="0A0EB6"/>
                </a:solidFill>
                <a:latin typeface="Arial" pitchFamily="34" charset="0"/>
                <a:cs typeface="Arial" pitchFamily="34" charset="0"/>
              </a:rPr>
              <a:t> Снова мы посетим.</a:t>
            </a:r>
            <a:endParaRPr lang="ru-RU" sz="2400" dirty="0">
              <a:solidFill>
                <a:srgbClr val="0A0EB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42852"/>
            <a:ext cx="74295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летнего оздоровительного сезона – </a:t>
            </a:r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организация полноценного летнего отдыха детей и подростков, физическое оздоровление, формирование у детей потребности в здоровом образе жизни.</a:t>
            </a:r>
          </a:p>
          <a:p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357430"/>
            <a:ext cx="871543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-улучшение показателей физического развития;</a:t>
            </a:r>
          </a:p>
          <a:p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-формирование навыков общения и толерантности, культурного поведения; </a:t>
            </a:r>
          </a:p>
          <a:p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-расширение знаний в области истории спорта, олимпийского движения;</a:t>
            </a:r>
          </a:p>
          <a:p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-расширение знаний детей о здоровом образе жизни, правилах гигиены.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ей\Desktop\Картинки лагерь\олимп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42852"/>
            <a:ext cx="5143536" cy="48577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10800000" flipV="1">
            <a:off x="1643042" y="5214950"/>
            <a:ext cx="5857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A0EB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Начальник  летнего </a:t>
            </a:r>
            <a:r>
              <a:rPr kumimoji="0" lang="ru-RU" b="1" i="1" u="none" strike="noStrike" cap="none" normalizeH="0" dirty="0" smtClean="0">
                <a:ln>
                  <a:noFill/>
                </a:ln>
                <a:solidFill>
                  <a:srgbClr val="0A0EB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A0EB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лагеря  «Олимп»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A0EB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МБОУ СОШ № 3 города Кузнецка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A0EB6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0A0EB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Мыльникова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A0EB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Л.Н.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A0EB6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A0EB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A0EB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7167"/>
            <a:ext cx="8786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Принципы организации</a:t>
            </a:r>
            <a:b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летнего оздоровительного лагеря: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643050"/>
            <a:ext cx="83582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*принцип </a:t>
            </a:r>
            <a:r>
              <a:rPr lang="ru-RU" sz="3600" dirty="0" err="1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гуманизации</a:t>
            </a:r>
            <a:r>
              <a:rPr lang="ru-RU" sz="36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 отношений; </a:t>
            </a:r>
          </a:p>
          <a:p>
            <a:pPr>
              <a:defRPr/>
            </a:pPr>
            <a:r>
              <a:rPr lang="ru-RU" sz="36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*принцип сотрудничества; </a:t>
            </a:r>
          </a:p>
          <a:p>
            <a:pPr>
              <a:defRPr/>
            </a:pPr>
            <a:r>
              <a:rPr lang="ru-RU" sz="36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*принцип демократичности;</a:t>
            </a:r>
          </a:p>
          <a:p>
            <a:pPr>
              <a:defRPr/>
            </a:pPr>
            <a:r>
              <a:rPr lang="ru-RU" sz="36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*принцип дифференциации воспитания;</a:t>
            </a:r>
          </a:p>
          <a:p>
            <a:pPr>
              <a:defRPr/>
            </a:pPr>
            <a:r>
              <a:rPr lang="ru-RU" sz="36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*принцип творческой индивидуальности.</a:t>
            </a:r>
          </a:p>
        </p:txBody>
      </p:sp>
      <p:pic>
        <p:nvPicPr>
          <p:cNvPr id="5" name="Picture 6" descr="C:\Users\1\Pictures\Презентации\88889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4448257"/>
            <a:ext cx="2357454" cy="225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428605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Содержательная деятельность летнего оздоровительного лагеря: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859340"/>
            <a:ext cx="80010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организационно-педагогическая </a:t>
            </a:r>
            <a:endParaRPr lang="ru-RU" sz="2800" dirty="0" smtClean="0">
              <a:solidFill>
                <a:srgbClr val="0A0EB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 *комплектование штата лагерей кадрами;</a:t>
            </a:r>
          </a:p>
          <a:p>
            <a:pPr>
              <a:buFont typeface="Wingdings 2" pitchFamily="18" charset="2"/>
              <a:buNone/>
            </a:pPr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 *участие в семинарах по организации летнего отдыха;</a:t>
            </a:r>
          </a:p>
          <a:p>
            <a:pPr>
              <a:buFont typeface="Wingdings 2" pitchFamily="18" charset="2"/>
              <a:buNone/>
            </a:pPr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 *совещание при директоре по организации летнего отдыха;</a:t>
            </a:r>
          </a:p>
          <a:p>
            <a:pPr>
              <a:buFont typeface="Wingdings 2" pitchFamily="18" charset="2"/>
              <a:buNone/>
            </a:pPr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 *проведение инструктажей технике безопасности и охране здоровья и детьми;</a:t>
            </a:r>
          </a:p>
          <a:p>
            <a:pPr>
              <a:buFont typeface="Wingdings 2" pitchFamily="18" charset="2"/>
              <a:buNone/>
            </a:pPr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 *подготовка информационного материала для родителей о пребывании детей в ДОЛ «ОЛИМП»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0"/>
            <a:ext cx="442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оздоровительная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642918"/>
            <a:ext cx="471490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*утренняя гимнастика «Бодрое утро»;</a:t>
            </a:r>
          </a:p>
          <a:p>
            <a:pPr>
              <a:defRPr/>
            </a:pP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*организация здорового питания детей;</a:t>
            </a:r>
          </a:p>
          <a:p>
            <a:pPr>
              <a:tabLst>
                <a:tab pos="92075" algn="l"/>
              </a:tabLst>
              <a:defRPr/>
            </a:pP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*принятие солнечных и воздушных ванн (в течение всего времени пребывания в лагере в светлое время суток);</a:t>
            </a:r>
          </a:p>
          <a:p>
            <a:pPr>
              <a:tabLst>
                <a:tab pos="92075" algn="l"/>
              </a:tabLst>
              <a:defRPr/>
            </a:pP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*организация занятий по плаванию в бассейне «Нептун»;</a:t>
            </a:r>
          </a:p>
          <a:p>
            <a:pPr>
              <a:defRPr/>
            </a:pP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*организация пешеходных экскурсий по городу по заданному маршруту, похода в лес, велопробега;</a:t>
            </a:r>
          </a:p>
          <a:p>
            <a:pPr>
              <a:defRPr/>
            </a:pP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*организация спортивно-массовых мероприятий, </a:t>
            </a:r>
            <a:r>
              <a:rPr lang="ru-RU" sz="2200" dirty="0" err="1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квестов</a:t>
            </a: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defRPr/>
            </a:pP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*организация соревнований по игровым видам спорта, подвижным играм.</a:t>
            </a:r>
          </a:p>
          <a:p>
            <a:pPr>
              <a:buFont typeface="Wingdings 2" pitchFamily="18" charset="2"/>
              <a:buNone/>
              <a:defRPr/>
            </a:pPr>
            <a:endParaRPr lang="ru-RU" dirty="0" smtClean="0"/>
          </a:p>
        </p:txBody>
      </p:sp>
      <p:pic>
        <p:nvPicPr>
          <p:cNvPr id="2050" name="Picture 2" descr="C:\Users\Алексей\Desktop\IMG-5d395886ad7cfabf1d4a50e0d86a9108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0"/>
            <a:ext cx="42862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5993" y="4074801"/>
            <a:ext cx="675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074935"/>
            <a:ext cx="51125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тематические минутки здоровья;</a:t>
            </a:r>
          </a:p>
          <a:p>
            <a:r>
              <a:rPr lang="ru-RU" sz="2800" dirty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инструктаж «Техника безопасности во время подвижных игр»</a:t>
            </a:r>
          </a:p>
          <a:p>
            <a:r>
              <a:rPr lang="ru-RU" sz="2800" dirty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инструктаж «Правила поведения во время движения по улицам города»;</a:t>
            </a:r>
          </a:p>
          <a:p>
            <a:r>
              <a:rPr lang="ru-RU" sz="2800" dirty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инструктаж «Правила поведения в бассейне»;</a:t>
            </a:r>
          </a:p>
          <a:p>
            <a:r>
              <a:rPr lang="ru-RU" sz="2800" dirty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инструктаж «Безопасность детей при проведении спортивных мероприятий» и др.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285728"/>
            <a:ext cx="4804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профилактическая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E:\66666666666666\КОНКУРС ЛАГЕРЬ\фото лагерь\20190608_104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9" y="1340768"/>
            <a:ext cx="4137299" cy="480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0"/>
            <a:ext cx="5760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творческая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762963"/>
            <a:ext cx="3384376" cy="544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*оформление </a:t>
            </a:r>
            <a:r>
              <a:rPr lang="ru-RU" sz="2200" dirty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отрядных уголков, стенных газет;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sz="2200" dirty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ярмарка идей и предложений;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*конкурсы </a:t>
            </a:r>
            <a:r>
              <a:rPr lang="ru-RU" sz="2200" dirty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рисунков на </a:t>
            </a: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асфальте «Лёгкая атлетика – королева спорта» ;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*коллективно-творческие дела, </a:t>
            </a:r>
            <a:r>
              <a:rPr lang="ru-RU" sz="2200" dirty="0" err="1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 «Танцы для здоровья»;</a:t>
            </a:r>
            <a:endParaRPr lang="ru-RU" sz="2200" dirty="0">
              <a:solidFill>
                <a:srgbClr val="0A0EB6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sz="2200" dirty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200" dirty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творческого потенциала: загадки, кроссворды, ребусы, викторины, </a:t>
            </a:r>
            <a:r>
              <a:rPr lang="ru-RU" sz="22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час весёлой ритмики</a:t>
            </a:r>
            <a:endParaRPr lang="ru-RU" sz="2200" dirty="0">
              <a:solidFill>
                <a:srgbClr val="0A0EB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66666666666666\КОНКУРС ЛАГЕРЬ\фото спорт\IMG-a995f81dfc06d41bcde5c63789b6553b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62963"/>
            <a:ext cx="5256076" cy="54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38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3174" y="428604"/>
            <a:ext cx="4643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самоуправленческая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74936"/>
            <a:ext cx="38164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выявление лидеров, генераторов идей;</a:t>
            </a:r>
          </a:p>
          <a:p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 распределение обязанностей в отряде;</a:t>
            </a:r>
          </a:p>
          <a:p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 закрепление ответственных по различным видам поручений;</a:t>
            </a:r>
          </a:p>
          <a:p>
            <a:r>
              <a:rPr lang="ru-RU" sz="2800" dirty="0" smtClean="0">
                <a:solidFill>
                  <a:srgbClr val="0A0EB6"/>
                </a:solidFill>
                <a:latin typeface="Times New Roman" pitchFamily="18" charset="0"/>
                <a:cs typeface="Times New Roman" pitchFamily="18" charset="0"/>
              </a:rPr>
              <a:t>*дежурство по столовой.</a:t>
            </a:r>
          </a:p>
        </p:txBody>
      </p:sp>
      <p:pic>
        <p:nvPicPr>
          <p:cNvPr id="1026" name="Picture 2" descr="E:\66666666666666\КОНКУРС ЛАГЕРЬ\IMG-cfd31d7e94d4b0434966c1f725b7752c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1214422"/>
            <a:ext cx="4754428" cy="51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619</Words>
  <Application>Microsoft Office PowerPoint</Application>
  <PresentationFormat>Экран (4:3)</PresentationFormat>
  <Paragraphs>105</Paragraphs>
  <Slides>30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Любовь Николаевна</cp:lastModifiedBy>
  <cp:revision>68</cp:revision>
  <dcterms:created xsi:type="dcterms:W3CDTF">2019-08-10T10:48:30Z</dcterms:created>
  <dcterms:modified xsi:type="dcterms:W3CDTF">2023-08-02T17:34:41Z</dcterms:modified>
</cp:coreProperties>
</file>