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6" r:id="rId2"/>
    <p:sldId id="280" r:id="rId3"/>
    <p:sldId id="285" r:id="rId4"/>
    <p:sldId id="258" r:id="rId5"/>
    <p:sldId id="259" r:id="rId6"/>
    <p:sldId id="282" r:id="rId7"/>
    <p:sldId id="283" r:id="rId8"/>
    <p:sldId id="284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87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72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D45DAC-0809-4F5B-9404-B109995DFCF1}" type="datetimeFigureOut">
              <a:rPr lang="ru-RU" smtClean="0"/>
              <a:pPr/>
              <a:t>04.05.2018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84878A-9C38-4DC5-A26C-1DA98B6C8E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D45DAC-0809-4F5B-9404-B109995DFCF1}" type="datetimeFigureOut">
              <a:rPr lang="ru-RU" smtClean="0"/>
              <a:pPr/>
              <a:t>04.05.2018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84878A-9C38-4DC5-A26C-1DA98B6C8E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D45DAC-0809-4F5B-9404-B109995DFCF1}" type="datetimeFigureOut">
              <a:rPr lang="ru-RU" smtClean="0"/>
              <a:pPr/>
              <a:t>04.05.2018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84878A-9C38-4DC5-A26C-1DA98B6C8E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D45DAC-0809-4F5B-9404-B109995DFCF1}" type="datetimeFigureOut">
              <a:rPr lang="ru-RU" smtClean="0"/>
              <a:pPr/>
              <a:t>04.05.2018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84878A-9C38-4DC5-A26C-1DA98B6C8E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D45DAC-0809-4F5B-9404-B109995DFCF1}" type="datetimeFigureOut">
              <a:rPr lang="ru-RU" smtClean="0"/>
              <a:pPr/>
              <a:t>04.05.2018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84878A-9C38-4DC5-A26C-1DA98B6C8E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D45DAC-0809-4F5B-9404-B109995DFCF1}" type="datetimeFigureOut">
              <a:rPr lang="ru-RU" smtClean="0"/>
              <a:pPr/>
              <a:t>04.05.2018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84878A-9C38-4DC5-A26C-1DA98B6C8E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D45DAC-0809-4F5B-9404-B109995DFCF1}" type="datetimeFigureOut">
              <a:rPr lang="ru-RU" smtClean="0"/>
              <a:pPr/>
              <a:t>04.05.2018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84878A-9C38-4DC5-A26C-1DA98B6C8E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D45DAC-0809-4F5B-9404-B109995DFCF1}" type="datetimeFigureOut">
              <a:rPr lang="ru-RU" smtClean="0"/>
              <a:pPr/>
              <a:t>04.05.2018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84878A-9C38-4DC5-A26C-1DA98B6C8E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D45DAC-0809-4F5B-9404-B109995DFCF1}" type="datetimeFigureOut">
              <a:rPr lang="ru-RU" smtClean="0"/>
              <a:pPr/>
              <a:t>04.05.2018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84878A-9C38-4DC5-A26C-1DA98B6C8E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D45DAC-0809-4F5B-9404-B109995DFCF1}" type="datetimeFigureOut">
              <a:rPr lang="ru-RU" smtClean="0"/>
              <a:pPr/>
              <a:t>04.05.2018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84878A-9C38-4DC5-A26C-1DA98B6C8E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D45DAC-0809-4F5B-9404-B109995DFCF1}" type="datetimeFigureOut">
              <a:rPr lang="ru-RU" smtClean="0"/>
              <a:pPr/>
              <a:t>04.05.2018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84878A-9C38-4DC5-A26C-1DA98B6C8E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ED45DAC-0809-4F5B-9404-B109995DFCF1}" type="datetimeFigureOut">
              <a:rPr lang="ru-RU" smtClean="0"/>
              <a:pPr/>
              <a:t>04.05.2018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884878A-9C38-4DC5-A26C-1DA98B6C8E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de-DE" sz="4000" dirty="0" smtClean="0">
              <a:solidFill>
                <a:srgbClr val="C00000"/>
              </a:solidFill>
            </a:endParaRPr>
          </a:p>
          <a:p>
            <a:pPr algn="ctr"/>
            <a:endParaRPr lang="de-DE" sz="4000" dirty="0" smtClean="0">
              <a:solidFill>
                <a:srgbClr val="C00000"/>
              </a:solidFill>
            </a:endParaRPr>
          </a:p>
          <a:p>
            <a:pPr algn="ctr"/>
            <a:r>
              <a:rPr lang="de-DE" sz="4000" dirty="0" smtClean="0">
                <a:solidFill>
                  <a:srgbClr val="C00000"/>
                </a:solidFill>
              </a:rPr>
              <a:t>Zipp Süßwaren</a:t>
            </a:r>
            <a:endParaRPr lang="ru-RU" sz="4000" dirty="0" smtClean="0">
              <a:solidFill>
                <a:srgbClr val="C00000"/>
              </a:solidFill>
            </a:endParaRPr>
          </a:p>
          <a:p>
            <a:pPr algn="ctr"/>
            <a:r>
              <a:rPr lang="de-DE" sz="4000" dirty="0" smtClean="0">
                <a:solidFill>
                  <a:srgbClr val="C00000"/>
                </a:solidFill>
              </a:rPr>
              <a:t>Zapp Getränke</a:t>
            </a:r>
            <a:endParaRPr lang="ru-RU" sz="4000" dirty="0" smtClean="0">
              <a:solidFill>
                <a:srgbClr val="C00000"/>
              </a:solidFill>
            </a:endParaRPr>
          </a:p>
          <a:p>
            <a:endParaRPr lang="ru-RU" dirty="0"/>
          </a:p>
        </p:txBody>
      </p:sp>
      <p:pic>
        <p:nvPicPr>
          <p:cNvPr id="4" name="Рисунок 3" descr="Без названия (7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1285860"/>
            <a:ext cx="2466975" cy="1847850"/>
          </a:xfrm>
          <a:prstGeom prst="rect">
            <a:avLst/>
          </a:prstGeom>
        </p:spPr>
      </p:pic>
      <p:pic>
        <p:nvPicPr>
          <p:cNvPr id="5" name="Рисунок 4" descr="Без названия (17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43702" y="4772025"/>
            <a:ext cx="2190750" cy="20859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250000"/>
              </a:lnSpc>
            </a:pPr>
            <a:r>
              <a:rPr lang="de-DE" sz="3600" b="1" dirty="0" smtClean="0">
                <a:solidFill>
                  <a:srgbClr val="FF0000"/>
                </a:solidFill>
              </a:rPr>
              <a:t>Zipp </a:t>
            </a:r>
            <a:r>
              <a:rPr lang="de-DE" sz="3600" b="1" dirty="0" err="1" smtClean="0">
                <a:solidFill>
                  <a:srgbClr val="FF0000"/>
                </a:solidFill>
              </a:rPr>
              <a:t>pl</a:t>
            </a:r>
            <a:r>
              <a:rPr lang="ru-RU" sz="3600" b="1" dirty="0" smtClean="0">
                <a:solidFill>
                  <a:srgbClr val="FF0000"/>
                </a:solidFill>
              </a:rPr>
              <a:t> мн. ч.</a:t>
            </a:r>
          </a:p>
          <a:p>
            <a:pPr algn="ctr">
              <a:lnSpc>
                <a:spcPct val="250000"/>
              </a:lnSpc>
            </a:pPr>
            <a:r>
              <a:rPr lang="de-DE" sz="3600" b="1" dirty="0" smtClean="0">
                <a:solidFill>
                  <a:srgbClr val="FF0000"/>
                </a:solidFill>
              </a:rPr>
              <a:t>Zapp </a:t>
            </a:r>
            <a:r>
              <a:rPr lang="de-DE" sz="3600" b="1" dirty="0" err="1" smtClean="0">
                <a:solidFill>
                  <a:srgbClr val="FF0000"/>
                </a:solidFill>
              </a:rPr>
              <a:t>sn</a:t>
            </a:r>
            <a:r>
              <a:rPr lang="ru-RU" sz="3600" b="1" dirty="0" smtClean="0">
                <a:solidFill>
                  <a:srgbClr val="FF0000"/>
                </a:solidFill>
              </a:rPr>
              <a:t> ед. ч.</a:t>
            </a:r>
          </a:p>
          <a:p>
            <a:endParaRPr lang="ru-RU" dirty="0"/>
          </a:p>
        </p:txBody>
      </p:sp>
      <p:pic>
        <p:nvPicPr>
          <p:cNvPr id="4" name="Рисунок 3" descr="Без названия (10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571750" cy="1781175"/>
          </a:xfrm>
          <a:prstGeom prst="rect">
            <a:avLst/>
          </a:prstGeom>
        </p:spPr>
      </p:pic>
      <p:pic>
        <p:nvPicPr>
          <p:cNvPr id="5" name="Рисунок 4" descr="Без названия (1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81700" y="764704"/>
            <a:ext cx="3162300" cy="1447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 smtClean="0">
                <a:solidFill>
                  <a:srgbClr val="FF0000"/>
                </a:solidFill>
              </a:rPr>
              <a:t>«</a:t>
            </a:r>
            <a:r>
              <a:rPr lang="de-DE" sz="4400" dirty="0" smtClean="0">
                <a:solidFill>
                  <a:srgbClr val="FF0000"/>
                </a:solidFill>
              </a:rPr>
              <a:t>Schneeball</a:t>
            </a:r>
            <a:r>
              <a:rPr lang="ru-RU" sz="4400" dirty="0" smtClean="0">
                <a:solidFill>
                  <a:srgbClr val="FF0000"/>
                </a:solidFill>
              </a:rPr>
              <a:t>»</a:t>
            </a:r>
            <a:r>
              <a:rPr lang="de-DE" sz="4400" dirty="0" smtClean="0">
                <a:solidFill>
                  <a:srgbClr val="FF0000"/>
                </a:solidFill>
              </a:rPr>
              <a:t>  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de-DE" sz="4400" dirty="0" smtClean="0"/>
              <a:t>Zahl </a:t>
            </a:r>
            <a:r>
              <a:rPr lang="ru-RU" sz="4400" dirty="0" smtClean="0"/>
              <a:t>+</a:t>
            </a:r>
            <a:r>
              <a:rPr lang="de-DE" sz="4400" dirty="0" smtClean="0"/>
              <a:t> Substantiv </a:t>
            </a:r>
            <a:endParaRPr lang="ru-RU" sz="4400" dirty="0" smtClean="0"/>
          </a:p>
          <a:p>
            <a:pPr algn="ctr"/>
            <a:r>
              <a:rPr lang="de-DE" sz="4400" dirty="0" smtClean="0"/>
              <a:t>5 Kilo Äpfel</a:t>
            </a:r>
          </a:p>
          <a:p>
            <a:pPr algn="ctr"/>
            <a:r>
              <a:rPr lang="de-DE" sz="4400" dirty="0" smtClean="0"/>
              <a:t>500 Gramm Gurken</a:t>
            </a:r>
          </a:p>
          <a:p>
            <a:pPr algn="ctr"/>
            <a:r>
              <a:rPr lang="de-DE" sz="4400" dirty="0" smtClean="0"/>
              <a:t>2 Flaschen Mineralwasser</a:t>
            </a:r>
          </a:p>
          <a:p>
            <a:pPr algn="ctr"/>
            <a:r>
              <a:rPr lang="de-DE" sz="4400" dirty="0" smtClean="0"/>
              <a:t>200 Gramm Schinken</a:t>
            </a:r>
          </a:p>
          <a:p>
            <a:pPr algn="ctr"/>
            <a:r>
              <a:rPr lang="de-DE" sz="4400" dirty="0" smtClean="0"/>
              <a:t>2 Torten</a:t>
            </a:r>
          </a:p>
          <a:p>
            <a:pPr algn="ctr"/>
            <a:endParaRPr lang="ru-RU" sz="4400" dirty="0"/>
          </a:p>
        </p:txBody>
      </p:sp>
      <p:pic>
        <p:nvPicPr>
          <p:cNvPr id="4" name="Рисунок 3" descr="Без названия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764704"/>
            <a:ext cx="2619375" cy="1743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 smtClean="0">
                <a:solidFill>
                  <a:srgbClr val="FF0000"/>
                </a:solidFill>
              </a:rPr>
              <a:t>«</a:t>
            </a:r>
            <a:r>
              <a:rPr lang="de-DE" sz="4400" dirty="0" smtClean="0">
                <a:solidFill>
                  <a:srgbClr val="FF0000"/>
                </a:solidFill>
              </a:rPr>
              <a:t>Lebendiges Memo</a:t>
            </a:r>
            <a:r>
              <a:rPr lang="ru-RU" sz="4400" dirty="0" smtClean="0">
                <a:solidFill>
                  <a:srgbClr val="FF0000"/>
                </a:solidFill>
              </a:rPr>
              <a:t>»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250000"/>
              </a:lnSpc>
            </a:pPr>
            <a:r>
              <a:rPr lang="de-DE" b="1" dirty="0" smtClean="0"/>
              <a:t>Was wünschst du?</a:t>
            </a:r>
            <a:endParaRPr lang="ru-RU" b="1" dirty="0" smtClean="0"/>
          </a:p>
          <a:p>
            <a:pPr algn="ctr">
              <a:lnSpc>
                <a:spcPct val="250000"/>
              </a:lnSpc>
            </a:pPr>
            <a:r>
              <a:rPr lang="de-DE" b="1" dirty="0" smtClean="0"/>
              <a:t>Ich möchte </a:t>
            </a:r>
            <a:r>
              <a:rPr lang="ru-RU" b="1" dirty="0" smtClean="0"/>
              <a:t>……</a:t>
            </a:r>
          </a:p>
          <a:p>
            <a:pPr algn="ctr">
              <a:lnSpc>
                <a:spcPct val="250000"/>
              </a:lnSpc>
            </a:pPr>
            <a:r>
              <a:rPr lang="de-DE" b="1" dirty="0" smtClean="0"/>
              <a:t>…….. und ……. möchten ….</a:t>
            </a:r>
            <a:endParaRPr lang="ru-RU" b="1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images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980728"/>
            <a:ext cx="2705100" cy="16954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</a:rPr>
              <a:t>Der</a:t>
            </a:r>
            <a:r>
              <a:rPr lang="en-US" sz="3600" b="1" dirty="0" smtClean="0">
                <a:solidFill>
                  <a:srgbClr val="FF0000"/>
                </a:solidFill>
              </a:rPr>
              <a:t> Rest </a:t>
            </a:r>
            <a:r>
              <a:rPr lang="ru-RU" sz="3600" b="1" dirty="0" smtClean="0">
                <a:solidFill>
                  <a:srgbClr val="FF0000"/>
                </a:solidFill>
              </a:rPr>
              <a:t>- сдача</a:t>
            </a:r>
            <a:endParaRPr lang="en-US" sz="36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3600" b="1" dirty="0" err="1" smtClean="0">
                <a:solidFill>
                  <a:srgbClr val="FF0000"/>
                </a:solidFill>
              </a:rPr>
              <a:t>Geben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</a:rPr>
              <a:t>- давать</a:t>
            </a:r>
          </a:p>
          <a:p>
            <a:endParaRPr lang="ru-RU" dirty="0"/>
          </a:p>
        </p:txBody>
      </p:sp>
      <p:pic>
        <p:nvPicPr>
          <p:cNvPr id="4" name="Рисунок 3" descr="Без назван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0152" y="4509120"/>
            <a:ext cx="2619375" cy="1743075"/>
          </a:xfrm>
          <a:prstGeom prst="rect">
            <a:avLst/>
          </a:prstGeom>
        </p:spPr>
      </p:pic>
      <p:pic>
        <p:nvPicPr>
          <p:cNvPr id="6" name="Рисунок 5" descr="images (3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571612"/>
            <a:ext cx="3500430" cy="29575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250000"/>
              </a:lnSpc>
            </a:pPr>
            <a:r>
              <a:rPr lang="de-DE" b="1" dirty="0" smtClean="0"/>
              <a:t>Wo spielt die Szene?</a:t>
            </a:r>
            <a:endParaRPr lang="ru-RU" b="1" dirty="0" smtClean="0"/>
          </a:p>
          <a:p>
            <a:pPr algn="ctr">
              <a:lnSpc>
                <a:spcPct val="250000"/>
              </a:lnSpc>
            </a:pPr>
            <a:r>
              <a:rPr lang="de-DE" b="1" dirty="0" smtClean="0"/>
              <a:t>Wie viel Personen sprechen?</a:t>
            </a:r>
            <a:endParaRPr lang="ru-RU" b="1" dirty="0" smtClean="0"/>
          </a:p>
          <a:p>
            <a:endParaRPr lang="ru-RU" dirty="0"/>
          </a:p>
        </p:txBody>
      </p:sp>
      <p:pic>
        <p:nvPicPr>
          <p:cNvPr id="4" name="Рисунок 3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04664"/>
            <a:ext cx="2705100" cy="16859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250000"/>
              </a:lnSpc>
            </a:pPr>
            <a:r>
              <a:rPr lang="de-DE" b="1" dirty="0" smtClean="0"/>
              <a:t>Die Szene spielt im..</a:t>
            </a:r>
            <a:endParaRPr lang="ru-RU" b="1" dirty="0" smtClean="0"/>
          </a:p>
          <a:p>
            <a:pPr algn="ctr">
              <a:lnSpc>
                <a:spcPct val="250000"/>
              </a:lnSpc>
            </a:pPr>
            <a:r>
              <a:rPr lang="de-DE" b="1" dirty="0" smtClean="0"/>
              <a:t>Hier sprechen… Personen</a:t>
            </a:r>
            <a:endParaRPr lang="ru-RU" b="1" dirty="0" smtClean="0"/>
          </a:p>
          <a:p>
            <a:pPr algn="ctr">
              <a:lnSpc>
                <a:spcPct val="250000"/>
              </a:lnSpc>
            </a:pPr>
            <a:r>
              <a:rPr lang="de-DE" b="1" dirty="0" smtClean="0"/>
              <a:t>Das sind …. und…..</a:t>
            </a:r>
            <a:endParaRPr lang="ru-RU" b="1" dirty="0" smtClean="0"/>
          </a:p>
          <a:p>
            <a:endParaRPr lang="ru-RU" dirty="0"/>
          </a:p>
        </p:txBody>
      </p:sp>
      <p:pic>
        <p:nvPicPr>
          <p:cNvPr id="4" name="Рисунок 3" descr="Без названия (16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836712"/>
            <a:ext cx="2619375" cy="1743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lnSpc>
                <a:spcPct val="200000"/>
              </a:lnSpc>
            </a:pPr>
            <a:r>
              <a:rPr lang="de-DE" b="1" dirty="0" smtClean="0"/>
              <a:t>Was möchte  sie kaufen?</a:t>
            </a:r>
            <a:endParaRPr lang="ru-RU" b="1" dirty="0" smtClean="0"/>
          </a:p>
          <a:p>
            <a:pPr algn="ctr">
              <a:lnSpc>
                <a:spcPct val="200000"/>
              </a:lnSpc>
            </a:pPr>
            <a:r>
              <a:rPr lang="de-DE" b="1" dirty="0" smtClean="0"/>
              <a:t>Wie viel Kilo Äpfel möchte sie kaufen?</a:t>
            </a:r>
            <a:endParaRPr lang="ru-RU" b="1" dirty="0" smtClean="0"/>
          </a:p>
          <a:p>
            <a:pPr algn="ctr">
              <a:lnSpc>
                <a:spcPct val="200000"/>
              </a:lnSpc>
            </a:pPr>
            <a:r>
              <a:rPr lang="de-DE" b="1" dirty="0" smtClean="0"/>
              <a:t>Was kostet das?</a:t>
            </a:r>
            <a:endParaRPr lang="ru-RU" b="1" dirty="0" smtClean="0"/>
          </a:p>
          <a:p>
            <a:pPr algn="ctr">
              <a:lnSpc>
                <a:spcPct val="200000"/>
              </a:lnSpc>
            </a:pPr>
            <a:r>
              <a:rPr lang="de-DE" b="1" dirty="0" smtClean="0"/>
              <a:t>Wie ist der Rest?</a:t>
            </a:r>
            <a:endParaRPr lang="ru-RU" b="1" dirty="0" smtClean="0"/>
          </a:p>
          <a:p>
            <a:endParaRPr lang="ru-RU" dirty="0"/>
          </a:p>
        </p:txBody>
      </p:sp>
      <p:pic>
        <p:nvPicPr>
          <p:cNvPr id="4" name="Рисунок 3" descr="images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92696"/>
            <a:ext cx="2705100" cy="16954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200000"/>
              </a:lnSpc>
            </a:pPr>
            <a:r>
              <a:rPr lang="de-DE" b="1" dirty="0" smtClean="0"/>
              <a:t>… möchte ….. kaufen.</a:t>
            </a:r>
            <a:endParaRPr lang="ru-RU" b="1" dirty="0" smtClean="0"/>
          </a:p>
          <a:p>
            <a:pPr algn="ctr">
              <a:lnSpc>
                <a:spcPct val="200000"/>
              </a:lnSpc>
            </a:pPr>
            <a:r>
              <a:rPr lang="de-DE" b="1" dirty="0" smtClean="0"/>
              <a:t>…… möchte …..</a:t>
            </a:r>
            <a:endParaRPr lang="ru-RU" b="1" dirty="0" smtClean="0"/>
          </a:p>
          <a:p>
            <a:pPr algn="ctr">
              <a:lnSpc>
                <a:spcPct val="200000"/>
              </a:lnSpc>
            </a:pPr>
            <a:r>
              <a:rPr lang="de-DE" b="1" dirty="0" smtClean="0"/>
              <a:t>Das kostet</a:t>
            </a:r>
            <a:r>
              <a:rPr lang="ru-RU" b="1" dirty="0" smtClean="0"/>
              <a:t> ….</a:t>
            </a:r>
          </a:p>
          <a:p>
            <a:pPr algn="ctr">
              <a:lnSpc>
                <a:spcPct val="200000"/>
              </a:lnSpc>
            </a:pPr>
            <a:r>
              <a:rPr lang="de-DE" b="1" smtClean="0"/>
              <a:t>Sie  </a:t>
            </a:r>
            <a:r>
              <a:rPr lang="de-DE" b="1" dirty="0" smtClean="0"/>
              <a:t>hat .. Rest</a:t>
            </a:r>
            <a:endParaRPr lang="ru-RU" b="1" dirty="0" smtClean="0"/>
          </a:p>
          <a:p>
            <a:endParaRPr lang="ru-RU" dirty="0"/>
          </a:p>
        </p:txBody>
      </p:sp>
      <p:pic>
        <p:nvPicPr>
          <p:cNvPr id="4" name="Рисунок 3" descr="Без названия (9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4725144"/>
            <a:ext cx="2619375" cy="1743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97370" y="2967335"/>
            <a:ext cx="45492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Текст надписи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142852"/>
            <a:ext cx="36266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Guten Tag!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63386" y="214290"/>
            <a:ext cx="3880614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Guten Tag!</a:t>
            </a:r>
            <a:endParaRPr lang="de-DE" sz="3200" b="1" cap="none" spc="0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de-DE" sz="32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Was wünschen Sie?</a:t>
            </a:r>
            <a:endParaRPr lang="ru-RU" sz="32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1643050"/>
            <a:ext cx="3236785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Ich möchte …</a:t>
            </a:r>
          </a:p>
          <a:p>
            <a:pPr algn="ctr"/>
            <a:r>
              <a:rPr lang="de-DE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Was kostet das?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76623" y="2428868"/>
            <a:ext cx="376737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Das kostet … Euro</a:t>
            </a:r>
            <a:endParaRPr lang="ru-RU" sz="32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3143248"/>
            <a:ext cx="334219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Ich gebe … Euro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072198" y="3643314"/>
            <a:ext cx="282481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Der Rest ist …..</a:t>
            </a:r>
            <a:endParaRPr lang="ru-RU" sz="28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7158" y="4286256"/>
            <a:ext cx="3610284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Vielen Dank!</a:t>
            </a:r>
          </a:p>
          <a:p>
            <a:pPr algn="ctr"/>
            <a:r>
              <a:rPr lang="de-DE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Auf Wiedersehen!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143504" y="5000636"/>
            <a:ext cx="3610284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Ich danke auch.</a:t>
            </a:r>
          </a:p>
          <a:p>
            <a:pPr algn="ctr"/>
            <a:r>
              <a:rPr lang="de-DE" sz="32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Auf Wiedersehen!</a:t>
            </a:r>
            <a:endParaRPr lang="ru-RU" sz="32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250000"/>
              </a:lnSpc>
              <a:buNone/>
            </a:pPr>
            <a:endParaRPr lang="de-DE" b="1" dirty="0" smtClean="0">
              <a:solidFill>
                <a:srgbClr val="7030A0"/>
              </a:solidFill>
            </a:endParaRPr>
          </a:p>
          <a:p>
            <a:pPr algn="ctr"/>
            <a:r>
              <a:rPr lang="de-DE" sz="4400" dirty="0" smtClean="0">
                <a:solidFill>
                  <a:srgbClr val="C00000"/>
                </a:solidFill>
              </a:rPr>
              <a:t>Wir bereiten uns auf P….</a:t>
            </a:r>
            <a:endParaRPr lang="ru-RU" sz="4400" dirty="0" smtClean="0">
              <a:solidFill>
                <a:srgbClr val="C00000"/>
              </a:solidFill>
            </a:endParaRPr>
          </a:p>
          <a:p>
            <a:pPr algn="ctr"/>
            <a:r>
              <a:rPr lang="de-DE" sz="4400" dirty="0" smtClean="0">
                <a:solidFill>
                  <a:srgbClr val="C00000"/>
                </a:solidFill>
              </a:rPr>
              <a:t>Wir gehen ins G…..</a:t>
            </a:r>
            <a:endParaRPr lang="ru-RU" sz="4400" dirty="0" smtClean="0">
              <a:solidFill>
                <a:srgbClr val="C00000"/>
              </a:solidFill>
            </a:endParaRPr>
          </a:p>
          <a:p>
            <a:pPr algn="ctr"/>
            <a:endParaRPr lang="ru-RU" sz="4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4000" dirty="0" smtClean="0">
                <a:solidFill>
                  <a:srgbClr val="FF0000"/>
                </a:solidFill>
              </a:rPr>
              <a:t>Der Orange </a:t>
            </a:r>
            <a:r>
              <a:rPr lang="de-DE" sz="4000" dirty="0" smtClean="0">
                <a:solidFill>
                  <a:srgbClr val="FF0000"/>
                </a:solidFill>
              </a:rPr>
              <a:t>– Obst</a:t>
            </a:r>
          </a:p>
          <a:p>
            <a:pPr algn="ctr"/>
            <a:r>
              <a:rPr lang="de-DE" sz="4000" dirty="0" smtClean="0">
                <a:solidFill>
                  <a:srgbClr val="00B050"/>
                </a:solidFill>
              </a:rPr>
              <a:t>Der Pirat </a:t>
            </a:r>
            <a:r>
              <a:rPr lang="de-DE" sz="4000" dirty="0" smtClean="0">
                <a:solidFill>
                  <a:srgbClr val="00B050"/>
                </a:solidFill>
              </a:rPr>
              <a:t>– Gemüse</a:t>
            </a:r>
          </a:p>
          <a:p>
            <a:pPr algn="ctr"/>
            <a:r>
              <a:rPr lang="de-DE" sz="4000" dirty="0" smtClean="0">
                <a:solidFill>
                  <a:srgbClr val="7030A0"/>
                </a:solidFill>
              </a:rPr>
              <a:t>Der Apfel </a:t>
            </a:r>
            <a:r>
              <a:rPr lang="de-DE" sz="4000" dirty="0" smtClean="0">
                <a:solidFill>
                  <a:srgbClr val="7030A0"/>
                </a:solidFill>
              </a:rPr>
              <a:t>– Getränke</a:t>
            </a:r>
          </a:p>
          <a:p>
            <a:pPr algn="ctr"/>
            <a:r>
              <a:rPr lang="de-DE" sz="4000" dirty="0" smtClean="0">
                <a:solidFill>
                  <a:srgbClr val="00B0F0"/>
                </a:solidFill>
              </a:rPr>
              <a:t>Der Rucksack </a:t>
            </a:r>
            <a:r>
              <a:rPr lang="de-DE" sz="4000" dirty="0" smtClean="0">
                <a:solidFill>
                  <a:srgbClr val="00B0F0"/>
                </a:solidFill>
              </a:rPr>
              <a:t>– Fleisch</a:t>
            </a:r>
          </a:p>
          <a:p>
            <a:pPr algn="ctr"/>
            <a:r>
              <a:rPr lang="de-DE" sz="4000" smtClean="0">
                <a:solidFill>
                  <a:srgbClr val="FF0000"/>
                </a:solidFill>
              </a:rPr>
              <a:t>Der Engel </a:t>
            </a:r>
            <a:r>
              <a:rPr lang="de-DE" sz="4000" dirty="0" smtClean="0">
                <a:solidFill>
                  <a:srgbClr val="FF0000"/>
                </a:solidFill>
              </a:rPr>
              <a:t>- Süßwaren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97370" y="2967335"/>
            <a:ext cx="45492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Текст надписи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142852"/>
            <a:ext cx="36266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Guten Tag!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63386" y="214290"/>
            <a:ext cx="3880614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Guten Tag!</a:t>
            </a:r>
            <a:endParaRPr lang="de-DE" sz="3200" b="1" cap="none" spc="0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de-DE" sz="32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Was wünschen Sie?</a:t>
            </a:r>
            <a:endParaRPr lang="ru-RU" sz="32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1643050"/>
            <a:ext cx="3158237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Ich möchte …</a:t>
            </a:r>
          </a:p>
          <a:p>
            <a:pPr algn="ctr"/>
            <a:r>
              <a:rPr lang="de-DE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Was kostet……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76623" y="2428868"/>
            <a:ext cx="376737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Das kostet … Euro</a:t>
            </a:r>
            <a:endParaRPr lang="ru-RU" sz="32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3143248"/>
            <a:ext cx="334219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Ich gebe … Euro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072198" y="3643314"/>
            <a:ext cx="282481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Der Rest ist …..</a:t>
            </a:r>
            <a:endParaRPr lang="ru-RU" sz="28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7158" y="4286256"/>
            <a:ext cx="2627642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Vielen Dank!</a:t>
            </a:r>
          </a:p>
          <a:p>
            <a:pPr algn="ctr"/>
            <a:r>
              <a:rPr lang="de-DE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Auf W-----!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143504" y="5000636"/>
            <a:ext cx="3610284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Ich danke auch.</a:t>
            </a:r>
          </a:p>
          <a:p>
            <a:pPr algn="ctr"/>
            <a:r>
              <a:rPr lang="de-DE" sz="32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Auf Wiedersehen!</a:t>
            </a:r>
            <a:endParaRPr lang="ru-RU" sz="32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97370" y="2967335"/>
            <a:ext cx="45492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Текст надписи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142852"/>
            <a:ext cx="33108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G----- Tag!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63386" y="214290"/>
            <a:ext cx="3880614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Guten Tag!</a:t>
            </a:r>
            <a:endParaRPr lang="de-DE" sz="3200" b="1" cap="none" spc="0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de-DE" sz="32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Was wünschen Sie?</a:t>
            </a:r>
            <a:endParaRPr lang="ru-RU" sz="32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1643050"/>
            <a:ext cx="3158237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Ich möchte …</a:t>
            </a:r>
          </a:p>
          <a:p>
            <a:pPr algn="ctr"/>
            <a:r>
              <a:rPr lang="de-DE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Was kostet……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76623" y="2428868"/>
            <a:ext cx="376737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Das kostet … Euro</a:t>
            </a:r>
            <a:endParaRPr lang="ru-RU" sz="32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3143248"/>
            <a:ext cx="334219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Ich gebe … Euro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072198" y="3643314"/>
            <a:ext cx="282481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Der Rest ist …..</a:t>
            </a:r>
            <a:endParaRPr lang="ru-RU" sz="28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7158" y="4286256"/>
            <a:ext cx="2627642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Vielen Dank!</a:t>
            </a:r>
          </a:p>
          <a:p>
            <a:pPr algn="ctr"/>
            <a:r>
              <a:rPr lang="de-DE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Auf W-----!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143504" y="5000636"/>
            <a:ext cx="3139577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Ich danke auch.</a:t>
            </a:r>
          </a:p>
          <a:p>
            <a:pPr algn="ctr"/>
            <a:r>
              <a:rPr lang="de-DE" sz="32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Auf W---------!</a:t>
            </a:r>
            <a:endParaRPr lang="ru-RU" sz="32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97370" y="2967335"/>
            <a:ext cx="45492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Текст надписи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142852"/>
            <a:ext cx="33108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G----- Tag!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63386" y="214290"/>
            <a:ext cx="3880614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G……. T…!</a:t>
            </a:r>
            <a:endParaRPr lang="de-DE" sz="3200" b="1" cap="none" spc="0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de-DE" sz="32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Was wünschen Sie?</a:t>
            </a:r>
            <a:endParaRPr lang="ru-RU" sz="32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1643050"/>
            <a:ext cx="3158237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Ich m----- …</a:t>
            </a:r>
          </a:p>
          <a:p>
            <a:pPr algn="ctr"/>
            <a:r>
              <a:rPr lang="de-DE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Was kostet……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76623" y="2428868"/>
            <a:ext cx="376737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Das kostet … Euro</a:t>
            </a:r>
            <a:endParaRPr lang="ru-RU" sz="32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3143248"/>
            <a:ext cx="334219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Ich gebe … Euro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072198" y="3643314"/>
            <a:ext cx="282481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Der Rest ist …..</a:t>
            </a:r>
            <a:endParaRPr lang="ru-RU" sz="28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7158" y="4286256"/>
            <a:ext cx="2353529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Vielen D---!</a:t>
            </a:r>
          </a:p>
          <a:p>
            <a:pPr algn="ctr"/>
            <a:r>
              <a:rPr lang="de-DE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Auf W-----!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143504" y="5000636"/>
            <a:ext cx="3139577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Ich danke auch.</a:t>
            </a:r>
          </a:p>
          <a:p>
            <a:pPr algn="ctr"/>
            <a:r>
              <a:rPr lang="de-DE" sz="32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Auf W---------!</a:t>
            </a:r>
            <a:endParaRPr lang="ru-RU" sz="32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97370" y="2967335"/>
            <a:ext cx="45492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Текст надписи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142852"/>
            <a:ext cx="32231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G----- T---!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63386" y="214290"/>
            <a:ext cx="3880614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G……. T…!</a:t>
            </a:r>
            <a:endParaRPr lang="de-DE" sz="3200" b="1" cap="none" spc="0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de-DE" sz="32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Was wünschen Sie?</a:t>
            </a:r>
            <a:endParaRPr lang="ru-RU" sz="32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1643050"/>
            <a:ext cx="3010184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Ich m----- …</a:t>
            </a:r>
          </a:p>
          <a:p>
            <a:pPr algn="ctr"/>
            <a:r>
              <a:rPr lang="de-DE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Was k------……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76623" y="2428868"/>
            <a:ext cx="376737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Das kostet … Euro</a:t>
            </a:r>
            <a:endParaRPr lang="ru-RU" sz="32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3143248"/>
            <a:ext cx="334219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Ich gebe … Euro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072198" y="3643314"/>
            <a:ext cx="282481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Der Rest ist …..</a:t>
            </a:r>
            <a:endParaRPr lang="ru-RU" sz="28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7158" y="4286256"/>
            <a:ext cx="2353529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Vielen D---!</a:t>
            </a:r>
          </a:p>
          <a:p>
            <a:pPr algn="ctr"/>
            <a:r>
              <a:rPr lang="de-DE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Auf W-----!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143504" y="5000636"/>
            <a:ext cx="2924198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Ich d----- auch.</a:t>
            </a:r>
          </a:p>
          <a:p>
            <a:pPr algn="ctr"/>
            <a:r>
              <a:rPr lang="de-DE" sz="32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Auf W---------!</a:t>
            </a:r>
            <a:endParaRPr lang="ru-RU" sz="32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97370" y="2967335"/>
            <a:ext cx="45492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Текст надписи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142852"/>
            <a:ext cx="32231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G----- T---!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63386" y="214290"/>
            <a:ext cx="3208956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G……. T…!</a:t>
            </a:r>
            <a:endParaRPr lang="de-DE" sz="3200" b="1" cap="none" spc="0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de-DE" sz="32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Was w------- S--?</a:t>
            </a:r>
            <a:endParaRPr lang="ru-RU" sz="32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1643050"/>
            <a:ext cx="3010184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Ich m----- …</a:t>
            </a:r>
          </a:p>
          <a:p>
            <a:pPr algn="ctr"/>
            <a:r>
              <a:rPr lang="de-DE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Was k------……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76623" y="2428868"/>
            <a:ext cx="361932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Das k------ … Euro</a:t>
            </a:r>
            <a:endParaRPr lang="ru-RU" sz="32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3143248"/>
            <a:ext cx="334219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Ich gebe … Euro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072198" y="3643314"/>
            <a:ext cx="282481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Der Rest ist …..</a:t>
            </a:r>
            <a:endParaRPr lang="ru-RU" sz="28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7158" y="4286256"/>
            <a:ext cx="2151935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V----- D---!</a:t>
            </a:r>
          </a:p>
          <a:p>
            <a:pPr algn="ctr"/>
            <a:r>
              <a:rPr lang="de-DE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Auf W-----!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143504" y="5000636"/>
            <a:ext cx="2924198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Ich d----- auch.</a:t>
            </a:r>
          </a:p>
          <a:p>
            <a:pPr algn="ctr"/>
            <a:r>
              <a:rPr lang="de-DE" sz="32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Auf W---------!</a:t>
            </a:r>
            <a:endParaRPr lang="ru-RU" sz="32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97370" y="2967335"/>
            <a:ext cx="45492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Текст надписи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142852"/>
            <a:ext cx="32231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G----- T---!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63386" y="214290"/>
            <a:ext cx="3064044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G……. T…!</a:t>
            </a:r>
            <a:endParaRPr lang="de-DE" sz="3200" b="1" cap="none" spc="0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de-DE" sz="32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W-- w------- S--?</a:t>
            </a:r>
            <a:endParaRPr lang="ru-RU" sz="32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1643050"/>
            <a:ext cx="2865273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Ich m----- …</a:t>
            </a:r>
          </a:p>
          <a:p>
            <a:pPr algn="ctr"/>
            <a:r>
              <a:rPr lang="de-DE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W-- k------……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76623" y="2428868"/>
            <a:ext cx="337143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Das k------ … E---</a:t>
            </a:r>
            <a:endParaRPr lang="ru-RU" sz="32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3143248"/>
            <a:ext cx="309431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Ich gebe … E---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072198" y="3643314"/>
            <a:ext cx="268695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Der R--- ist …..</a:t>
            </a:r>
            <a:endParaRPr lang="ru-RU" sz="28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7158" y="4286256"/>
            <a:ext cx="2151935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V----- D---!</a:t>
            </a:r>
          </a:p>
          <a:p>
            <a:pPr algn="ctr"/>
            <a:r>
              <a:rPr lang="de-DE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A-- W-----!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143504" y="5000636"/>
            <a:ext cx="2924198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Ich d----- auch.</a:t>
            </a:r>
          </a:p>
          <a:p>
            <a:pPr algn="ctr"/>
            <a:r>
              <a:rPr lang="de-DE" sz="32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Auf W---------!</a:t>
            </a:r>
            <a:endParaRPr lang="ru-RU" sz="32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97370" y="2967335"/>
            <a:ext cx="45492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Текст надписи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142852"/>
            <a:ext cx="32231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G----- T---!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63386" y="214290"/>
            <a:ext cx="3064044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G……. T…!</a:t>
            </a:r>
            <a:endParaRPr lang="de-DE" sz="3200" b="1" cap="none" spc="0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de-DE" sz="32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W-- w------- S--?</a:t>
            </a:r>
            <a:endParaRPr lang="ru-RU" sz="32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1643050"/>
            <a:ext cx="2865273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Ich m----- …</a:t>
            </a:r>
          </a:p>
          <a:p>
            <a:pPr algn="ctr"/>
            <a:r>
              <a:rPr lang="de-DE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W-- k------……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76623" y="2428868"/>
            <a:ext cx="337143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Das k------ … E---</a:t>
            </a:r>
            <a:endParaRPr lang="ru-RU" sz="32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3143248"/>
            <a:ext cx="281840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Ich g--- … E---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072198" y="3643314"/>
            <a:ext cx="268695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Der R--- ist …..</a:t>
            </a:r>
            <a:endParaRPr lang="ru-RU" sz="28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7158" y="4286256"/>
            <a:ext cx="2151935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V----- D---!</a:t>
            </a:r>
          </a:p>
          <a:p>
            <a:pPr algn="ctr"/>
            <a:r>
              <a:rPr lang="de-DE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A-- W-----!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143504" y="5000636"/>
            <a:ext cx="2924198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Ich d----- auch.</a:t>
            </a:r>
          </a:p>
          <a:p>
            <a:pPr algn="ctr"/>
            <a:r>
              <a:rPr lang="de-DE" sz="32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A-- W---------!</a:t>
            </a:r>
            <a:endParaRPr lang="ru-RU" sz="32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  <a:p>
            <a:pPr algn="r"/>
            <a:r>
              <a:rPr lang="en-US" sz="4200" b="1" dirty="0" err="1" smtClean="0">
                <a:solidFill>
                  <a:srgbClr val="FF0000"/>
                </a:solidFill>
              </a:rPr>
              <a:t>Ich</a:t>
            </a:r>
            <a:r>
              <a:rPr lang="en-US" sz="4200" b="1" dirty="0" smtClean="0">
                <a:solidFill>
                  <a:srgbClr val="FF0000"/>
                </a:solidFill>
              </a:rPr>
              <a:t> </a:t>
            </a:r>
            <a:r>
              <a:rPr lang="en-US" sz="4200" b="1" dirty="0" err="1" smtClean="0">
                <a:solidFill>
                  <a:srgbClr val="FF0000"/>
                </a:solidFill>
              </a:rPr>
              <a:t>nehme</a:t>
            </a:r>
            <a:r>
              <a:rPr lang="en-US" sz="4200" b="1" dirty="0" smtClean="0">
                <a:solidFill>
                  <a:srgbClr val="FF0000"/>
                </a:solidFill>
              </a:rPr>
              <a:t> …… </a:t>
            </a:r>
            <a:r>
              <a:rPr lang="en-US" sz="4200" b="1" dirty="0" err="1" smtClean="0">
                <a:solidFill>
                  <a:srgbClr val="FF0000"/>
                </a:solidFill>
              </a:rPr>
              <a:t>mit</a:t>
            </a:r>
            <a:endParaRPr lang="en-US" sz="4200" b="1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sz="4600" b="1" dirty="0" smtClean="0"/>
          </a:p>
          <a:p>
            <a:pPr algn="r"/>
            <a:r>
              <a:rPr lang="en-US" sz="4600" b="1" dirty="0" err="1" smtClean="0"/>
              <a:t>Ich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lasse</a:t>
            </a:r>
            <a:r>
              <a:rPr lang="en-US" sz="4600" b="1" dirty="0" smtClean="0"/>
              <a:t>….. </a:t>
            </a:r>
            <a:r>
              <a:rPr lang="en-US" sz="4600" b="1" dirty="0" err="1" smtClean="0"/>
              <a:t>hier</a:t>
            </a:r>
            <a:endParaRPr lang="ru-RU" sz="4600" b="1" dirty="0"/>
          </a:p>
        </p:txBody>
      </p:sp>
      <p:pic>
        <p:nvPicPr>
          <p:cNvPr id="4" name="Рисунок 3" descr="скачанные файлы (1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71670" y="1285860"/>
            <a:ext cx="2143125" cy="2143125"/>
          </a:xfrm>
          <a:prstGeom prst="rect">
            <a:avLst/>
          </a:prstGeom>
        </p:spPr>
      </p:pic>
      <p:pic>
        <p:nvPicPr>
          <p:cNvPr id="5" name="Рисунок 4" descr="скачанные файлы (13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00232" y="4214818"/>
            <a:ext cx="2143125" cy="214312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250000"/>
              </a:lnSpc>
              <a:buNone/>
            </a:pPr>
            <a:endParaRPr lang="de-DE" b="1" dirty="0" smtClean="0">
              <a:solidFill>
                <a:srgbClr val="7030A0"/>
              </a:solidFill>
            </a:endParaRPr>
          </a:p>
          <a:p>
            <a:pPr algn="ctr"/>
            <a:r>
              <a:rPr lang="de-DE" sz="4400" dirty="0" smtClean="0">
                <a:solidFill>
                  <a:srgbClr val="C00000"/>
                </a:solidFill>
              </a:rPr>
              <a:t>Wir bereiten uns auf Picknick.</a:t>
            </a:r>
            <a:endParaRPr lang="ru-RU" sz="4400" dirty="0" smtClean="0">
              <a:solidFill>
                <a:srgbClr val="C00000"/>
              </a:solidFill>
            </a:endParaRPr>
          </a:p>
          <a:p>
            <a:pPr algn="ctr"/>
            <a:r>
              <a:rPr lang="de-DE" sz="4400" dirty="0" smtClean="0">
                <a:solidFill>
                  <a:srgbClr val="C00000"/>
                </a:solidFill>
              </a:rPr>
              <a:t>Wir gehen ins Geschäft.</a:t>
            </a:r>
            <a:endParaRPr lang="ru-RU" sz="4400" dirty="0" smtClean="0">
              <a:solidFill>
                <a:srgbClr val="C00000"/>
              </a:solidFill>
            </a:endParaRPr>
          </a:p>
          <a:p>
            <a:pPr algn="ctr"/>
            <a:endParaRPr lang="ru-RU" sz="4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imag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7158" y="0"/>
            <a:ext cx="2324100" cy="1971675"/>
          </a:xfrm>
        </p:spPr>
      </p:pic>
      <p:sp>
        <p:nvSpPr>
          <p:cNvPr id="4" name="Овал 3"/>
          <p:cNvSpPr/>
          <p:nvPr/>
        </p:nvSpPr>
        <p:spPr>
          <a:xfrm>
            <a:off x="2915816" y="2780928"/>
            <a:ext cx="3816424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686982" y="2967334"/>
            <a:ext cx="210915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Obst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pic>
        <p:nvPicPr>
          <p:cNvPr id="7" name="Рисунок 6" descr="Без названия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23928" y="0"/>
            <a:ext cx="1255961" cy="2119888"/>
          </a:xfrm>
          <a:prstGeom prst="rect">
            <a:avLst/>
          </a:prstGeom>
        </p:spPr>
      </p:pic>
      <p:pic>
        <p:nvPicPr>
          <p:cNvPr id="8" name="Рисунок 7" descr="Без названия (3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86512" y="0"/>
            <a:ext cx="2381250" cy="1924050"/>
          </a:xfrm>
          <a:prstGeom prst="rect">
            <a:avLst/>
          </a:prstGeom>
        </p:spPr>
      </p:pic>
      <p:pic>
        <p:nvPicPr>
          <p:cNvPr id="11" name="Рисунок 10" descr="Без названия (7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500430" y="4071942"/>
            <a:ext cx="2466975" cy="1847850"/>
          </a:xfrm>
          <a:prstGeom prst="rect">
            <a:avLst/>
          </a:prstGeom>
        </p:spPr>
      </p:pic>
      <p:pic>
        <p:nvPicPr>
          <p:cNvPr id="12" name="Рисунок 11" descr="Без названия (17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715140" y="3071810"/>
            <a:ext cx="2190750" cy="2085975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3357554" y="2071678"/>
            <a:ext cx="237116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Die Birne (n)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42910" y="3714752"/>
            <a:ext cx="199054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Die </a:t>
            </a:r>
            <a:r>
              <a:rPr lang="de-DE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Orange</a:t>
            </a:r>
            <a:r>
              <a:rPr lang="de-DE" sz="2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(n)</a:t>
            </a:r>
            <a:endParaRPr lang="ru-RU" sz="2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763220" y="2214554"/>
            <a:ext cx="238078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Der Pfirsich (e)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357554" y="5643578"/>
            <a:ext cx="286770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de-DE" sz="2400" b="1" cap="none" spc="0" dirty="0" smtClean="0">
                <a:ln/>
                <a:solidFill>
                  <a:schemeClr val="accent3"/>
                </a:solidFill>
                <a:effectLst/>
              </a:rPr>
              <a:t>Die Weintraube(n)</a:t>
            </a:r>
            <a:endParaRPr lang="ru-RU" sz="2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85786" y="1714488"/>
            <a:ext cx="237276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Die Pflaume(n)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072330" y="5214950"/>
            <a:ext cx="155670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Der Apfel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000892" y="5786454"/>
            <a:ext cx="176170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de-DE" sz="2800" b="1" cap="none" spc="0" dirty="0" smtClean="0">
                <a:ln/>
                <a:solidFill>
                  <a:schemeClr val="accent3"/>
                </a:solidFill>
                <a:effectLst/>
              </a:rPr>
              <a:t>Die Äpfel</a:t>
            </a:r>
            <a:endParaRPr lang="ru-RU" sz="28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pic>
        <p:nvPicPr>
          <p:cNvPr id="21" name="Рисунок 20" descr="скачанные файлы (2)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85720" y="2071678"/>
            <a:ext cx="2571768" cy="1670479"/>
          </a:xfrm>
          <a:prstGeom prst="rect">
            <a:avLst/>
          </a:prstGeom>
        </p:spPr>
      </p:pic>
      <p:pic>
        <p:nvPicPr>
          <p:cNvPr id="22" name="Рисунок 21" descr="скачанные файлы (3)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14282" y="4000504"/>
            <a:ext cx="2857502" cy="2286016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500034" y="6143644"/>
            <a:ext cx="227209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4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Die Zitrone(n)</a:t>
            </a:r>
            <a:endParaRPr lang="ru-RU" sz="24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>
          <a:xfrm>
            <a:off x="3000364" y="6334780"/>
            <a:ext cx="642254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de-DE" sz="2800" b="1" cap="none" spc="0" dirty="0" smtClean="0">
                <a:ln/>
                <a:solidFill>
                  <a:srgbClr val="C00000"/>
                </a:solidFill>
                <a:effectLst/>
              </a:rPr>
              <a:t>Wir können im Geschäft … kaufen</a:t>
            </a:r>
            <a:endParaRPr lang="ru-RU" sz="2800" b="1" cap="none" spc="0" dirty="0">
              <a:ln/>
              <a:solidFill>
                <a:srgbClr val="C0000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6" grpId="0"/>
      <p:bldP spid="17" grpId="0"/>
      <p:bldP spid="18" grpId="0"/>
      <p:bldP spid="19" grpId="0"/>
      <p:bldP spid="20" grpId="0"/>
      <p:bldP spid="15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Без названия (14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57554" y="3857628"/>
            <a:ext cx="2219325" cy="2057400"/>
          </a:xfrm>
          <a:prstGeom prst="rect">
            <a:avLst/>
          </a:prstGeom>
        </p:spPr>
      </p:pic>
      <p:sp>
        <p:nvSpPr>
          <p:cNvPr id="7" name="Овал 6"/>
          <p:cNvSpPr/>
          <p:nvPr/>
        </p:nvSpPr>
        <p:spPr>
          <a:xfrm>
            <a:off x="3491880" y="2852936"/>
            <a:ext cx="3096344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Содержимое 5" descr="Без названия (8)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467544" y="0"/>
            <a:ext cx="1905000" cy="1905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  <p:sp>
        <p:nvSpPr>
          <p:cNvPr id="5" name="Прямоугольник 4"/>
          <p:cNvSpPr/>
          <p:nvPr/>
        </p:nvSpPr>
        <p:spPr>
          <a:xfrm>
            <a:off x="3851920" y="2996952"/>
            <a:ext cx="25074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dirty="0">
                <a:solidFill>
                  <a:srgbClr val="FF0000"/>
                </a:solidFill>
              </a:rPr>
              <a:t>Gemüse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pic>
        <p:nvPicPr>
          <p:cNvPr id="8" name="Рисунок 7" descr="Без названия (10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7544" y="2276872"/>
            <a:ext cx="2571750" cy="1781175"/>
          </a:xfrm>
          <a:prstGeom prst="rect">
            <a:avLst/>
          </a:prstGeom>
        </p:spPr>
      </p:pic>
      <p:pic>
        <p:nvPicPr>
          <p:cNvPr id="9" name="Рисунок 8" descr="Без названия (12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4282" y="4714884"/>
            <a:ext cx="3438525" cy="1323975"/>
          </a:xfrm>
          <a:prstGeom prst="rect">
            <a:avLst/>
          </a:prstGeom>
        </p:spPr>
      </p:pic>
      <p:pic>
        <p:nvPicPr>
          <p:cNvPr id="11" name="Рисунок 10" descr="Без названия (16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215074" y="285728"/>
            <a:ext cx="2619375" cy="1743075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500034" y="1857364"/>
            <a:ext cx="224696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Die Tomate(n)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4071942"/>
            <a:ext cx="240373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Die Gurke(n)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28596" y="6143644"/>
            <a:ext cx="262302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Die Mohrrübe(n)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428992" y="5929330"/>
            <a:ext cx="275107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Der Zwiebel(n)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786578" y="2143116"/>
            <a:ext cx="147264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Der Kohl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7" name="Рисунок 16" descr="скачанные файлы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572264" y="2714620"/>
            <a:ext cx="2295525" cy="1990725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6357950" y="5143512"/>
            <a:ext cx="255275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Der Blumenkohl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9" name="Заголовок 18"/>
          <p:cNvSpPr>
            <a:spLocks noGrp="1"/>
          </p:cNvSpPr>
          <p:nvPr>
            <p:ph type="title"/>
          </p:nvPr>
        </p:nvSpPr>
        <p:spPr>
          <a:xfrm>
            <a:off x="3150372" y="6334780"/>
            <a:ext cx="599362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de-DE" sz="2800" b="1" cap="none" spc="0" dirty="0" smtClean="0">
                <a:ln/>
                <a:solidFill>
                  <a:srgbClr val="C00000"/>
                </a:solidFill>
                <a:effectLst/>
              </a:rPr>
              <a:t>Wir können im Geschäft … kaufen</a:t>
            </a:r>
            <a:endParaRPr lang="ru-RU" sz="2800" b="1" cap="none" spc="0" dirty="0">
              <a:ln/>
              <a:solidFill>
                <a:srgbClr val="C0000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Овал 12"/>
          <p:cNvSpPr/>
          <p:nvPr/>
        </p:nvSpPr>
        <p:spPr>
          <a:xfrm>
            <a:off x="2786050" y="2643182"/>
            <a:ext cx="3786214" cy="15716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скачанные файлы (5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715140" y="3214686"/>
            <a:ext cx="2095500" cy="1914525"/>
          </a:xfrm>
        </p:spPr>
      </p:pic>
      <p:pic>
        <p:nvPicPr>
          <p:cNvPr id="5" name="Рисунок 4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00100" y="2857496"/>
            <a:ext cx="1609725" cy="2847975"/>
          </a:xfrm>
          <a:prstGeom prst="rect">
            <a:avLst/>
          </a:prstGeom>
        </p:spPr>
      </p:pic>
      <p:pic>
        <p:nvPicPr>
          <p:cNvPr id="6" name="Рисунок 5" descr="скачанные файлы (4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15074" y="357166"/>
            <a:ext cx="2657475" cy="1724025"/>
          </a:xfrm>
          <a:prstGeom prst="rect">
            <a:avLst/>
          </a:prstGeom>
        </p:spPr>
      </p:pic>
      <p:pic>
        <p:nvPicPr>
          <p:cNvPr id="7" name="Рисунок 6" descr="скачанные файлы (6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000100" y="142852"/>
            <a:ext cx="1609725" cy="2847975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928926" y="2928934"/>
            <a:ext cx="32337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 smtClean="0">
                <a:ln/>
                <a:solidFill>
                  <a:schemeClr val="accent3"/>
                </a:solidFill>
                <a:effectLst/>
              </a:rPr>
              <a:t>Getränke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4282" y="5357826"/>
            <a:ext cx="421814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6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Das Mineralwasser</a:t>
            </a:r>
            <a:endParaRPr lang="ru-RU" sz="36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0070C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449288" y="2285992"/>
            <a:ext cx="269471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Der Apfelsaft</a:t>
            </a:r>
            <a:endParaRPr lang="ru-RU" sz="32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0070C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337124" y="5286388"/>
            <a:ext cx="380687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effectLst/>
              </a:rPr>
              <a:t>Der Orangensaft</a:t>
            </a:r>
            <a:endParaRPr lang="ru-RU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70C0"/>
              </a:solidFill>
              <a:effectLst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643042" y="6072206"/>
            <a:ext cx="599362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de-DE" sz="2800" b="1" cap="none" spc="0" dirty="0" smtClean="0">
                <a:ln/>
                <a:solidFill>
                  <a:srgbClr val="C00000"/>
                </a:solidFill>
                <a:effectLst/>
              </a:rPr>
              <a:t>Wir können im Geschäft … kaufen</a:t>
            </a:r>
            <a:endParaRPr lang="ru-RU" sz="2800" b="1" cap="none" spc="0" dirty="0">
              <a:ln/>
              <a:solidFill>
                <a:srgbClr val="C0000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Овал 13"/>
          <p:cNvSpPr/>
          <p:nvPr/>
        </p:nvSpPr>
        <p:spPr>
          <a:xfrm>
            <a:off x="3214678" y="2643182"/>
            <a:ext cx="3143272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635148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14349" y="0"/>
            <a:ext cx="1714512" cy="2571768"/>
          </a:xfrm>
        </p:spPr>
      </p:pic>
      <p:sp>
        <p:nvSpPr>
          <p:cNvPr id="4" name="Прямоугольник 3"/>
          <p:cNvSpPr/>
          <p:nvPr/>
        </p:nvSpPr>
        <p:spPr>
          <a:xfrm>
            <a:off x="3571868" y="2714620"/>
            <a:ext cx="24048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de-DE" sz="5400" b="1" dirty="0" smtClean="0">
                <a:ln/>
                <a:solidFill>
                  <a:schemeClr val="accent3"/>
                </a:solidFill>
              </a:rPr>
              <a:t>F</a:t>
            </a:r>
            <a:r>
              <a:rPr lang="de-DE" sz="5400" b="1" cap="none" spc="0" dirty="0" smtClean="0">
                <a:ln/>
                <a:solidFill>
                  <a:schemeClr val="accent3"/>
                </a:solidFill>
                <a:effectLst/>
              </a:rPr>
              <a:t>leisch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pic>
        <p:nvPicPr>
          <p:cNvPr id="6" name="Рисунок 5" descr="скачанные файлы (8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596" y="3929066"/>
            <a:ext cx="2390775" cy="1914525"/>
          </a:xfrm>
          <a:prstGeom prst="rect">
            <a:avLst/>
          </a:prstGeom>
        </p:spPr>
      </p:pic>
      <p:pic>
        <p:nvPicPr>
          <p:cNvPr id="7" name="Рисунок 6" descr="скачанные файлы (7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19825" y="3500438"/>
            <a:ext cx="2924175" cy="1562100"/>
          </a:xfrm>
          <a:prstGeom prst="rect">
            <a:avLst/>
          </a:prstGeom>
        </p:spPr>
      </p:pic>
      <p:pic>
        <p:nvPicPr>
          <p:cNvPr id="8" name="Рисунок 7" descr="images (1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357950" y="285728"/>
            <a:ext cx="2552700" cy="179070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6143636" y="2214554"/>
            <a:ext cx="275806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de-DE" sz="3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Der Schinken</a:t>
            </a:r>
            <a:endParaRPr lang="ru-RU" sz="32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189153" y="5715016"/>
            <a:ext cx="312136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de-DE" sz="3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Das Würstchen</a:t>
            </a:r>
            <a:endParaRPr lang="ru-RU" sz="32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6000768"/>
            <a:ext cx="317747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de-DE" sz="3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Die Leberwurst</a:t>
            </a:r>
            <a:endParaRPr lang="ru-RU" sz="32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4282" y="2714620"/>
            <a:ext cx="237013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de-DE" sz="3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Die Wurst</a:t>
            </a:r>
            <a:endParaRPr lang="ru-RU" sz="36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150373" y="6143644"/>
            <a:ext cx="599362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de-DE" sz="2800" b="1" cap="none" spc="0" dirty="0" smtClean="0">
                <a:ln/>
                <a:solidFill>
                  <a:srgbClr val="C00000"/>
                </a:solidFill>
                <a:effectLst/>
              </a:rPr>
              <a:t>Wir können im Geschäft … kaufen</a:t>
            </a:r>
            <a:endParaRPr lang="ru-RU" sz="2800" b="1" cap="none" spc="0" dirty="0">
              <a:ln/>
              <a:solidFill>
                <a:srgbClr val="C0000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Овал 13"/>
          <p:cNvSpPr/>
          <p:nvPr/>
        </p:nvSpPr>
        <p:spPr>
          <a:xfrm>
            <a:off x="3000364" y="2571744"/>
            <a:ext cx="3571900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images (2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357950" y="142852"/>
            <a:ext cx="2476500" cy="1847850"/>
          </a:xfrm>
        </p:spPr>
      </p:pic>
      <p:sp>
        <p:nvSpPr>
          <p:cNvPr id="4" name="Прямоугольник 3"/>
          <p:cNvSpPr/>
          <p:nvPr/>
        </p:nvSpPr>
        <p:spPr>
          <a:xfrm>
            <a:off x="3143240" y="2714620"/>
            <a:ext cx="34152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de-DE" sz="5400" b="1" cap="none" spc="0" dirty="0" smtClean="0">
                <a:ln/>
                <a:solidFill>
                  <a:schemeClr val="accent3"/>
                </a:solidFill>
                <a:effectLst/>
              </a:rPr>
              <a:t>Süßwaren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pic>
        <p:nvPicPr>
          <p:cNvPr id="6" name="Рисунок 5" descr="скачанные файлы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2910" y="500042"/>
            <a:ext cx="2143125" cy="2143125"/>
          </a:xfrm>
          <a:prstGeom prst="rect">
            <a:avLst/>
          </a:prstGeom>
        </p:spPr>
      </p:pic>
      <p:pic>
        <p:nvPicPr>
          <p:cNvPr id="7" name="Рисунок 6" descr="скачанные файлы (10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8596" y="3714752"/>
            <a:ext cx="2619375" cy="1743075"/>
          </a:xfrm>
          <a:prstGeom prst="rect">
            <a:avLst/>
          </a:prstGeom>
        </p:spPr>
      </p:pic>
      <p:pic>
        <p:nvPicPr>
          <p:cNvPr id="8" name="Рисунок 7" descr="скачанные файлы (11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215074" y="3714752"/>
            <a:ext cx="2705100" cy="1685925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357158" y="2786058"/>
            <a:ext cx="262847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Die Torte (n)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857884" y="2071678"/>
            <a:ext cx="315079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Die Schokolade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5286388"/>
            <a:ext cx="262924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Die Bonbons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00826" y="5429264"/>
            <a:ext cx="245971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Der Kuchen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357290" y="5929330"/>
            <a:ext cx="599362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de-DE" sz="2800" b="1" cap="none" spc="0" dirty="0" smtClean="0">
                <a:ln/>
                <a:solidFill>
                  <a:srgbClr val="C00000"/>
                </a:solidFill>
                <a:effectLst/>
              </a:rPr>
              <a:t>Wir können im Geschäft … kaufen</a:t>
            </a:r>
            <a:endParaRPr lang="ru-RU" sz="2800" b="1" cap="none" spc="0" dirty="0">
              <a:ln/>
              <a:solidFill>
                <a:srgbClr val="C0000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250000"/>
              </a:lnSpc>
            </a:pPr>
            <a:r>
              <a:rPr lang="de-DE" sz="6600" b="1" dirty="0" smtClean="0">
                <a:solidFill>
                  <a:srgbClr val="FF0000"/>
                </a:solidFill>
              </a:rPr>
              <a:t>Zipp - Obst</a:t>
            </a:r>
            <a:endParaRPr lang="ru-RU" sz="6600" b="1" dirty="0" smtClean="0">
              <a:solidFill>
                <a:srgbClr val="FF0000"/>
              </a:solidFill>
            </a:endParaRPr>
          </a:p>
          <a:p>
            <a:pPr algn="ctr">
              <a:lnSpc>
                <a:spcPct val="250000"/>
              </a:lnSpc>
            </a:pPr>
            <a:r>
              <a:rPr lang="de-DE" sz="5400" b="1" dirty="0" smtClean="0">
                <a:solidFill>
                  <a:srgbClr val="FF0000"/>
                </a:solidFill>
              </a:rPr>
              <a:t>Zapp - Gemüse</a:t>
            </a:r>
            <a:endParaRPr lang="ru-RU" sz="5400" b="1" dirty="0" smtClean="0">
              <a:solidFill>
                <a:srgbClr val="FF0000"/>
              </a:solidFill>
            </a:endParaRPr>
          </a:p>
          <a:p>
            <a:endParaRPr lang="ru-RU" sz="4400" dirty="0"/>
          </a:p>
        </p:txBody>
      </p:sp>
      <p:pic>
        <p:nvPicPr>
          <p:cNvPr id="4" name="Рисунок 3" descr="Без названия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980728"/>
            <a:ext cx="2381250" cy="1924050"/>
          </a:xfrm>
          <a:prstGeom prst="rect">
            <a:avLst/>
          </a:prstGeom>
        </p:spPr>
      </p:pic>
      <p:pic>
        <p:nvPicPr>
          <p:cNvPr id="5" name="Рисунок 4" descr="Без названия (16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714884"/>
            <a:ext cx="2619375" cy="1743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151</TotalTime>
  <Words>669</Words>
  <Application>Microsoft Office PowerPoint</Application>
  <PresentationFormat>Экран (4:3)</PresentationFormat>
  <Paragraphs>197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Солнцестояние</vt:lpstr>
      <vt:lpstr>Слайд 1</vt:lpstr>
      <vt:lpstr>Слайд 2</vt:lpstr>
      <vt:lpstr>Слайд 3</vt:lpstr>
      <vt:lpstr>Wir können im Geschäft … kaufen</vt:lpstr>
      <vt:lpstr>Wir können im Geschäft … kaufen</vt:lpstr>
      <vt:lpstr>Слайд 6</vt:lpstr>
      <vt:lpstr>Слайд 7</vt:lpstr>
      <vt:lpstr>Слайд 8</vt:lpstr>
      <vt:lpstr>Слайд 9</vt:lpstr>
      <vt:lpstr>Слайд 10</vt:lpstr>
      <vt:lpstr>Слайд 11</vt:lpstr>
      <vt:lpstr>«Schneeball»  </vt:lpstr>
      <vt:lpstr>«Lebendiges Memo»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Евгений</dc:creator>
  <cp:lastModifiedBy>User</cp:lastModifiedBy>
  <cp:revision>18</cp:revision>
  <dcterms:created xsi:type="dcterms:W3CDTF">2017-10-18T17:29:13Z</dcterms:created>
  <dcterms:modified xsi:type="dcterms:W3CDTF">2018-05-04T04:29:44Z</dcterms:modified>
</cp:coreProperties>
</file>