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6" r:id="rId3"/>
    <p:sldId id="257" r:id="rId4"/>
    <p:sldId id="258" r:id="rId5"/>
    <p:sldId id="268" r:id="rId6"/>
    <p:sldId id="259" r:id="rId7"/>
    <p:sldId id="267" r:id="rId8"/>
    <p:sldId id="262" r:id="rId9"/>
    <p:sldId id="261" r:id="rId10"/>
    <p:sldId id="263" r:id="rId11"/>
    <p:sldId id="272" r:id="rId12"/>
    <p:sldId id="275" r:id="rId13"/>
    <p:sldId id="276" r:id="rId14"/>
    <p:sldId id="273" r:id="rId15"/>
    <p:sldId id="274" r:id="rId16"/>
    <p:sldId id="266" r:id="rId17"/>
    <p:sldId id="264" r:id="rId18"/>
    <p:sldId id="26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5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2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9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8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9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8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60B6-4970-4F27-A929-6A6B766A8D2C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69C3CC-F1CD-4ABA-A183-646941B6B01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5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473310-53B5-4961-90B2-F5BA682809B0}"/>
              </a:ext>
            </a:extLst>
          </p:cNvPr>
          <p:cNvSpPr txBox="1"/>
          <p:nvPr/>
        </p:nvSpPr>
        <p:spPr>
          <a:xfrm>
            <a:off x="2042209" y="1372762"/>
            <a:ext cx="81075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Технически колледж </a:t>
            </a:r>
            <a:br>
              <a:rPr lang="ru-RU" sz="4000" dirty="0">
                <a:latin typeface="Constantia" panose="02030602050306030303" pitchFamily="18" charset="0"/>
              </a:rPr>
            </a:br>
            <a:r>
              <a:rPr lang="ru-RU" sz="4000" dirty="0">
                <a:latin typeface="Constantia" panose="02030602050306030303" pitchFamily="18" charset="0"/>
              </a:rPr>
              <a:t>им. В. Д. </a:t>
            </a:r>
            <a:r>
              <a:rPr lang="ru-RU" sz="4000" dirty="0" err="1">
                <a:latin typeface="Constantia" panose="02030602050306030303" pitchFamily="18" charset="0"/>
              </a:rPr>
              <a:t>Поташова</a:t>
            </a:r>
            <a:r>
              <a:rPr lang="ru-RU" sz="4000" dirty="0">
                <a:latin typeface="Constantia" panose="02030602050306030303" pitchFamily="18" charset="0"/>
              </a:rPr>
              <a:t> поздравл</a:t>
            </a:r>
            <a:r>
              <a:rPr lang="ru-RU" sz="4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я</a:t>
            </a:r>
            <a:r>
              <a:rPr lang="ru-RU" sz="4000" dirty="0">
                <a:latin typeface="Constantia" panose="02030602050306030303" pitchFamily="18" charset="0"/>
              </a:rPr>
              <a:t>ет Вас с Днем библиотекар</a:t>
            </a:r>
            <a:r>
              <a:rPr lang="ru-RU" sz="4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я</a:t>
            </a:r>
            <a:r>
              <a:rPr lang="ru-RU" sz="4000" b="0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!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8CB77-E230-461B-AF9C-1725C34394AC}"/>
              </a:ext>
            </a:extLst>
          </p:cNvPr>
          <p:cNvSpPr txBox="1"/>
          <p:nvPr/>
        </p:nvSpPr>
        <p:spPr>
          <a:xfrm>
            <a:off x="2042210" y="3909024"/>
            <a:ext cx="8107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Constantia" panose="02030602050306030303" pitchFamily="18" charset="0"/>
              </a:rPr>
              <a:t>Поздравляем всех, кого этот праздник объединяет. Желаем Вам при</a:t>
            </a:r>
            <a:r>
              <a:rPr lang="ru-RU" sz="280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ятного просмотра</a:t>
            </a:r>
            <a:r>
              <a:rPr lang="ru-RU" sz="2800" b="0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 !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743D0C-6CA0-4573-93B6-DFBC6AC9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8670" cy="13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3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77174-9941-449A-9B88-1EA55DFD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— Какие они, библиотеки XXI века?</a:t>
            </a:r>
            <a:endParaRPr lang="ru-RU" sz="28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665A8-213D-49A5-9AB0-1CD83B55A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В XXI веке всё развивается. И библиотеки тоже. Мы внедряем в свою работу новые технологии. Сегодня у читателей есть электронный читательский билет, который даёт им право посещать все городские муниципальные библиотеки. Раньше для этого приходилось записываться в каждую из них отдельно. Также он позволяет пользоваться скидками в магазинах-партнёрах городской централизованной библиотечной системы. В библиотеке организована электронная книговыдача. У нас появляются новые услуги: есть доступ к Национальной электронной библиотеке и библиотеке </a:t>
            </a:r>
            <a:r>
              <a:rPr lang="ru-RU" sz="1900" b="0" i="0" dirty="0" err="1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ЛитРес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(интернет-магазин электронных и аудиокниг). Но при этом библиотеки всегда будут домом для книг. Не так давно поймал себя на мысли, что у людей в домах, куда бы я не пришёл, их всё меньше и меньше. Но через некоторое время читатели возвращаются к нам и говорят, что устали от электронных библиотек, хотят побродить между настоящими стеллажами, выбрать бумажную книжечку и почитать её.</a:t>
            </a:r>
            <a:endParaRPr lang="ru-RU" sz="18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3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nstantia" panose="02030602050306030303" pitchFamily="18" charset="0"/>
              </a:rPr>
              <a:t>Библиотеки, которые нужно посетить.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Местонахождение: Российская федерация</a:t>
            </a:r>
            <a:endParaRPr lang="tt-RU" dirty="0">
              <a:latin typeface="Constantia" panose="0203060205030603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Научная Библиотека Эрмитажа/Библиотека Николая </a:t>
            </a:r>
            <a:r>
              <a:rPr lang="en-US" sz="2400" b="1" i="0" dirty="0">
                <a:effectLst/>
                <a:latin typeface="Constantia" panose="02030602050306030303" pitchFamily="18" charset="0"/>
              </a:rPr>
              <a:t>II</a:t>
            </a:r>
            <a:endParaRPr lang="ru-RU" sz="2400" b="1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Библиотека в Санкт-Петербурге</a:t>
            </a:r>
          </a:p>
          <a:p>
            <a:r>
              <a:rPr lang="ru-RU" dirty="0">
                <a:latin typeface="Constantia" panose="02030602050306030303" pitchFamily="18" charset="0"/>
              </a:rPr>
              <a:t>Находится в: Нева </a:t>
            </a:r>
            <a:r>
              <a:rPr lang="ru-RU" dirty="0" err="1">
                <a:latin typeface="Constantia" panose="02030602050306030303" pitchFamily="18" charset="0"/>
              </a:rPr>
              <a:t>Тревел</a:t>
            </a:r>
            <a:r>
              <a:rPr lang="ru-RU" dirty="0">
                <a:latin typeface="Constantia" panose="02030602050306030303" pitchFamily="18" charset="0"/>
              </a:rPr>
              <a:t>: "Дворцовая пристань"</a:t>
            </a:r>
          </a:p>
          <a:p>
            <a:r>
              <a:rPr lang="ru-RU" dirty="0">
                <a:latin typeface="Constantia" panose="02030602050306030303" pitchFamily="18" charset="0"/>
              </a:rPr>
              <a:t>Адрес: Дворцовая наб., 36, Санкт-Петербург</a:t>
            </a:r>
          </a:p>
          <a:p>
            <a:endParaRPr lang="tt-RU" dirty="0"/>
          </a:p>
        </p:txBody>
      </p:sp>
      <p:pic>
        <p:nvPicPr>
          <p:cNvPr id="5" name="Picture 2" descr="C:\Users\Студент\Desktop\библиотека николая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48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8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219" y="282657"/>
            <a:ext cx="8719562" cy="153865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Российская государственная библиотека им. Ленина </a:t>
            </a:r>
            <a:endParaRPr lang="tt-RU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Студент\Desktop\биб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6" y="2081049"/>
            <a:ext cx="5793664" cy="39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тудент\Desktop\би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" y="2081048"/>
            <a:ext cx="6168096" cy="39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B1080-40E2-453D-AC8E-935CD44D0748}"/>
              </a:ext>
            </a:extLst>
          </p:cNvPr>
          <p:cNvSpPr txBox="1"/>
          <p:nvPr/>
        </p:nvSpPr>
        <p:spPr>
          <a:xfrm>
            <a:off x="2236575" y="1351015"/>
            <a:ext cx="638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>
                <a:latin typeface="Constantia" panose="02030602050306030303" pitchFamily="18" charset="0"/>
              </a:rPr>
              <a:t>День открытых </a:t>
            </a:r>
            <a:r>
              <a:rPr lang="ru-RU" sz="2000" i="1">
                <a:latin typeface="Constantia" panose="02030602050306030303" pitchFamily="18" charset="0"/>
              </a:rPr>
              <a:t>дверей 31 </a:t>
            </a:r>
            <a:r>
              <a:rPr lang="ru-RU" sz="2000" i="1" dirty="0">
                <a:latin typeface="Constantia" panose="02030602050306030303" pitchFamily="18" charset="0"/>
              </a:rPr>
              <a:t>мая- 1 июня</a:t>
            </a:r>
          </a:p>
        </p:txBody>
      </p:sp>
    </p:spTree>
    <p:extLst>
      <p:ext uri="{BB962C8B-B14F-4D97-AF65-F5344CB8AC3E}">
        <p14:creationId xmlns:p14="http://schemas.microsoft.com/office/powerpoint/2010/main" val="403481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тудент\Desktop\биб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1" y="1663263"/>
            <a:ext cx="489660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А я в научный зал Ленинской библиотеки пропуск достала. Представляешь,  какой там контингент? Академики, доктора, фил..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61" y="1663263"/>
            <a:ext cx="5143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23" y="520262"/>
            <a:ext cx="9603275" cy="11430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Представляешь, какой там контингент? 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Академики, доктора, философы</a:t>
            </a:r>
            <a:endParaRPr lang="tt-RU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6887" y="6276991"/>
            <a:ext cx="975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nstantia" panose="02030602050306030303" pitchFamily="18" charset="0"/>
              </a:rPr>
              <a:t>«Москва слезам не верит» Кадр из Библиотеки им. Ленина</a:t>
            </a:r>
            <a:endParaRPr lang="tt-RU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4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68" y="0"/>
            <a:ext cx="6699566" cy="1541200"/>
          </a:xfrm>
        </p:spPr>
        <p:txBody>
          <a:bodyPr/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Национальная библиотека </a:t>
            </a:r>
            <a:r>
              <a:rPr lang="ru-RU" dirty="0" err="1">
                <a:latin typeface="Constantia" panose="02030602050306030303" pitchFamily="18" charset="0"/>
              </a:rPr>
              <a:t>татарстана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г. Казань </a:t>
            </a:r>
            <a:endParaRPr lang="tt-RU" dirty="0">
              <a:latin typeface="Constantia" panose="0203060205030603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t-RU" dirty="0"/>
          </a:p>
        </p:txBody>
      </p:sp>
      <p:pic>
        <p:nvPicPr>
          <p:cNvPr id="3077" name="Picture 5" descr="В Казани откроется первая библиотека, совмещенная с кофейней | КОШКА /Казан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6869"/>
          <a:stretch>
            <a:fillRect/>
          </a:stretch>
        </p:blipFill>
        <p:spPr bwMode="auto">
          <a:xfrm>
            <a:off x="7914290" y="1169838"/>
            <a:ext cx="3206223" cy="38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Национальная библиотека Республики Татарс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8" y="1505607"/>
            <a:ext cx="6361386" cy="4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0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329" y="539198"/>
            <a:ext cx="5532328" cy="867549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>
                <a:latin typeface="Constantia" panose="02030602050306030303" pitchFamily="18" charset="0"/>
              </a:rPr>
              <a:t>Национальны</a:t>
            </a:r>
            <a:r>
              <a:rPr lang="ru-RU" dirty="0">
                <a:latin typeface="Constantia" panose="02030602050306030303" pitchFamily="18" charset="0"/>
              </a:rPr>
              <a:t>й</a:t>
            </a:r>
            <a:r>
              <a:rPr lang="tt-RU" dirty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м</a:t>
            </a:r>
            <a:r>
              <a:rPr lang="tt-RU" dirty="0">
                <a:latin typeface="Constantia" panose="02030602050306030303" pitchFamily="18" charset="0"/>
              </a:rPr>
              <a:t>узе</a:t>
            </a:r>
            <a:r>
              <a:rPr lang="ru-RU" dirty="0">
                <a:latin typeface="Constantia" panose="02030602050306030303" pitchFamily="18" charset="0"/>
              </a:rPr>
              <a:t>й-библиотека</a:t>
            </a:r>
            <a:r>
              <a:rPr lang="tt-RU" dirty="0">
                <a:latin typeface="Constantia" panose="02030602050306030303" pitchFamily="18" charset="0"/>
              </a:rPr>
              <a:t> Рт</a:t>
            </a:r>
            <a:br>
              <a:rPr lang="tt-RU" dirty="0">
                <a:latin typeface="Constantia" panose="02030602050306030303" pitchFamily="18" charset="0"/>
              </a:rPr>
            </a:br>
            <a:r>
              <a:rPr lang="tt-RU" dirty="0">
                <a:latin typeface="Constantia" panose="02030602050306030303" pitchFamily="18" charset="0"/>
              </a:rPr>
              <a:t>г. Казань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t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55BFE1-38B8-4FFC-92EC-A02791D7A40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29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FA187DB-0576-4C90-A09A-BA1C580A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85" y="1649628"/>
            <a:ext cx="5947364" cy="39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6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832F2-6817-4361-B024-3AE8E578E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  <a:ea typeface="Cambria" panose="02040503050406030204" pitchFamily="18" charset="0"/>
              </a:rPr>
              <a:t>Самые красивые библиотеки мира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B92477-ECD3-40F2-8D27-D5AEB580B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Constantia" panose="02030602050306030303" pitchFamily="18" charset="0"/>
                <a:ea typeface="Cambria" panose="02040503050406030204" pitchFamily="18" charset="0"/>
              </a:rPr>
              <a:t>Или где мечтает работать любой библиотекарь</a:t>
            </a:r>
          </a:p>
        </p:txBody>
      </p:sp>
    </p:spTree>
    <p:extLst>
      <p:ext uri="{BB962C8B-B14F-4D97-AF65-F5344CB8AC3E}">
        <p14:creationId xmlns:p14="http://schemas.microsoft.com/office/powerpoint/2010/main" val="15202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31F92-60C4-4C8E-8E29-21CDF5EE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 err="1">
                <a:solidFill>
                  <a:srgbClr val="21212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Клементинум</a:t>
            </a:r>
            <a:r>
              <a:rPr lang="ru-RU" b="0" i="0" dirty="0">
                <a:solidFill>
                  <a:srgbClr val="21212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- самая красивая библиотека в мире</a:t>
            </a:r>
            <a:br>
              <a:rPr lang="ru-RU" b="0" i="0" dirty="0">
                <a:solidFill>
                  <a:srgbClr val="212121"/>
                </a:solidFill>
                <a:effectLst/>
                <a:latin typeface="Constantia" panose="02030602050306030303" pitchFamily="18" charset="0"/>
              </a:rPr>
            </a:br>
            <a:endParaRPr lang="ru-RU" b="0" i="0" dirty="0">
              <a:solidFill>
                <a:srgbClr val="212121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D920C-19E9-48EE-A8B3-50BECA877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0" i="0" dirty="0">
                <a:solidFill>
                  <a:srgbClr val="21212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Прага, Чехия⁠⁠</a:t>
            </a:r>
            <a:endParaRPr lang="ru-RU" sz="28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2A3830-5D33-4579-B4F1-FAEE5FB792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38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6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2998E12-F0F1-4F5F-8F21-08209E159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Мэриленд, США</a:t>
            </a:r>
            <a:endParaRPr lang="ru-RU" sz="28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091A2D-AE82-4A4D-BF20-BE3D5B2B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Библиотека Джорджа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Пибоди</a:t>
            </a:r>
            <a:r>
              <a:rPr lang="ru-RU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, Балтимор</a:t>
            </a:r>
            <a:br>
              <a:rPr lang="ru-RU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6148" name="Picture 4" descr="magnifique-bibliotheque-8">
            <a:extLst>
              <a:ext uri="{FF2B5EF4-FFF2-40B4-BE49-F238E27FC236}">
                <a16:creationId xmlns:a16="http://schemas.microsoft.com/office/drawing/2014/main" id="{4393C038-EFDF-40C1-BF01-92DC133B562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29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4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463BA-5684-421E-85D0-F6C42E6A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Constantia" panose="02030602050306030303" pitchFamily="18" charset="0"/>
              </a:rPr>
              <a:t>Спасибо за внимание</a:t>
            </a:r>
            <a:r>
              <a:rPr lang="ru-RU" sz="5400" b="0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!</a:t>
            </a:r>
            <a:endParaRPr lang="ru-RU" sz="5400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736A-4E39-467C-A274-D2B5531F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0" i="0" dirty="0">
                <a:effectLst/>
                <a:latin typeface="Constantia" panose="02030602050306030303" pitchFamily="18" charset="0"/>
              </a:rPr>
              <a:t>Хотим пожелать Вам крепкого здоровья, успехов ,</a:t>
            </a:r>
          </a:p>
          <a:p>
            <a:pPr marL="0" indent="0" algn="ctr">
              <a:buNone/>
            </a:pPr>
            <a:r>
              <a:rPr lang="ru-RU" sz="2800" b="0" i="0" dirty="0">
                <a:effectLst/>
                <a:latin typeface="Constantia" panose="02030602050306030303" pitchFamily="18" charset="0"/>
              </a:rPr>
              <a:t>удачи и везения в жизни ! </a:t>
            </a:r>
          </a:p>
          <a:p>
            <a:pPr marL="0" indent="0" algn="ctr">
              <a:buNone/>
            </a:pPr>
            <a:r>
              <a:rPr lang="ru-RU" sz="2800" b="0" i="0" dirty="0">
                <a:effectLst/>
                <a:latin typeface="Constantia" panose="02030602050306030303" pitchFamily="18" charset="0"/>
              </a:rPr>
              <a:t>В этот день желаем вам, чтобы в жизни все происходило, как в красивых романах. И чтобы у всякой истории был счастливый конец! </a:t>
            </a:r>
          </a:p>
          <a:p>
            <a:pPr marL="0" indent="0" algn="ctr">
              <a:buNone/>
            </a:pPr>
            <a:r>
              <a:rPr lang="ru-RU" sz="2800" b="0" i="0" dirty="0">
                <a:effectLst/>
                <a:latin typeface="Constantia" panose="02030602050306030303" pitchFamily="18" charset="0"/>
              </a:rPr>
              <a:t>С Днем библиотекаря!</a:t>
            </a:r>
            <a:endParaRPr lang="ru-RU" sz="2800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55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94821" y="4312166"/>
            <a:ext cx="3783725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F18D4F-740D-499D-894A-5E18D01E1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AA4CA9-9DAF-4BC4-8C1C-2C5D037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1"/>
          <a:stretch/>
        </p:blipFill>
        <p:spPr>
          <a:xfrm>
            <a:off x="365648" y="0"/>
            <a:ext cx="4569143" cy="61227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D23B7D-114D-4898-9D28-B1F0433AB0BF}"/>
              </a:ext>
            </a:extLst>
          </p:cNvPr>
          <p:cNvSpPr/>
          <p:nvPr/>
        </p:nvSpPr>
        <p:spPr>
          <a:xfrm>
            <a:off x="4934791" y="1505921"/>
            <a:ext cx="6120061" cy="2025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9F4D6-E082-421D-9434-3B7A5F16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946" y="1604858"/>
            <a:ext cx="5770605" cy="29130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sz="4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ru-RU" sz="4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400" dirty="0">
                <a:latin typeface="Constantia" panose="02030602050306030303" pitchFamily="18" charset="0"/>
                <a:ea typeface="Cambria Math" panose="02040503050406030204" pitchFamily="18" charset="0"/>
              </a:rPr>
              <a:t>День </a:t>
            </a:r>
            <a:r>
              <a:rPr lang="ru-RU" sz="4400" dirty="0">
                <a:latin typeface="Constantia" panose="02030602050306030303" pitchFamily="18" charset="0"/>
                <a:ea typeface="Cambria" panose="02040503050406030204" pitchFamily="18" charset="0"/>
              </a:rPr>
              <a:t>Библиотекаря</a:t>
            </a:r>
            <a:br>
              <a:rPr lang="ru-RU" sz="4400" i="0" cap="all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</a:br>
            <a:r>
              <a:rPr lang="ru-RU" sz="4400" i="0" cap="all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r>
              <a:rPr lang="ru-RU" sz="4400" i="0" cap="all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ма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я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94821" y="4312166"/>
            <a:ext cx="3783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Технического колледжа им. В. Д. Поташова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курса группы ЭБ 9-3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Глазырина Кристина</a:t>
            </a:r>
            <a:endParaRPr lang="tt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1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BB246-4DB5-4435-8990-34BB458F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43697"/>
            <a:ext cx="9603275" cy="13100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Библиотекарь</a:t>
            </a:r>
            <a: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 </a:t>
            </a:r>
            <a:b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Кто это и где учат?</a:t>
            </a:r>
            <a:endParaRPr lang="ru-RU" sz="36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6AABA3C-2B8B-4892-9D1A-757EA7D1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– это сотрудник, который организует, систематизирует и управляет библиотечным фондом, консультирует посетителей в выборе книг и журналов, заполняет документы (читательские книжки или карточки), проводит тематические мероприятия.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Constantia" panose="02030602050306030303" pitchFamily="18" charset="0"/>
              </a:rPr>
              <a:t>Государственное автономное профессиональное образовательное учреждение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i="0" dirty="0">
                <a:effectLst/>
                <a:latin typeface="Constantia" panose="02030602050306030303" pitchFamily="18" charset="0"/>
              </a:rPr>
              <a:t>"Елабужский колледж культуры и искусств"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29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59873-B2D7-4E9B-8232-48B19BB3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3887"/>
            <a:ext cx="9603275" cy="16498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Constantia" panose="02030602050306030303" pitchFamily="18" charset="0"/>
              </a:rPr>
              <a:t>Государственное автономное профессиональное образовательное учреждение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i="0" dirty="0">
                <a:effectLst/>
                <a:latin typeface="Constantia" panose="02030602050306030303" pitchFamily="18" charset="0"/>
              </a:rPr>
              <a:t>"Елабужский колледж культуры и искусств"</a:t>
            </a:r>
            <a:br>
              <a:rPr lang="ru-RU" sz="2800" i="0" dirty="0">
                <a:effectLst/>
                <a:latin typeface="Constantia" panose="02030602050306030303" pitchFamily="18" charset="0"/>
              </a:rPr>
            </a:b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6A67F-7CD9-4819-8D2E-10337EF58F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34660"/>
            <a:ext cx="576252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37B57F-7D39-4AC5-A89B-BEE637045DF1}"/>
              </a:ext>
            </a:extLst>
          </p:cNvPr>
          <p:cNvSpPr txBox="1"/>
          <p:nvPr/>
        </p:nvSpPr>
        <p:spPr>
          <a:xfrm>
            <a:off x="7673546" y="1868085"/>
            <a:ext cx="442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onstantia" panose="02030602050306030303" pitchFamily="18" charset="0"/>
              </a:rPr>
              <a:t>О колледже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F2474-8436-483A-8D4E-CD84DE54FBCF}"/>
              </a:ext>
            </a:extLst>
          </p:cNvPr>
          <p:cNvSpPr txBox="1"/>
          <p:nvPr/>
        </p:nvSpPr>
        <p:spPr>
          <a:xfrm>
            <a:off x="7537622" y="2237417"/>
            <a:ext cx="456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nstantia" panose="02030602050306030303" pitchFamily="18" charset="0"/>
              </a:rPr>
              <a:t>Дата создани</a:t>
            </a:r>
            <a:r>
              <a:rPr lang="ru-RU" sz="1800" dirty="0">
                <a:latin typeface="Constantia" panose="02030602050306030303" pitchFamily="18" charset="0"/>
                <a:ea typeface="Cambria" panose="02040503050406030204" pitchFamily="18" charset="0"/>
              </a:rPr>
              <a:t>я</a:t>
            </a:r>
            <a:r>
              <a:rPr lang="ru-RU" dirty="0">
                <a:latin typeface="Constantia" panose="02030602050306030303" pitchFamily="18" charset="0"/>
              </a:rPr>
              <a:t> колледжа 1 сент</a:t>
            </a:r>
            <a:r>
              <a:rPr lang="ru-RU" sz="1800" dirty="0">
                <a:latin typeface="Constantia" panose="02030602050306030303" pitchFamily="18" charset="0"/>
                <a:ea typeface="Cambria" panose="02040503050406030204" pitchFamily="18" charset="0"/>
              </a:rPr>
              <a:t>я</a:t>
            </a:r>
            <a:r>
              <a:rPr lang="ru-RU" dirty="0">
                <a:latin typeface="Constantia" panose="02030602050306030303" pitchFamily="18" charset="0"/>
              </a:rPr>
              <a:t>бр</a:t>
            </a:r>
            <a:r>
              <a:rPr lang="ru-RU" sz="1800" dirty="0">
                <a:latin typeface="Constantia" panose="02030602050306030303" pitchFamily="18" charset="0"/>
                <a:ea typeface="Cambria" panose="02040503050406030204" pitchFamily="18" charset="0"/>
              </a:rPr>
              <a:t>я</a:t>
            </a:r>
            <a:r>
              <a:rPr lang="ru-RU" dirty="0">
                <a:latin typeface="Constantia" panose="02030602050306030303" pitchFamily="18" charset="0"/>
              </a:rPr>
              <a:t> 1936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67F52-520C-4D92-9EAE-4E762B147FB8}"/>
              </a:ext>
            </a:extLst>
          </p:cNvPr>
          <p:cNvSpPr txBox="1"/>
          <p:nvPr/>
        </p:nvSpPr>
        <p:spPr>
          <a:xfrm>
            <a:off x="7673546" y="2741645"/>
            <a:ext cx="4429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onstantia" panose="02030602050306030303" pitchFamily="18" charset="0"/>
              </a:rPr>
              <a:t>Специальности</a:t>
            </a:r>
          </a:p>
          <a:p>
            <a:pPr algn="ctr"/>
            <a:endParaRPr lang="ru-RU" i="1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nstantia" panose="02030602050306030303" pitchFamily="18" charset="0"/>
              </a:rPr>
              <a:t>Социально-культурна</a:t>
            </a:r>
            <a:r>
              <a:rPr lang="ru-RU" dirty="0">
                <a:latin typeface="Constantia" panose="02030602050306030303" pitchFamily="18" charset="0"/>
                <a:ea typeface="Cambria" panose="02040503050406030204" pitchFamily="18" charset="0"/>
              </a:rPr>
              <a:t>я</a:t>
            </a:r>
            <a:r>
              <a:rPr lang="ru-RU" dirty="0">
                <a:latin typeface="Constantia" panose="02030602050306030303" pitchFamily="18" charset="0"/>
              </a:rPr>
              <a:t> де</a:t>
            </a:r>
            <a:r>
              <a:rPr lang="ru-RU" dirty="0">
                <a:latin typeface="Constantia" panose="02030602050306030303" pitchFamily="18" charset="0"/>
                <a:ea typeface="Cambria" panose="02040503050406030204" pitchFamily="18" charset="0"/>
              </a:rPr>
              <a:t>я</a:t>
            </a:r>
            <a:r>
              <a:rPr lang="ru-RU" dirty="0">
                <a:latin typeface="Constantia" panose="02030602050306030303" pitchFamily="18" charset="0"/>
              </a:rPr>
              <a:t>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Народное художественное творчество</a:t>
            </a:r>
            <a:endParaRPr lang="ru-RU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Дизайн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Музыкальное искусство эстрады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Актерское искусство</a:t>
            </a:r>
            <a:endParaRPr lang="ru-RU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Инструментальное исполнительство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Библиотековедение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5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Кем можно работать с образованием библиотекаря?</a:t>
            </a:r>
            <a:endParaRPr lang="tt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702676"/>
            <a:ext cx="9603275" cy="42566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onstantia" panose="02030602050306030303" pitchFamily="18" charset="0"/>
              </a:rPr>
              <a:t>Библиотекарь может работать в НИИ (</a:t>
            </a:r>
            <a:r>
              <a:rPr lang="tt-RU" sz="2400" dirty="0">
                <a:latin typeface="Constantia" panose="02030602050306030303" pitchFamily="18" charset="0"/>
              </a:rPr>
              <a:t>Научно-исследовательский институт)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onstantia" panose="02030602050306030303" pitchFamily="18" charset="0"/>
              </a:rPr>
              <a:t>Секретарем, менеджером.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onstantia" panose="02030602050306030303" pitchFamily="18" charset="0"/>
              </a:rPr>
              <a:t>Выпускники направления работают в архивах разных уровней, в том числе закрытых </a:t>
            </a:r>
            <a:r>
              <a:rPr lang="ru-RU" sz="2400" u="sng" dirty="0">
                <a:latin typeface="Constantia" panose="02030602050306030303" pitchFamily="18" charset="0"/>
              </a:rPr>
              <a:t>государственных</a:t>
            </a:r>
            <a:r>
              <a:rPr lang="ru-RU" sz="2400" dirty="0">
                <a:latin typeface="Constantia" panose="02030602050306030303" pitchFamily="18" charset="0"/>
              </a:rPr>
              <a:t>. Могут исполнять обязанности </a:t>
            </a:r>
            <a:r>
              <a:rPr lang="ru-RU" sz="2400" u="sng" dirty="0">
                <a:latin typeface="Constantia" panose="02030602050306030303" pitchFamily="18" charset="0"/>
              </a:rPr>
              <a:t>делопроизводителей, администраторов, референтов руководителей, помощников юрисконсультов и нотариусов</a:t>
            </a:r>
            <a:r>
              <a:rPr lang="ru-RU" sz="2400" dirty="0">
                <a:latin typeface="Constantia" panose="020306020503060303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onstantia" panose="02030602050306030303" pitchFamily="18" charset="0"/>
              </a:rPr>
              <a:t>Представителем на всех уровнях власти, пресс-секретарем и т.д.</a:t>
            </a:r>
            <a:endParaRPr lang="tt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61E34-719B-4DFF-ADC3-A0CECB2E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46173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Библиотекарь в 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 Math" panose="02040503050406030204" pitchFamily="18" charset="0"/>
              </a:rPr>
              <a:t>21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веке. 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Како</a:t>
            </a: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он?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8B38941-21C3-46F0-84C4-21598B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589" y="2712307"/>
            <a:ext cx="9603275" cy="32868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l"/>
            <a:r>
              <a:rPr lang="ru-RU" sz="80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ru-RU" sz="8000" b="1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Артур, быть библиотекарем сегодня и, к примеру, 30 лет назад — это разные вещи?</a:t>
            </a:r>
            <a:endParaRPr lang="ru-RU" sz="8000" b="0" i="0" dirty="0">
              <a:solidFill>
                <a:srgbClr val="333333"/>
              </a:solidFill>
              <a:effectLst/>
              <a:latin typeface="Constantia" panose="02030602050306030303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80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—</a:t>
            </a:r>
            <a:r>
              <a:rPr lang="ru-RU" sz="8000" b="1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 </a:t>
            </a:r>
            <a:r>
              <a:rPr lang="ru-RU" sz="80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Сейчас работать интересней. В век информационных технологий библиотекари со всей страны стали тесно общаться между собой в социальных сетях. Там много профессиональных групп, в которых мы не только обмениваемся опытом, но и придумываем и организуем разные межбиблиотечные мероприятия, такие как, к примеру, </a:t>
            </a:r>
            <a:r>
              <a:rPr lang="ru-RU" sz="8000" b="0" i="0" dirty="0" err="1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Библионочь</a:t>
            </a:r>
            <a:r>
              <a:rPr lang="ru-RU" sz="80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(ежегодная акция, посвящённая чтению, которая проходит по всей России. В эту ночь библиотеки расширяют не только время своей работы, но и формат).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72F36-D3BE-4C1F-9E16-6BA58716D011}"/>
              </a:ext>
            </a:extLst>
          </p:cNvPr>
          <p:cNvSpPr txBox="1"/>
          <p:nvPr/>
        </p:nvSpPr>
        <p:spPr>
          <a:xfrm>
            <a:off x="2421924" y="1423188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onstantia" panose="02030602050306030303" pitchFamily="18" charset="0"/>
                <a:ea typeface="Cambria" panose="02040503050406030204" pitchFamily="18" charset="0"/>
              </a:rPr>
              <a:t>Статья из газеты: </a:t>
            </a:r>
            <a:r>
              <a:rPr lang="en-US" sz="2000" dirty="0">
                <a:latin typeface="Constantia" panose="02030602050306030303" pitchFamily="18" charset="0"/>
                <a:ea typeface="Cambria" panose="02040503050406030204" pitchFamily="18" charset="0"/>
              </a:rPr>
              <a:t>ROSTOF.RU</a:t>
            </a:r>
            <a:r>
              <a:rPr lang="ru-RU" sz="2000" dirty="0">
                <a:latin typeface="Constantia" panose="02030602050306030303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9BAC28-2089-49D5-A562-5CA2B1587C4B}"/>
              </a:ext>
            </a:extLst>
          </p:cNvPr>
          <p:cNvSpPr txBox="1"/>
          <p:nvPr/>
        </p:nvSpPr>
        <p:spPr>
          <a:xfrm>
            <a:off x="1717589" y="1931201"/>
            <a:ext cx="979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1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Артур БАТЫГЯН работает в Библиотечно-информационном центре имени Александра Герцена и в конце прошлого года стал победителем областного конкурса «Лучший библиотекарь года».</a:t>
            </a:r>
            <a:endParaRPr lang="ru-RU" i="1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5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FECAE-7607-41CB-91EB-20D3C6CC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Так выглядит </a:t>
            </a:r>
            <a:r>
              <a:rPr lang="ru-RU" sz="2700" b="1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КИБО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— мобильный комплекс информационно-библиотечного обслуживания.</a:t>
            </a:r>
            <a:br>
              <a:rPr lang="ru-RU" dirty="0">
                <a:latin typeface="Constantia" panose="02030602050306030303" pitchFamily="18" charset="0"/>
                <a:ea typeface="Cambria" panose="02040503050406030204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D9DEE-341B-4D96-8DA2-2BF0EB1E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- Кто является основной аудиторией для КИБО?</a:t>
            </a:r>
          </a:p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 - Дети. </a:t>
            </a:r>
          </a:p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В малонаселенных поселках и деревнях КИБО с компьютерами с выходом в Интернет, принтером и проектором, на котором ты можешь посмотреть документальный фильм или мастер-класс.</a:t>
            </a:r>
            <a:endParaRPr lang="ru-RU" dirty="0">
              <a:latin typeface="Constantia" panose="02030602050306030303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Хотели как лучше...">
            <a:extLst>
              <a:ext uri="{FF2B5EF4-FFF2-40B4-BE49-F238E27FC236}">
                <a16:creationId xmlns:a16="http://schemas.microsoft.com/office/drawing/2014/main" id="{FD7DA142-6B67-4F5A-A311-2FA9C6B8BB0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9304"/>
          <a:stretch/>
        </p:blipFill>
        <p:spPr bwMode="auto">
          <a:xfrm>
            <a:off x="8124825" y="1122363"/>
            <a:ext cx="27908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31BC3-916C-4835-A549-EA8B31A5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143000"/>
            <a:ext cx="4442594" cy="710754"/>
          </a:xfrm>
        </p:spPr>
        <p:txBody>
          <a:bodyPr/>
          <a:lstStyle/>
          <a:p>
            <a:pPr algn="ctr"/>
            <a:r>
              <a:rPr lang="ru-RU" dirty="0" err="1">
                <a:latin typeface="Constantia" panose="02030602050306030303" pitchFamily="18" charset="0"/>
                <a:ea typeface="Cambria" panose="02040503050406030204" pitchFamily="18" charset="0"/>
              </a:rPr>
              <a:t>Кибо</a:t>
            </a:r>
            <a:r>
              <a:rPr lang="ru-RU" dirty="0">
                <a:latin typeface="Constantia" panose="02030602050306030303" pitchFamily="18" charset="0"/>
                <a:ea typeface="Cambria" panose="02040503050406030204" pitchFamily="18" charset="0"/>
              </a:rPr>
              <a:t> изнутри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B42FCF-25A6-42BF-8959-08A0E9738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1" y="1935807"/>
            <a:ext cx="3097057" cy="41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76F0DF9-A383-4B27-89FD-180DE4D2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75" y="1935807"/>
            <a:ext cx="3097058" cy="41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A2E26A6C-880E-4BA8-9534-E574BD09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0" y="1953506"/>
            <a:ext cx="5343585" cy="41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4C9D7-6591-487F-A4F4-EF5787AA1879}"/>
              </a:ext>
            </a:extLst>
          </p:cNvPr>
          <p:cNvSpPr txBox="1"/>
          <p:nvPr/>
        </p:nvSpPr>
        <p:spPr>
          <a:xfrm>
            <a:off x="7000817" y="1024126"/>
            <a:ext cx="46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КИБО-ДЕТИ - самый большой </a:t>
            </a:r>
            <a:r>
              <a:rPr lang="ru-RU" sz="2000" b="0" i="0" dirty="0" err="1"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библиомобиль</a:t>
            </a:r>
            <a:endParaRPr lang="ru-RU" sz="20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3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9FD4A-BF4F-4912-BDFA-E9BC306F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mbria" panose="02040503050406030204" pitchFamily="18" charset="0"/>
              </a:rPr>
              <a:t>КИБО напоминает фильм «Простая история» 1960 года, где в село приезжал книжный магазин на колесах.</a:t>
            </a:r>
            <a:endParaRPr lang="ru-RU" sz="2000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&quot;Простая история&quot;, 1960 г.">
            <a:extLst>
              <a:ext uri="{FF2B5EF4-FFF2-40B4-BE49-F238E27FC236}">
                <a16:creationId xmlns:a16="http://schemas.microsoft.com/office/drawing/2014/main" id="{A221E223-1511-43FD-B1E8-313151029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13" y="2066225"/>
            <a:ext cx="5482712" cy="29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12B62A2-66E9-453D-AAC1-ED6EEFC5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15" y="2066227"/>
            <a:ext cx="4709988" cy="2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2742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272</TotalTime>
  <Words>752</Words>
  <Application>Microsoft Office PowerPoint</Application>
  <PresentationFormat>Широкоэкранный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Cambria</vt:lpstr>
      <vt:lpstr>Cambria Math</vt:lpstr>
      <vt:lpstr>Constantia</vt:lpstr>
      <vt:lpstr>Gill Sans MT</vt:lpstr>
      <vt:lpstr>Times New Roman</vt:lpstr>
      <vt:lpstr>Галерея</vt:lpstr>
      <vt:lpstr>Презентация PowerPoint</vt:lpstr>
      <vt:lpstr>  День Библиотекаря 27 мая </vt:lpstr>
      <vt:lpstr>Библиотекарь  Кто это и где учат?</vt:lpstr>
      <vt:lpstr>Государственное автономное профессиональное образовательное учреждение "Елабужский колледж культуры и искусств" </vt:lpstr>
      <vt:lpstr>Кем можно работать с образованием библиотекаря?</vt:lpstr>
      <vt:lpstr>Библиотекарь в 21 веке.  Какой он?</vt:lpstr>
      <vt:lpstr>Так выглядит КИБО — мобильный комплекс информационно-библиотечного обслуживания. </vt:lpstr>
      <vt:lpstr>Кибо изнутри</vt:lpstr>
      <vt:lpstr>КИБО напоминает фильм «Простая история» 1960 года, где в село приезжал книжный магазин на колесах.</vt:lpstr>
      <vt:lpstr>— Какие они, библиотеки XXI века?</vt:lpstr>
      <vt:lpstr>Библиотеки, которые нужно посетить. Местонахождение: Российская федерация</vt:lpstr>
      <vt:lpstr>Российская государственная библиотека им. Ленина </vt:lpstr>
      <vt:lpstr>Представляешь, какой там контингент?  Академики, доктора, философы</vt:lpstr>
      <vt:lpstr>Национальная библиотека татарстана г. Казань </vt:lpstr>
      <vt:lpstr>Национальный музей-библиотека Рт г. Казань </vt:lpstr>
      <vt:lpstr>Самые красивые библиотеки мира</vt:lpstr>
      <vt:lpstr>Клементинум - самая красивая библиотека в мире </vt:lpstr>
      <vt:lpstr>Библиотека Джорджа Пибоди, Балтимор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Библиотекаря 27 мая</dc:title>
  <dc:creator>Admin</dc:creator>
  <cp:lastModifiedBy>Admin</cp:lastModifiedBy>
  <cp:revision>9</cp:revision>
  <dcterms:created xsi:type="dcterms:W3CDTF">2023-05-21T12:23:51Z</dcterms:created>
  <dcterms:modified xsi:type="dcterms:W3CDTF">2023-05-26T22:30:02Z</dcterms:modified>
</cp:coreProperties>
</file>