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Rockwell Extra Bol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Rockwell Extra Bol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Rockwell Extra Bol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Rockwell Extra Bol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Rockwell Extra Bold" pitchFamily="18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Rockwell Extra Bold" pitchFamily="18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Rockwell Extra Bold" pitchFamily="18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Rockwell Extra Bold" pitchFamily="18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Rockwell Extra Bol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5DEE1"/>
    <a:srgbClr val="CCCC00"/>
    <a:srgbClr val="CCFF66"/>
    <a:srgbClr val="BCC9CE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1" autoAdjust="0"/>
  </p:normalViewPr>
  <p:slideViewPr>
    <p:cSldViewPr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fld id="{44B1DE37-180A-448F-9759-0244A26D735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69F85-1B0C-4D1C-BF7D-B3A4D41221FD}" type="slidenum">
              <a:rPr lang="ru-RU"/>
              <a:pPr/>
              <a:t>1</a:t>
            </a:fld>
            <a:endParaRPr 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14A49-CEA8-43D4-8923-943AD789EC65}" type="slidenum">
              <a:rPr lang="ru-RU"/>
              <a:pPr/>
              <a:t>10</a:t>
            </a:fld>
            <a:endParaRPr lang="ru-RU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3C999-7CFE-4C72-9CC1-22DC122394F5}" type="slidenum">
              <a:rPr lang="ru-RU"/>
              <a:pPr/>
              <a:t>11</a:t>
            </a:fld>
            <a:endParaRPr lang="ru-RU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D6850-C5ED-4387-BE9D-244F6DC79E99}" type="slidenum">
              <a:rPr lang="ru-RU"/>
              <a:pPr/>
              <a:t>12</a:t>
            </a:fld>
            <a:endParaRPr lang="ru-RU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31279-0DCF-4AA1-AFEE-8EEB7670132D}" type="slidenum">
              <a:rPr lang="ru-RU"/>
              <a:pPr/>
              <a:t>13</a:t>
            </a:fld>
            <a:endParaRPr lang="ru-RU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AF969-925E-4FBC-8BBB-34439951E7CE}" type="slidenum">
              <a:rPr lang="ru-RU"/>
              <a:pPr/>
              <a:t>14</a:t>
            </a:fld>
            <a:endParaRPr lang="ru-RU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13794-5A5C-417C-9E4A-280441EDBEA7}" type="slidenum">
              <a:rPr lang="ru-RU"/>
              <a:pPr/>
              <a:t>15</a:t>
            </a:fld>
            <a:endParaRPr lang="ru-RU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599B8-7DB8-4FEE-A4F7-0B3D12033A5A}" type="slidenum">
              <a:rPr lang="ru-RU"/>
              <a:pPr/>
              <a:t>16</a:t>
            </a:fld>
            <a:endParaRPr lang="ru-RU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24D1B-068D-412D-8064-CF01EF87715E}" type="slidenum">
              <a:rPr lang="ru-RU"/>
              <a:pPr/>
              <a:t>17</a:t>
            </a:fld>
            <a:endParaRPr lang="ru-RU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998AB-093C-46B0-9C83-00A11040A53E}" type="slidenum">
              <a:rPr lang="ru-RU"/>
              <a:pPr/>
              <a:t>18</a:t>
            </a:fld>
            <a:endParaRPr lang="ru-RU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6964F-3C23-417C-94AA-ACD8F34173AA}" type="slidenum">
              <a:rPr lang="ru-RU"/>
              <a:pPr/>
              <a:t>19</a:t>
            </a:fld>
            <a:endParaRPr lang="ru-RU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443B5-7F32-4027-BD63-E9ADCD44CD5D}" type="slidenum">
              <a:rPr lang="ru-RU"/>
              <a:pPr/>
              <a:t>2</a:t>
            </a:fld>
            <a:endParaRPr lang="ru-RU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1DDDA-7E1B-439D-BEFF-C69D20F6A30B}" type="slidenum">
              <a:rPr lang="ru-RU"/>
              <a:pPr/>
              <a:t>20</a:t>
            </a:fld>
            <a:endParaRPr lang="ru-RU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03B52-AB50-4A75-90E2-98E65298CF9B}" type="slidenum">
              <a:rPr lang="ru-RU"/>
              <a:pPr/>
              <a:t>21</a:t>
            </a:fld>
            <a:endParaRPr lang="ru-RU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8F29B-1DD2-4C93-920F-08742BFC5ED4}" type="slidenum">
              <a:rPr lang="ru-RU"/>
              <a:pPr/>
              <a:t>3</a:t>
            </a:fld>
            <a:endParaRPr lang="ru-RU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8BEEB-3F6B-4043-B572-1BA6DDDE816B}" type="slidenum">
              <a:rPr lang="ru-RU"/>
              <a:pPr/>
              <a:t>4</a:t>
            </a:fld>
            <a:endParaRPr lang="ru-RU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40F31-7313-480D-A4B8-8CA7CFBA6518}" type="slidenum">
              <a:rPr lang="ru-RU"/>
              <a:pPr/>
              <a:t>5</a:t>
            </a:fld>
            <a:endParaRPr lang="ru-RU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13524-AB74-4148-90B4-C87F97C5E7CF}" type="slidenum">
              <a:rPr lang="ru-RU"/>
              <a:pPr/>
              <a:t>6</a:t>
            </a:fld>
            <a:endParaRPr lang="ru-RU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791BA-79C8-4515-A41D-B613B942082D}" type="slidenum">
              <a:rPr lang="ru-RU"/>
              <a:pPr/>
              <a:t>7</a:t>
            </a:fld>
            <a:endParaRPr lang="ru-RU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62A7A-FC82-4F34-BE3F-AD07B1506250}" type="slidenum">
              <a:rPr lang="ru-RU"/>
              <a:pPr/>
              <a:t>8</a:t>
            </a:fld>
            <a:endParaRPr lang="ru-RU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758AC-4458-4563-AE96-9891D4A757DE}" type="slidenum">
              <a:rPr lang="ru-RU"/>
              <a:pPr/>
              <a:t>9</a:t>
            </a:fld>
            <a:endParaRPr lang="ru-RU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12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3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8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1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2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3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4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5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6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6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275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276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277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14089770-7944-4769-8E16-6C8A890A6A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CA552-4252-4509-B551-F4F5470A0E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1C496-1245-4642-995B-29A4231B63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712E4-97B2-4442-B52B-EE0BA22BD0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0CAA0-E935-400C-90E2-E06591DF16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6A28-9A58-449B-88BB-D3E65E92B9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B16CC-7DCE-434D-9673-EEC80D0183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E058-6408-4A02-B90F-C830383326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9E1DF-AC99-49F8-8A36-A18F99CB36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853C0-CD12-4EEF-B286-F8E5F8F5EF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42F2E-2512-4B18-81B6-28550F3211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10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11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4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5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1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2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3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3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3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3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3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4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4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latin typeface="Arial" charset="0"/>
              </a:defRPr>
            </a:lvl1pPr>
          </a:lstStyle>
          <a:p>
            <a:fld id="{EAD8065F-D2B8-446B-9992-CA05357A280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88913"/>
            <a:ext cx="7773987" cy="1944687"/>
          </a:xfrm>
        </p:spPr>
        <p:txBody>
          <a:bodyPr/>
          <a:lstStyle/>
          <a:p>
            <a:r>
              <a:rPr lang="ru-RU" sz="2800"/>
              <a:t>МУНИЦИПАЛЬНОЕ ОБЩЕОБРАЗОВАТЕЛЬНОЕ УЧРЕЖДЕНИЕ СРЕДНЯЯ ОБЩЕОБРАЗОВАТЕЛЬНАЯ ШКОЛА пос.РАДЧЕНКО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420938"/>
            <a:ext cx="6400800" cy="1608137"/>
          </a:xfrm>
        </p:spPr>
        <p:txBody>
          <a:bodyPr/>
          <a:lstStyle/>
          <a:p>
            <a:r>
              <a:rPr lang="ru-RU" sz="4400"/>
              <a:t>ПРЕЗЕНТАЦИЯ</a:t>
            </a:r>
          </a:p>
          <a:p>
            <a:r>
              <a:rPr lang="ru-RU" sz="4400"/>
              <a:t>«ШКОЛЬНЫЙ МУЗЕЙ»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356100" y="414972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0" i="0">
              <a:latin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995738" y="4365625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 i="0">
              <a:latin typeface="Arial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427538" y="422116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 i="0">
              <a:latin typeface="Arial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859338" y="443706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 i="0">
              <a:latin typeface="Arial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339975" y="4365625"/>
            <a:ext cx="5976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0" i="0">
                <a:latin typeface="Arial" charset="0"/>
              </a:rPr>
              <a:t>Выполнила: Клементьева Елена Михайловна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059113" y="5949950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0" i="0">
                <a:latin typeface="Arial" charset="0"/>
              </a:rPr>
              <a:t>Радченко 2007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Изображение 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5113338" cy="3833812"/>
          </a:xfrm>
          <a:prstGeom prst="rect">
            <a:avLst/>
          </a:prstGeom>
          <a:noFill/>
        </p:spPr>
      </p:pic>
      <p:pic>
        <p:nvPicPr>
          <p:cNvPr id="30725" name="Picture 5" descr="Изображение 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268413"/>
            <a:ext cx="4787900" cy="3590925"/>
          </a:xfrm>
          <a:prstGeom prst="rect">
            <a:avLst/>
          </a:prstGeo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00113" y="5157788"/>
            <a:ext cx="7343775" cy="1196975"/>
          </a:xfrm>
          <a:prstGeom prst="rect">
            <a:avLst/>
          </a:prstGeom>
          <a:noFill/>
          <a:ln w="63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eorgia" pitchFamily="18" charset="0"/>
              </a:rPr>
              <a:t>Особое место отведено материалам, посвященным жизни одного из основателей нашего посёлка И.И.Радченко. Копии архивных документов рассказывают о трагическом финале его пути.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Изображение 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92375"/>
            <a:ext cx="5040312" cy="3779838"/>
          </a:xfrm>
          <a:prstGeom prst="rect">
            <a:avLst/>
          </a:prstGeom>
          <a:noFill/>
        </p:spPr>
      </p:pic>
      <p:pic>
        <p:nvPicPr>
          <p:cNvPr id="26629" name="Picture 5" descr="Изображение 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88913"/>
            <a:ext cx="4154487" cy="3116262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68313" y="692150"/>
            <a:ext cx="3960812" cy="1196975"/>
          </a:xfrm>
          <a:prstGeom prst="rect">
            <a:avLst/>
          </a:prstGeom>
          <a:noFill/>
          <a:ln w="63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eorgia" pitchFamily="18" charset="0"/>
              </a:rPr>
              <a:t>Объектами гордости школьного музея являются подлинные документы конца Х!Х в. – начала ХХ в.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580063" y="3860800"/>
            <a:ext cx="3311525" cy="2020888"/>
          </a:xfrm>
          <a:prstGeom prst="rect">
            <a:avLst/>
          </a:prstGeom>
          <a:noFill/>
          <a:ln w="63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eorgia" pitchFamily="18" charset="0"/>
              </a:rPr>
              <a:t>Это договор крестьян с работодателем об условиях труда на торфоразработках, генеральный план застройки ТОС 1928 г., фотоматериалы.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Изображение 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557338"/>
            <a:ext cx="4716462" cy="3536950"/>
          </a:xfrm>
          <a:prstGeom prst="rect">
            <a:avLst/>
          </a:prstGeom>
          <a:noFill/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187450" y="5373688"/>
            <a:ext cx="6408738" cy="922337"/>
          </a:xfrm>
          <a:prstGeom prst="rect">
            <a:avLst/>
          </a:prstGeom>
          <a:noFill/>
          <a:ln w="63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eorgia" pitchFamily="18" charset="0"/>
              </a:rPr>
              <a:t>13 июня  2007 г. гостями нашего школьного музея стали учащиеся Православной гимназии с. Городня – на- Волге. </a:t>
            </a:r>
          </a:p>
        </p:txBody>
      </p:sp>
      <p:pic>
        <p:nvPicPr>
          <p:cNvPr id="31753" name="Picture 9" descr="Изображение 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88913"/>
            <a:ext cx="4608512" cy="3455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Изображение 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60575"/>
            <a:ext cx="4083050" cy="3062288"/>
          </a:xfrm>
          <a:prstGeom prst="rect">
            <a:avLst/>
          </a:prstGeom>
          <a:noFill/>
        </p:spPr>
      </p:pic>
      <p:pic>
        <p:nvPicPr>
          <p:cNvPr id="32774" name="Picture 6" descr="Изображение 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0350"/>
            <a:ext cx="4752975" cy="3563938"/>
          </a:xfrm>
          <a:prstGeom prst="rect">
            <a:avLst/>
          </a:prstGeom>
          <a:noFill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827088" y="5373688"/>
            <a:ext cx="7489825" cy="1196975"/>
          </a:xfrm>
          <a:prstGeom prst="rect">
            <a:avLst/>
          </a:prstGeom>
          <a:noFill/>
          <a:ln w="63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eorgia" pitchFamily="18" charset="0"/>
              </a:rPr>
              <a:t>Интерес к экспозиции,  возможность сравнить историю соседнего посёлка с историей своей малой Родины оставили яркие впечатления у ребят и их учителей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Фото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33375"/>
            <a:ext cx="6840537" cy="4025900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042988" y="4797425"/>
            <a:ext cx="6985000" cy="1471613"/>
          </a:xfrm>
          <a:prstGeom prst="rect">
            <a:avLst/>
          </a:prstGeom>
          <a:noFill/>
          <a:ln w="63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eorgia" pitchFamily="18" charset="0"/>
              </a:rPr>
              <a:t>Экспозиция нашего школьного музея  постоянно обновляющиеся. Растёт и число посетителей.  Богатый материал привлекает интерес школьников, жителей посёлка, гостей из других населённых пунктов.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624388" y="6108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87450" y="549275"/>
            <a:ext cx="5184775" cy="39639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0">
                <a:solidFill>
                  <a:schemeClr val="folHlink"/>
                </a:solidFill>
                <a:latin typeface="Monotype Corsiva" pitchFamily="66" charset="0"/>
              </a:rPr>
              <a:t>Наш музей ещё очень молодой. Ему чуть более двух лет. Но в нём есть главное – любовь и бережное отношение к истории своего родного края. Каждый исторический эпизод, каждый человек с интересной судьбой – объект нашего внимания и уважения.</a:t>
            </a:r>
          </a:p>
          <a:p>
            <a:pPr>
              <a:spcBef>
                <a:spcPct val="50000"/>
              </a:spcBef>
            </a:pPr>
            <a:r>
              <a:rPr lang="ru-RU" sz="2400" b="0">
                <a:solidFill>
                  <a:schemeClr val="folHlink"/>
                </a:solidFill>
                <a:latin typeface="Monotype Corsiva" pitchFamily="66" charset="0"/>
              </a:rPr>
              <a:t>Мне осталось только пригласить всех желающих в наш школьный музей, чтобы увидеть всё своими глазами.     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292600"/>
            <a:ext cx="2446337" cy="1873250"/>
          </a:xfrm>
          <a:prstGeom prst="rect">
            <a:avLst/>
          </a:prstGeom>
          <a:solidFill>
            <a:schemeClr val="bg2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7885113" y="620713"/>
            <a:ext cx="719137" cy="6477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539750" y="5300663"/>
            <a:ext cx="792163" cy="72072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Темы экспозиции музея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71550" y="1628775"/>
            <a:ext cx="7561263" cy="4470400"/>
          </a:xfrm>
        </p:spPr>
        <p:txBody>
          <a:bodyPr/>
          <a:lstStyle/>
          <a:p>
            <a:r>
              <a:rPr lang="ru-RU" sz="2800" b="1" i="1">
                <a:latin typeface="Monotype Corsiva" pitchFamily="66" charset="0"/>
              </a:rPr>
              <a:t>Страницы истории поселка</a:t>
            </a:r>
          </a:p>
          <a:p>
            <a:r>
              <a:rPr lang="ru-RU" sz="2800" b="1" i="1">
                <a:latin typeface="Monotype Corsiva" pitchFamily="66" charset="0"/>
              </a:rPr>
              <a:t>И.И.Радченко – страницы жизни</a:t>
            </a:r>
          </a:p>
          <a:p>
            <a:r>
              <a:rPr lang="ru-RU" sz="2800" b="1" i="1">
                <a:latin typeface="Monotype Corsiva" pitchFamily="66" charset="0"/>
              </a:rPr>
              <a:t>Великая Отечественная на Тверской земле</a:t>
            </a:r>
          </a:p>
          <a:p>
            <a:r>
              <a:rPr lang="ru-RU" sz="2800" b="1" i="1">
                <a:latin typeface="Monotype Corsiva" pitchFamily="66" charset="0"/>
              </a:rPr>
              <a:t>Ржевская битва</a:t>
            </a:r>
          </a:p>
          <a:p>
            <a:r>
              <a:rPr lang="ru-RU" sz="2800" b="1" i="1">
                <a:latin typeface="Monotype Corsiva" pitchFamily="66" charset="0"/>
              </a:rPr>
              <a:t>Ветераны войны - наши земляки</a:t>
            </a:r>
          </a:p>
          <a:p>
            <a:r>
              <a:rPr lang="ru-RU" sz="2800" b="1" i="1">
                <a:latin typeface="Monotype Corsiva" pitchFamily="66" charset="0"/>
              </a:rPr>
              <a:t>Страницы жизни госпитальной</a:t>
            </a:r>
          </a:p>
          <a:p>
            <a:r>
              <a:rPr lang="ru-RU" sz="2800" b="1" i="1">
                <a:latin typeface="Monotype Corsiva" pitchFamily="66" charset="0"/>
              </a:rPr>
              <a:t>Из истории развития торфяной промышленности</a:t>
            </a:r>
          </a:p>
          <a:p>
            <a:r>
              <a:rPr lang="ru-RU" sz="2800" b="1" i="1">
                <a:latin typeface="Monotype Corsiva" pitchFamily="66" charset="0"/>
              </a:rPr>
              <a:t>История родной школы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540750" cy="1143000"/>
          </a:xfrm>
        </p:spPr>
        <p:txBody>
          <a:bodyPr/>
          <a:lstStyle/>
          <a:p>
            <a:r>
              <a:rPr lang="ru-RU">
                <a:latin typeface="Goudy Stout" pitchFamily="18" charset="0"/>
              </a:rPr>
              <a:t>НЕДЕЛИ ИСТОРИИ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268413"/>
            <a:ext cx="8351838" cy="483076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/>
              <a:t>           </a:t>
            </a:r>
            <a:r>
              <a:rPr lang="ru-RU" b="1">
                <a:latin typeface="Monotype Corsiva" pitchFamily="66" charset="0"/>
              </a:rPr>
              <a:t>Недели истории в нашей школе стали традиционными. Формы их проведения различны: викторины, конкурсы исторических газет, турниры знатоков, командные состязания. В рамках темы предметной недели силами лекторской группы проводятся беседы, охватывающие всех учащихся, в т.ч. учеников начальной школы («И.И.Радченко.К 130-летию со дня рпождения.», «Государственная символика России.» и др.)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79388" y="404813"/>
            <a:ext cx="8640762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0">
                <a:latin typeface="Monotype Corsiva" pitchFamily="66" charset="0"/>
              </a:rPr>
              <a:t>Увлекательной формой организации и проведения недели истории стали костюмированные представления. В феврале 2007 года темой такого представления стала «Путешествие во времени»</a:t>
            </a:r>
          </a:p>
        </p:txBody>
      </p:sp>
      <p:pic>
        <p:nvPicPr>
          <p:cNvPr id="44037" name="Picture 5" descr="img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781300"/>
            <a:ext cx="4859338" cy="3100388"/>
          </a:xfrm>
          <a:prstGeom prst="rect">
            <a:avLst/>
          </a:prstGeom>
          <a:noFill/>
        </p:spPr>
      </p:pic>
      <p:pic>
        <p:nvPicPr>
          <p:cNvPr id="44038" name="Picture 6" descr="img3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276475"/>
            <a:ext cx="2841625" cy="429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900113" y="4724400"/>
            <a:ext cx="7345362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Rockwell" pitchFamily="18" charset="0"/>
              </a:rPr>
              <a:t>Неделя истории в феврале 2009 года завершилась ученической конференцией «Великие личности Тверской земли», на которой были представлены результаты исследовательской работы ребят по</a:t>
            </a:r>
            <a:r>
              <a:rPr lang="ru-RU" sz="2400">
                <a:solidFill>
                  <a:schemeClr val="folHlink"/>
                </a:solidFill>
                <a:latin typeface="Rockwell" pitchFamily="18" charset="0"/>
              </a:rPr>
              <a:t> </a:t>
            </a:r>
            <a:r>
              <a:rPr lang="ru-RU" sz="2400">
                <a:latin typeface="Rockwell" pitchFamily="18" charset="0"/>
              </a:rPr>
              <a:t>изучению истории родного края</a:t>
            </a:r>
          </a:p>
        </p:txBody>
      </p:sp>
      <p:pic>
        <p:nvPicPr>
          <p:cNvPr id="45061" name="Picture 5" descr="Фото0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3671887" cy="2754313"/>
          </a:xfrm>
          <a:prstGeom prst="rect">
            <a:avLst/>
          </a:prstGeom>
          <a:noFill/>
        </p:spPr>
      </p:pic>
      <p:pic>
        <p:nvPicPr>
          <p:cNvPr id="45062" name="Picture 6" descr="Фото0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799350" flipV="1">
            <a:off x="4356100" y="1484313"/>
            <a:ext cx="4078288" cy="3059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3850" y="188913"/>
            <a:ext cx="3887788" cy="649446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0" i="0">
                <a:solidFill>
                  <a:schemeClr val="folHlink"/>
                </a:solidFill>
                <a:latin typeface="Monotype Corsiva" pitchFamily="66" charset="0"/>
              </a:rPr>
              <a:t>Я преподаю историю в нашей школе более 20 лет. Лучшим учебником по моему предмету являются примеры живой истории. И здесь очень велика роль музея. Родные места, прошлое и настоящее своей малой Родины, жизнь земляков – всегда ближе сердцу. Их в первую очередь должен знать уважающий себя гражданин. На их примере надо воспитывать молодое поколение. Именно поэтому идея создания школьного музея, посвященного истории родных мест, заинтересовала меня, а поддержка коллег и учеников дала возможность создать интересную  экспозицию</a:t>
            </a:r>
            <a:r>
              <a:rPr lang="ru-RU" sz="2200" b="0" i="0">
                <a:solidFill>
                  <a:srgbClr val="33CC33"/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6151" name="Picture 7" descr="Фото08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620713"/>
            <a:ext cx="4478337" cy="525621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52" name="Picture 8" descr="Фото08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620713"/>
            <a:ext cx="4478337" cy="525621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Краеведческий кружок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1341438"/>
            <a:ext cx="7056437" cy="20875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/>
              <a:t>            </a:t>
            </a:r>
            <a:r>
              <a:rPr lang="ru-RU" sz="2000" b="1" i="1"/>
              <a:t>Тверской край богат историческими событиями, достопримечательностями. Краеведческий кружок, посвящая занятия истории малой Родины, часто приглашает своих участников и всех желающих на различные экскурсии.</a:t>
            </a:r>
          </a:p>
        </p:txBody>
      </p:sp>
      <p:pic>
        <p:nvPicPr>
          <p:cNvPr id="46084" name="Picture 4" descr="img3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141663"/>
            <a:ext cx="5505450" cy="348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51117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Темы экскурсий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708400" y="1125538"/>
            <a:ext cx="4894263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Rockwell" pitchFamily="18" charset="0"/>
              </a:rPr>
              <a:t>«Мы живем на волжских берегах» (Посещение смотровой площадки пансионата «Верхневолжский»)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Rockwell" pitchFamily="18" charset="0"/>
              </a:rPr>
              <a:t>«Село Городня – древний город Вертязин»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Rockwell" pitchFamily="18" charset="0"/>
              </a:rPr>
              <a:t>«Тверская старина» (обзорная экскурсия по историческим местам г. Твери)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Rockwell" pitchFamily="18" charset="0"/>
              </a:rPr>
              <a:t>«Сокровища Тверской картинной галереи»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Rockwell" pitchFamily="18" charset="0"/>
              </a:rPr>
              <a:t>«Дом – музей Спиридона Дрожжина»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Rockwell" pitchFamily="18" charset="0"/>
              </a:rPr>
              <a:t>«По местам боевой славы» (Посещение мемориала В.В.Васильковского)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Rockwell" pitchFamily="18" charset="0"/>
              </a:rPr>
              <a:t>«Музей Калининского фронта» (п.Эммаус)</a:t>
            </a:r>
          </a:p>
        </p:txBody>
      </p:sp>
      <p:pic>
        <p:nvPicPr>
          <p:cNvPr id="47111" name="Picture 7" descr="img3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2878138" cy="1836737"/>
          </a:xfrm>
          <a:prstGeom prst="rect">
            <a:avLst/>
          </a:prstGeom>
          <a:noFill/>
        </p:spPr>
      </p:pic>
      <p:pic>
        <p:nvPicPr>
          <p:cNvPr id="47113" name="Picture 9" descr="img3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933825"/>
            <a:ext cx="3240088" cy="206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676650" y="3933825"/>
            <a:ext cx="174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0" i="0">
              <a:latin typeface="Tahoma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9388" y="188913"/>
            <a:ext cx="6372225" cy="1196975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0">
                <a:latin typeface="Georgia" pitchFamily="18" charset="0"/>
              </a:rPr>
              <a:t>Открытие экспозиции школьного музея было приурочено к 60 – летию Победы нашего государства в Великой  отечественной войне. Состоялось оно 7 мая 2005 г.</a:t>
            </a:r>
          </a:p>
        </p:txBody>
      </p:sp>
      <p:pic>
        <p:nvPicPr>
          <p:cNvPr id="12297" name="Picture 9" descr="Фото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068638"/>
            <a:ext cx="5616575" cy="3282950"/>
          </a:xfrm>
          <a:prstGeom prst="rect">
            <a:avLst/>
          </a:prstGeom>
          <a:noFill/>
        </p:spPr>
      </p:pic>
      <p:pic>
        <p:nvPicPr>
          <p:cNvPr id="12298" name="Picture 10" descr="Фото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052513"/>
            <a:ext cx="4427538" cy="3006725"/>
          </a:xfrm>
          <a:prstGeom prst="rect">
            <a:avLst/>
          </a:prstGeom>
          <a:noFill/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940425" y="5013325"/>
            <a:ext cx="3025775" cy="1746250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0">
                <a:latin typeface="Georgia" pitchFamily="18" charset="0"/>
              </a:rPr>
              <a:t>Участниками первой экскурсии были не только ученики и учителя школы, но и ветераны войны и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Фото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33375"/>
            <a:ext cx="5905500" cy="4205288"/>
          </a:xfrm>
          <a:prstGeom prst="rect">
            <a:avLst/>
          </a:prstGeom>
          <a:noFill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403350" y="4941888"/>
            <a:ext cx="6553200" cy="1196975"/>
          </a:xfrm>
          <a:prstGeom prst="rect">
            <a:avLst/>
          </a:prstGeom>
          <a:noFill/>
          <a:ln w="63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eorgia" pitchFamily="18" charset="0"/>
              </a:rPr>
              <a:t>Стенды и экспонаты музея рассказывали о военных событиях на территории нашей области и района. (Экскурсию ведет уч-ца 9 кл. Губская Екатерина)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Фото0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3743325" cy="3317875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211638" y="188913"/>
            <a:ext cx="4248150" cy="1746250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eorgia" pitchFamily="18" charset="0"/>
              </a:rPr>
              <a:t>Героями музейной экспозиции стали наши земляки – ветераны войны, трудового фронта. Материалы об их жизни  тщательно собирали  активисты музея.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9388" y="3860800"/>
            <a:ext cx="2808287" cy="2570163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eorgia" pitchFamily="18" charset="0"/>
              </a:rPr>
              <a:t>Наибольший интерес у посетителей экспозиции вызывают подлинные вещи , предметы вооружения времён последней войны.</a:t>
            </a:r>
          </a:p>
        </p:txBody>
      </p:sp>
      <p:pic>
        <p:nvPicPr>
          <p:cNvPr id="15370" name="Picture 10" descr="Изображение 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3573463"/>
            <a:ext cx="4465637" cy="3024187"/>
          </a:xfrm>
          <a:prstGeom prst="rect">
            <a:avLst/>
          </a:prstGeom>
          <a:noFill/>
        </p:spPr>
      </p:pic>
      <p:pic>
        <p:nvPicPr>
          <p:cNvPr id="15371" name="Picture 11" descr="Изображение 0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2060575"/>
            <a:ext cx="4030662" cy="264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Фото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5616575" cy="3622675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84213" y="4724400"/>
            <a:ext cx="7129462" cy="1746250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eorgia" pitchFamily="18" charset="0"/>
              </a:rPr>
              <a:t>Экспозиция усилиями актива музея была обновлена  к 65-летию битвы за Москву. Экскурсионная работа по ней началась 1 декабря 2006 г. Для свободного посещения музея, изучения  его экспонатов и документов ребятами был разработан график дежурства.</a:t>
            </a:r>
          </a:p>
        </p:txBody>
      </p:sp>
      <p:pic>
        <p:nvPicPr>
          <p:cNvPr id="19462" name="Picture 6" descr="Изображение 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628775"/>
            <a:ext cx="3600450" cy="291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Изображение 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5113338" cy="3833812"/>
          </a:xfrm>
          <a:prstGeom prst="rect">
            <a:avLst/>
          </a:prstGeom>
          <a:noFill/>
        </p:spPr>
      </p:pic>
      <p:pic>
        <p:nvPicPr>
          <p:cNvPr id="18439" name="Picture 7" descr="Изображение 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060575"/>
            <a:ext cx="3779838" cy="4537075"/>
          </a:xfrm>
          <a:prstGeom prst="rect">
            <a:avLst/>
          </a:prstGeom>
          <a:noFill/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372225" y="476250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0">
              <a:latin typeface="Tahoma" pitchFamily="34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508625" y="260350"/>
            <a:ext cx="3384550" cy="1749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eorgia" pitchFamily="18" charset="0"/>
              </a:rPr>
              <a:t>10 мая 2007 г. посёлок Радченко отметил  своё 80 – летие. Конечно, школьный музей не мог не откликнуться на это событие.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95288" y="4652963"/>
            <a:ext cx="4176712" cy="1471612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eorgia" pitchFamily="18" charset="0"/>
              </a:rPr>
              <a:t>Теперь посетители получили возможность познакомиться и с историей нашего посёлка, и с интересными судьбами тех, кто его создавал.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Изображение 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716338"/>
            <a:ext cx="3527425" cy="2644775"/>
          </a:xfrm>
          <a:prstGeom prst="rect">
            <a:avLst/>
          </a:prstGeom>
          <a:noFill/>
        </p:spPr>
      </p:pic>
      <p:pic>
        <p:nvPicPr>
          <p:cNvPr id="16392" name="Picture 8" descr="Изображение 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1341438"/>
            <a:ext cx="4452937" cy="3340100"/>
          </a:xfrm>
          <a:prstGeom prst="rect">
            <a:avLst/>
          </a:prstGeom>
          <a:noFill/>
        </p:spPr>
      </p:pic>
      <p:pic>
        <p:nvPicPr>
          <p:cNvPr id="16393" name="Picture 9" descr="Изображение 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4092575" cy="3068637"/>
          </a:xfrm>
          <a:prstGeom prst="rect">
            <a:avLst/>
          </a:prstGeom>
          <a:noFill/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851275" y="4797425"/>
            <a:ext cx="5075238" cy="1746250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eorgia" pitchFamily="18" charset="0"/>
              </a:rPr>
              <a:t>Ценнейшие экспонаты – макеты машин по добычи и переработке торфа, образцы продукции,  попали к нам из Музея торфяной промышленности, который существовал ранее в нашем посёлке.</a:t>
            </a:r>
          </a:p>
        </p:txBody>
      </p:sp>
      <p:pic>
        <p:nvPicPr>
          <p:cNvPr id="16397" name="Picture 13" descr="Изображение 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60350"/>
            <a:ext cx="308610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4465637" cy="1746250"/>
          </a:xfrm>
          <a:prstGeom prst="rect">
            <a:avLst/>
          </a:prstGeom>
          <a:noFill/>
          <a:ln w="63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Georgia" pitchFamily="18" charset="0"/>
              </a:rPr>
              <a:t>Экспозиция уделяет внимание почётным людям посёлка и торфяного производства, их трудовому пути. Подлинные документы передали нам ветераны и их родственники.</a:t>
            </a:r>
          </a:p>
        </p:txBody>
      </p:sp>
      <p:pic>
        <p:nvPicPr>
          <p:cNvPr id="27655" name="Picture 7" descr="Изображение 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4452937" cy="3340100"/>
          </a:xfrm>
          <a:prstGeom prst="rect">
            <a:avLst/>
          </a:prstGeom>
          <a:noFill/>
        </p:spPr>
      </p:pic>
      <p:pic>
        <p:nvPicPr>
          <p:cNvPr id="27656" name="Picture 8" descr="Изображение 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0"/>
            <a:ext cx="4392612" cy="3294063"/>
          </a:xfrm>
          <a:prstGeom prst="rect">
            <a:avLst/>
          </a:prstGeom>
          <a:noFill/>
        </p:spPr>
      </p:pic>
      <p:pic>
        <p:nvPicPr>
          <p:cNvPr id="27658" name="Picture 10" descr="Изображение 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429000"/>
            <a:ext cx="4083050" cy="306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7">
      <a:dk1>
        <a:srgbClr val="000000"/>
      </a:dk1>
      <a:lt1>
        <a:srgbClr val="DDDCC5"/>
      </a:lt1>
      <a:dk2>
        <a:srgbClr val="95934B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Extra Bol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 Extra Bold" pitchFamily="18" charset="0"/>
          </a:defRPr>
        </a:defPPr>
      </a:lstStyle>
    </a:lnDef>
  </a:objectDefaults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473</TotalTime>
  <Words>812</Words>
  <Application>Microsoft Office PowerPoint</Application>
  <PresentationFormat>Экран (4:3)</PresentationFormat>
  <Paragraphs>68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Tahoma</vt:lpstr>
      <vt:lpstr>Times New Roman</vt:lpstr>
      <vt:lpstr>Wingdings</vt:lpstr>
      <vt:lpstr>Monotype Corsiva</vt:lpstr>
      <vt:lpstr>Georgia</vt:lpstr>
      <vt:lpstr>Goudy Stout</vt:lpstr>
      <vt:lpstr>Rockwell</vt:lpstr>
      <vt:lpstr>Rockwell Extra Bold</vt:lpstr>
      <vt:lpstr>Граница</vt:lpstr>
      <vt:lpstr>МУНИЦИПАЛЬНОЕ ОБЩЕОБРАЗОВАТЕЛЬНОЕ УЧРЕЖДЕНИЕ СРЕДНЯЯ ОБЩЕОБРАЗОВАТЕЛЬНАЯ ШКОЛА пос.РАДЧЕНКО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Темы экспозиции музея</vt:lpstr>
      <vt:lpstr>НЕДЕЛИ ИСТОРИИ</vt:lpstr>
      <vt:lpstr>Слайд 18</vt:lpstr>
      <vt:lpstr>Слайд 19</vt:lpstr>
      <vt:lpstr>Краеведческий кружок</vt:lpstr>
      <vt:lpstr>Слайд 21</vt:lpstr>
    </vt:vector>
  </TitlesOfParts>
  <Company>МОУ СОШ Радченко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СРЕДНЯЯ ОБЩЕОБРАЗОВАТЕЛЬНАЯ ШКОЛА П. РАДЧЕНКО</dc:title>
  <dc:creator>Гонышев ВВ</dc:creator>
  <cp:lastModifiedBy>Виктор</cp:lastModifiedBy>
  <cp:revision>13</cp:revision>
  <dcterms:created xsi:type="dcterms:W3CDTF">2007-06-13T08:16:52Z</dcterms:created>
  <dcterms:modified xsi:type="dcterms:W3CDTF">2013-02-28T17:24:09Z</dcterms:modified>
</cp:coreProperties>
</file>