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80" r:id="rId8"/>
    <p:sldId id="261" r:id="rId9"/>
    <p:sldId id="262" r:id="rId10"/>
    <p:sldId id="263" r:id="rId11"/>
    <p:sldId id="264" r:id="rId12"/>
    <p:sldId id="265" r:id="rId13"/>
    <p:sldId id="278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7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0000"/>
    <a:srgbClr val="CC00CC"/>
    <a:srgbClr val="33CC33"/>
    <a:srgbClr val="CD776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4F4F8B4-97D5-4E8A-BC5C-1C34B36BCD21}" type="datetimeFigureOut">
              <a:rPr lang="ru-RU" smtClean="0"/>
              <a:t>04.05.2015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60E3A51-CEF5-4DBB-97AF-1966A3C066F4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0560.JPG"/>
          <p:cNvPicPr/>
          <p:nvPr/>
        </p:nvPicPr>
        <p:blipFill>
          <a:blip r:embed="rId2" cstate="print">
            <a:lum bright="10000" contrast="20000"/>
          </a:blip>
          <a:srcRect l="21814" t="33650" r="27041" b="21349"/>
          <a:stretch>
            <a:fillRect/>
          </a:stretch>
        </p:blipFill>
        <p:spPr>
          <a:xfrm>
            <a:off x="827584" y="692696"/>
            <a:ext cx="4464496" cy="309634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03648" y="4581128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Georgia" pitchFamily="18" charset="0"/>
              </a:rPr>
              <a:t> </a:t>
            </a:r>
            <a:r>
              <a:rPr lang="ru-RU" sz="3200" b="1" i="1" dirty="0" smtClean="0">
                <a:solidFill>
                  <a:srgbClr val="9E0000"/>
                </a:solidFill>
                <a:latin typeface="Georgia" pitchFamily="18" charset="0"/>
              </a:rPr>
              <a:t>Военной экспозиции музея </a:t>
            </a:r>
            <a:br>
              <a:rPr lang="ru-RU" sz="3200" b="1" i="1" dirty="0" smtClean="0">
                <a:solidFill>
                  <a:srgbClr val="9E000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9E0000"/>
                </a:solidFill>
                <a:latin typeface="Georgia" pitchFamily="18" charset="0"/>
              </a:rPr>
              <a:t>МБОУ СОШ пос. Радченко  </a:t>
            </a:r>
            <a:br>
              <a:rPr lang="ru-RU" sz="3200" b="1" i="1" dirty="0" smtClean="0">
                <a:solidFill>
                  <a:srgbClr val="9E0000"/>
                </a:solidFill>
                <a:latin typeface="Georgia" pitchFamily="18" charset="0"/>
              </a:rPr>
            </a:br>
            <a:r>
              <a:rPr lang="ru-RU" sz="3200" b="1" i="1" dirty="0" smtClean="0">
                <a:solidFill>
                  <a:srgbClr val="9E0000"/>
                </a:solidFill>
                <a:latin typeface="Georgia" pitchFamily="18" charset="0"/>
              </a:rPr>
              <a:t>исполняется 10 лет</a:t>
            </a:r>
            <a:endParaRPr lang="ru-RU" sz="3200" b="1" i="1" dirty="0">
              <a:solidFill>
                <a:srgbClr val="9E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18.JPG"/>
          <p:cNvPicPr/>
          <p:nvPr/>
        </p:nvPicPr>
        <p:blipFill>
          <a:blip r:embed="rId2" cstate="print"/>
          <a:srcRect l="5612" t="5048" r="11972" b="6611"/>
          <a:stretch>
            <a:fillRect/>
          </a:stretch>
        </p:blipFill>
        <p:spPr>
          <a:xfrm>
            <a:off x="4788024" y="260648"/>
            <a:ext cx="4048374" cy="5784574"/>
          </a:xfrm>
          <a:prstGeom prst="rect">
            <a:avLst/>
          </a:prstGeom>
        </p:spPr>
      </p:pic>
      <p:pic>
        <p:nvPicPr>
          <p:cNvPr id="3" name="Рисунок 2" descr="DSCN0517.JPG"/>
          <p:cNvPicPr/>
          <p:nvPr/>
        </p:nvPicPr>
        <p:blipFill>
          <a:blip r:embed="rId3" cstate="print"/>
          <a:srcRect t="25234"/>
          <a:stretch>
            <a:fillRect/>
          </a:stretch>
        </p:blipFill>
        <p:spPr>
          <a:xfrm>
            <a:off x="251520" y="4077072"/>
            <a:ext cx="4464496" cy="2560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4536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     </a:t>
            </a:r>
            <a:r>
              <a:rPr lang="ru-RU" b="1" i="1" dirty="0" smtClean="0"/>
              <a:t>       </a:t>
            </a:r>
            <a:r>
              <a:rPr lang="ru-RU" b="1" i="1" dirty="0" err="1" smtClean="0">
                <a:latin typeface="Georgia" pitchFamily="18" charset="0"/>
              </a:rPr>
              <a:t>Кряжев</a:t>
            </a:r>
            <a:r>
              <a:rPr lang="ru-RU" b="1" i="1" dirty="0" smtClean="0">
                <a:latin typeface="Georgia" pitchFamily="18" charset="0"/>
              </a:rPr>
              <a:t> </a:t>
            </a:r>
            <a:r>
              <a:rPr lang="ru-RU" b="1" i="1" dirty="0">
                <a:latin typeface="Georgia" pitchFamily="18" charset="0"/>
              </a:rPr>
              <a:t>Лев Ефимович, ветеран войны, бывший директор нашей школы воевал под Керчью, сражался в </a:t>
            </a:r>
            <a:r>
              <a:rPr lang="ru-RU" b="1" i="1" dirty="0" err="1">
                <a:latin typeface="Georgia" pitchFamily="18" charset="0"/>
              </a:rPr>
              <a:t>Аждимушкайских</a:t>
            </a:r>
            <a:r>
              <a:rPr lang="ru-RU" b="1" i="1" dirty="0">
                <a:latin typeface="Georgia" pitchFamily="18" charset="0"/>
              </a:rPr>
              <a:t> каменоломнях, прошел через фашистский плен. Об этом на встречах со школьниками рассказывал он сам и его однополчане, часто приезжавшие к нам в гости. Этому посвящен стенд и материалы витрины экспозиции музея.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19.JPG"/>
          <p:cNvPicPr/>
          <p:nvPr/>
        </p:nvPicPr>
        <p:blipFill>
          <a:blip r:embed="rId2" cstate="print"/>
          <a:srcRect t="4487" r="9407"/>
          <a:stretch>
            <a:fillRect/>
          </a:stretch>
        </p:blipFill>
        <p:spPr>
          <a:xfrm>
            <a:off x="3419872" y="332656"/>
            <a:ext cx="5472608" cy="4248472"/>
          </a:xfrm>
          <a:prstGeom prst="rect">
            <a:avLst/>
          </a:prstGeom>
        </p:spPr>
      </p:pic>
      <p:pic>
        <p:nvPicPr>
          <p:cNvPr id="3" name="Рисунок 2" descr="DSCN0524.JPG"/>
          <p:cNvPicPr/>
          <p:nvPr/>
        </p:nvPicPr>
        <p:blipFill>
          <a:blip r:embed="rId3" cstate="print"/>
          <a:srcRect l="2254" t="8589"/>
          <a:stretch>
            <a:fillRect/>
          </a:stretch>
        </p:blipFill>
        <p:spPr>
          <a:xfrm>
            <a:off x="539552" y="1124744"/>
            <a:ext cx="3122332" cy="3832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6" y="5013176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    </a:t>
            </a:r>
            <a:r>
              <a:rPr lang="ru-RU" b="1" i="1" dirty="0" smtClean="0"/>
              <a:t>      </a:t>
            </a:r>
            <a:r>
              <a:rPr lang="ru-RU" b="1" i="1" dirty="0" smtClean="0">
                <a:latin typeface="Georgia" pitchFamily="18" charset="0"/>
              </a:rPr>
              <a:t>Мемориальные </a:t>
            </a:r>
            <a:r>
              <a:rPr lang="ru-RU" b="1" i="1" dirty="0">
                <a:latin typeface="Georgia" pitchFamily="18" charset="0"/>
              </a:rPr>
              <a:t>места и история их возникновения отражены в этом стенде. Важное место в нем отведено Эвакогоспиталям №1760 и №3341, находившимся в годы войны в нашем поселке, и материалам, подаренным школе ветеранами этих госпиталей на встречах в 1985 и 1987 гг.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26.JPG"/>
          <p:cNvPicPr/>
          <p:nvPr/>
        </p:nvPicPr>
        <p:blipFill>
          <a:blip r:embed="rId2" cstate="print"/>
          <a:srcRect l="5000" t="5195"/>
          <a:stretch>
            <a:fillRect/>
          </a:stretch>
        </p:blipFill>
        <p:spPr>
          <a:xfrm>
            <a:off x="467544" y="548680"/>
            <a:ext cx="4248472" cy="568863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932040" y="3933056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 </a:t>
            </a:r>
            <a:r>
              <a:rPr lang="en-US" b="1" i="1" dirty="0" smtClean="0"/>
              <a:t>     </a:t>
            </a:r>
            <a:r>
              <a:rPr lang="ru-RU" b="1" i="1" dirty="0" smtClean="0">
                <a:latin typeface="Georgia" pitchFamily="18" charset="0"/>
              </a:rPr>
              <a:t>За </a:t>
            </a:r>
            <a:r>
              <a:rPr lang="ru-RU" b="1" i="1" dirty="0">
                <a:latin typeface="Georgia" pitchFamily="18" charset="0"/>
              </a:rPr>
              <a:t>стеклом стенда газета «Комсомольская правда» </a:t>
            </a:r>
            <a:r>
              <a:rPr lang="ru-RU" b="1" i="1" dirty="0" smtClean="0">
                <a:latin typeface="Georgia" pitchFamily="18" charset="0"/>
              </a:rPr>
              <a:t>от</a:t>
            </a:r>
            <a:r>
              <a:rPr lang="en-US" b="1" i="1" dirty="0" smtClean="0">
                <a:latin typeface="Georgia" pitchFamily="18" charset="0"/>
              </a:rPr>
              <a:t/>
            </a:r>
            <a:br>
              <a:rPr lang="en-US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</a:t>
            </a:r>
            <a:r>
              <a:rPr lang="ru-RU" b="1" i="1" dirty="0">
                <a:latin typeface="Georgia" pitchFamily="18" charset="0"/>
              </a:rPr>
              <a:t>9 мая 1945 года, подаренная школьному музею жителем поселка, ветераном войны.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22.JPG"/>
          <p:cNvPicPr/>
          <p:nvPr/>
        </p:nvPicPr>
        <p:blipFill>
          <a:blip r:embed="rId2" cstate="print"/>
          <a:srcRect t="8592" r="7885"/>
          <a:stretch>
            <a:fillRect/>
          </a:stretch>
        </p:blipFill>
        <p:spPr>
          <a:xfrm>
            <a:off x="3563888" y="1628800"/>
            <a:ext cx="5198580" cy="3744416"/>
          </a:xfrm>
          <a:prstGeom prst="rect">
            <a:avLst/>
          </a:prstGeom>
        </p:spPr>
      </p:pic>
      <p:pic>
        <p:nvPicPr>
          <p:cNvPr id="3" name="Рисунок 2" descr="DSCN0528.JPG"/>
          <p:cNvPicPr/>
          <p:nvPr/>
        </p:nvPicPr>
        <p:blipFill>
          <a:blip r:embed="rId3" cstate="print"/>
          <a:srcRect t="3852" b="7552"/>
          <a:stretch>
            <a:fillRect/>
          </a:stretch>
        </p:blipFill>
        <p:spPr>
          <a:xfrm>
            <a:off x="395536" y="2420888"/>
            <a:ext cx="3384376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5589240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Georgia" pitchFamily="18" charset="0"/>
              </a:rPr>
              <a:t>           </a:t>
            </a:r>
            <a:r>
              <a:rPr lang="ru-RU" b="1" i="1" dirty="0" smtClean="0">
                <a:latin typeface="Georgia" pitchFamily="18" charset="0"/>
              </a:rPr>
              <a:t>А </a:t>
            </a:r>
            <a:r>
              <a:rPr lang="ru-RU" b="1" i="1" dirty="0">
                <a:latin typeface="Georgia" pitchFamily="18" charset="0"/>
              </a:rPr>
              <a:t>вот трофейный аккордеон, привезенный из Германии в мае 45 –</a:t>
            </a:r>
            <a:r>
              <a:rPr lang="ru-RU" b="1" i="1" dirty="0" smtClean="0">
                <a:latin typeface="Georgia" pitchFamily="18" charset="0"/>
              </a:rPr>
              <a:t>го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404664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В экспозиции представлено много подлинных вещей военной поры. В этой части экспозиции можно увидеть офицерские брюки – галифе и нательную рубаху, сложенные в чемодан, сколоченный из фанеры.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31.JPG"/>
          <p:cNvPicPr/>
          <p:nvPr/>
        </p:nvPicPr>
        <p:blipFill>
          <a:blip r:embed="rId2" cstate="print"/>
          <a:srcRect b="2286"/>
          <a:stretch>
            <a:fillRect/>
          </a:stretch>
        </p:blipFill>
        <p:spPr>
          <a:xfrm>
            <a:off x="539552" y="404664"/>
            <a:ext cx="4896544" cy="3507499"/>
          </a:xfrm>
          <a:prstGeom prst="rect">
            <a:avLst/>
          </a:prstGeom>
        </p:spPr>
      </p:pic>
      <p:pic>
        <p:nvPicPr>
          <p:cNvPr id="3" name="Рисунок 2" descr="DSCN0532.JPG"/>
          <p:cNvPicPr/>
          <p:nvPr/>
        </p:nvPicPr>
        <p:blipFill>
          <a:blip r:embed="rId3" cstate="print"/>
          <a:srcRect t="12023"/>
          <a:stretch>
            <a:fillRect/>
          </a:stretch>
        </p:blipFill>
        <p:spPr>
          <a:xfrm>
            <a:off x="4716016" y="2276873"/>
            <a:ext cx="4160200" cy="302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4221088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Georgia" pitchFamily="18" charset="0"/>
              </a:rPr>
              <a:t>      </a:t>
            </a:r>
            <a:r>
              <a:rPr lang="ru-RU" b="1" i="1" dirty="0" smtClean="0">
                <a:latin typeface="Georgia" pitchFamily="18" charset="0"/>
              </a:rPr>
              <a:t>  </a:t>
            </a:r>
            <a:r>
              <a:rPr lang="en-US" b="1" i="1" dirty="0" smtClean="0">
                <a:latin typeface="Georgia" pitchFamily="18" charset="0"/>
              </a:rPr>
              <a:t>  </a:t>
            </a:r>
            <a:r>
              <a:rPr lang="ru-RU" b="1" i="1" dirty="0" smtClean="0">
                <a:latin typeface="Georgia" pitchFamily="18" charset="0"/>
              </a:rPr>
              <a:t>Многочисленные </a:t>
            </a:r>
            <a:r>
              <a:rPr lang="ru-RU" b="1" i="1" dirty="0">
                <a:latin typeface="Georgia" pitchFamily="18" charset="0"/>
              </a:rPr>
              <a:t>альбомы, </a:t>
            </a:r>
            <a:r>
              <a:rPr lang="en-US" b="1" i="1" dirty="0" smtClean="0">
                <a:latin typeface="Georgia" pitchFamily="18" charset="0"/>
              </a:rPr>
              <a:t/>
            </a:r>
            <a:br>
              <a:rPr lang="en-US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сделанные </a:t>
            </a:r>
            <a:r>
              <a:rPr lang="ru-RU" b="1" i="1" dirty="0">
                <a:latin typeface="Georgia" pitchFamily="18" charset="0"/>
              </a:rPr>
              <a:t>руками учеников </a:t>
            </a:r>
            <a:r>
              <a:rPr lang="en-US" b="1" i="1" dirty="0" smtClean="0">
                <a:latin typeface="Georgia" pitchFamily="18" charset="0"/>
              </a:rPr>
              <a:t/>
            </a:r>
            <a:br>
              <a:rPr lang="en-US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нашей </a:t>
            </a:r>
            <a:r>
              <a:rPr lang="ru-RU" b="1" i="1" dirty="0">
                <a:latin typeface="Georgia" pitchFamily="18" charset="0"/>
              </a:rPr>
              <a:t>школы или доставшиеся </a:t>
            </a:r>
            <a:r>
              <a:rPr lang="en-US" b="1" i="1" dirty="0" smtClean="0">
                <a:latin typeface="Georgia" pitchFamily="18" charset="0"/>
              </a:rPr>
              <a:t/>
            </a:r>
            <a:br>
              <a:rPr lang="en-US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нам </a:t>
            </a:r>
            <a:r>
              <a:rPr lang="ru-RU" b="1" i="1" dirty="0">
                <a:latin typeface="Georgia" pitchFamily="18" charset="0"/>
              </a:rPr>
              <a:t>после разорения Музея </a:t>
            </a:r>
            <a:r>
              <a:rPr lang="en-US" b="1" i="1" dirty="0" smtClean="0">
                <a:latin typeface="Georgia" pitchFamily="18" charset="0"/>
              </a:rPr>
              <a:t/>
            </a:r>
            <a:br>
              <a:rPr lang="en-US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торфяной </a:t>
            </a:r>
            <a:r>
              <a:rPr lang="ru-RU" b="1" i="1" dirty="0">
                <a:latin typeface="Georgia" pitchFamily="18" charset="0"/>
              </a:rPr>
              <a:t>промышленности, существовавшего раньше в нашем поселке, рассказывают о героических страницах Великой войны.</a:t>
            </a:r>
            <a:r>
              <a:rPr lang="ru-RU" dirty="0">
                <a:latin typeface="Georgia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34.JPG"/>
          <p:cNvPicPr/>
          <p:nvPr/>
        </p:nvPicPr>
        <p:blipFill>
          <a:blip r:embed="rId2" cstate="print"/>
          <a:srcRect l="6895" t="2644" r="13095" b="3125"/>
          <a:stretch>
            <a:fillRect/>
          </a:stretch>
        </p:blipFill>
        <p:spPr>
          <a:xfrm>
            <a:off x="539552" y="260648"/>
            <a:ext cx="3456384" cy="4896544"/>
          </a:xfrm>
          <a:prstGeom prst="rect">
            <a:avLst/>
          </a:prstGeom>
        </p:spPr>
      </p:pic>
      <p:pic>
        <p:nvPicPr>
          <p:cNvPr id="3" name="Рисунок 2" descr="DSCN0535.JPG"/>
          <p:cNvPicPr/>
          <p:nvPr/>
        </p:nvPicPr>
        <p:blipFill>
          <a:blip r:embed="rId3" cstate="print"/>
          <a:srcRect l="9620" t="14423" r="12934" b="3966"/>
          <a:stretch>
            <a:fillRect/>
          </a:stretch>
        </p:blipFill>
        <p:spPr>
          <a:xfrm>
            <a:off x="5364088" y="2348880"/>
            <a:ext cx="3168352" cy="4080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5229200"/>
            <a:ext cx="504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            </a:t>
            </a:r>
            <a:r>
              <a:rPr lang="ru-RU" b="1" i="1" dirty="0" smtClean="0">
                <a:latin typeface="Georgia" pitchFamily="18" charset="0"/>
              </a:rPr>
              <a:t>Небольшой </a:t>
            </a:r>
            <a:r>
              <a:rPr lang="ru-RU" b="1" i="1" dirty="0">
                <a:latin typeface="Georgia" pitchFamily="18" charset="0"/>
              </a:rPr>
              <a:t>сменный стенд рассказывает посетителям о новом памятном дне в календаре нашего государства -  Дне неизвестного солдата, учрежденного в </a:t>
            </a:r>
            <a:r>
              <a:rPr lang="en-US" b="1" i="1" dirty="0">
                <a:latin typeface="Georgia" pitchFamily="18" charset="0"/>
              </a:rPr>
              <a:t> </a:t>
            </a:r>
            <a:r>
              <a:rPr lang="en-US" b="1" i="1" dirty="0" smtClean="0">
                <a:latin typeface="Georgia" pitchFamily="18" charset="0"/>
              </a:rPr>
              <a:t>2014</a:t>
            </a:r>
            <a:r>
              <a:rPr lang="ru-RU" b="1" i="1" dirty="0" smtClean="0">
                <a:latin typeface="Georgia" pitchFamily="18" charset="0"/>
              </a:rPr>
              <a:t> </a:t>
            </a:r>
            <a:r>
              <a:rPr lang="ru-RU" b="1" i="1" dirty="0">
                <a:latin typeface="Georgia" pitchFamily="18" charset="0"/>
              </a:rPr>
              <a:t>году</a:t>
            </a:r>
            <a:r>
              <a:rPr lang="ru-RU" b="1" i="1" dirty="0" smtClean="0">
                <a:latin typeface="Georgia" pitchFamily="18" charset="0"/>
              </a:rPr>
              <a:t>.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260648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   </a:t>
            </a:r>
            <a:r>
              <a:rPr lang="ru-RU" b="1" i="1" dirty="0" smtClean="0"/>
              <a:t>       </a:t>
            </a:r>
            <a:r>
              <a:rPr lang="en-US" b="1" i="1" dirty="0" smtClean="0"/>
              <a:t>  </a:t>
            </a:r>
            <a:r>
              <a:rPr lang="ru-RU" b="1" i="1" dirty="0" smtClean="0">
                <a:latin typeface="Georgia" pitchFamily="18" charset="0"/>
              </a:rPr>
              <a:t>Стенд </a:t>
            </a:r>
            <a:r>
              <a:rPr lang="ru-RU" b="1" i="1" dirty="0">
                <a:latin typeface="Georgia" pitchFamily="18" charset="0"/>
              </a:rPr>
              <a:t>«Памяти павших» содержит информацию о главных мемориалах Твери, посвященных Великой Отечественной войне. ( В том числе памятнику-стеле «Город воинской славы»).</a:t>
            </a:r>
            <a:endParaRPr lang="ru-RU" dirty="0">
              <a:latin typeface="Georg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44.JPG"/>
          <p:cNvPicPr/>
          <p:nvPr/>
        </p:nvPicPr>
        <p:blipFill>
          <a:blip r:embed="rId2" cstate="print"/>
          <a:srcRect l="4864" t="6440" b="21111"/>
          <a:stretch>
            <a:fillRect/>
          </a:stretch>
        </p:blipFill>
        <p:spPr>
          <a:xfrm>
            <a:off x="395536" y="908720"/>
            <a:ext cx="5904656" cy="3384376"/>
          </a:xfrm>
          <a:prstGeom prst="rect">
            <a:avLst/>
          </a:prstGeom>
        </p:spPr>
      </p:pic>
      <p:pic>
        <p:nvPicPr>
          <p:cNvPr id="3" name="Рисунок 2" descr="DSCN0543.JPG"/>
          <p:cNvPicPr/>
          <p:nvPr/>
        </p:nvPicPr>
        <p:blipFill>
          <a:blip r:embed="rId3" cstate="print"/>
          <a:srcRect t="19743"/>
          <a:stretch>
            <a:fillRect/>
          </a:stretch>
        </p:blipFill>
        <p:spPr>
          <a:xfrm>
            <a:off x="4572000" y="3789040"/>
            <a:ext cx="3816424" cy="2241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6093296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b="1" i="1" dirty="0" smtClean="0"/>
              <a:t> </a:t>
            </a:r>
            <a:r>
              <a:rPr lang="ru-RU" b="1" i="1" dirty="0">
                <a:latin typeface="Georgia" pitchFamily="18" charset="0"/>
              </a:rPr>
              <a:t>А те, кто дожил до Победы - оставил нам свои воспоминания.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18864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         </a:t>
            </a:r>
            <a:r>
              <a:rPr lang="ru-RU" b="1" i="1" dirty="0" smtClean="0">
                <a:latin typeface="Georgia" pitchFamily="18" charset="0"/>
              </a:rPr>
              <a:t>Музей хранит память тех земляков, которые погибли на фронтах Великой Отечественной.</a:t>
            </a:r>
            <a:endParaRPr lang="ru-RU" dirty="0" smtClean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49.JPG"/>
          <p:cNvPicPr/>
          <p:nvPr/>
        </p:nvPicPr>
        <p:blipFill>
          <a:blip r:embed="rId2" cstate="print"/>
          <a:srcRect l="4169" t="3963" r="6040" b="1748"/>
          <a:stretch>
            <a:fillRect/>
          </a:stretch>
        </p:blipFill>
        <p:spPr>
          <a:xfrm>
            <a:off x="4716016" y="260648"/>
            <a:ext cx="4191966" cy="5983356"/>
          </a:xfrm>
          <a:prstGeom prst="rect">
            <a:avLst/>
          </a:prstGeom>
        </p:spPr>
      </p:pic>
      <p:pic>
        <p:nvPicPr>
          <p:cNvPr id="4" name="Рисунок 3" descr="DSCN054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4797152"/>
            <a:ext cx="2425976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188640"/>
            <a:ext cx="4320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Georgia" pitchFamily="18" charset="0"/>
              </a:rPr>
              <a:t>           </a:t>
            </a:r>
            <a:r>
              <a:rPr lang="ru-RU" b="1" i="1" dirty="0" smtClean="0">
                <a:latin typeface="Georgia" pitchFamily="18" charset="0"/>
              </a:rPr>
              <a:t> </a:t>
            </a:r>
            <a:r>
              <a:rPr lang="en-US" b="1" i="1" dirty="0" smtClean="0">
                <a:latin typeface="Georgia" pitchFamily="18" charset="0"/>
              </a:rPr>
              <a:t> </a:t>
            </a:r>
            <a:r>
              <a:rPr lang="ru-RU" b="1" i="1" dirty="0" smtClean="0">
                <a:latin typeface="Georgia" pitchFamily="18" charset="0"/>
              </a:rPr>
              <a:t>Еще </a:t>
            </a:r>
            <a:r>
              <a:rPr lang="ru-RU" b="1" i="1" dirty="0">
                <a:latin typeface="Georgia" pitchFamily="18" charset="0"/>
              </a:rPr>
              <a:t>один сменный стенд военной экспозиции школьного музея отведен </a:t>
            </a:r>
            <a:r>
              <a:rPr lang="ru-RU" b="1" i="1" dirty="0" smtClean="0">
                <a:latin typeface="Georgia" pitchFamily="18" charset="0"/>
              </a:rPr>
              <a:t>для </a:t>
            </a:r>
            <a:r>
              <a:rPr lang="ru-RU" b="1" i="1" dirty="0">
                <a:latin typeface="Georgia" pitchFamily="18" charset="0"/>
              </a:rPr>
              <a:t>отражения событий, отмечающих в настоящее время юбилей. Так </a:t>
            </a:r>
            <a:r>
              <a:rPr lang="ru-RU" b="1" i="1" dirty="0" smtClean="0">
                <a:latin typeface="Georgia" pitchFamily="18" charset="0"/>
              </a:rPr>
              <a:t/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в </a:t>
            </a:r>
            <a:r>
              <a:rPr lang="ru-RU" b="1" i="1" dirty="0">
                <a:latin typeface="Georgia" pitchFamily="18" charset="0"/>
              </a:rPr>
              <a:t>2013 году, информация, размещенная на нем, рассказывала о сражениях переломного 1943 года. А в 2014 году  этот уголок экспозиции был полностью посвящен 70- </a:t>
            </a:r>
            <a:r>
              <a:rPr lang="ru-RU" b="1" i="1" dirty="0" err="1">
                <a:latin typeface="Georgia" pitchFamily="18" charset="0"/>
              </a:rPr>
              <a:t>летию</a:t>
            </a:r>
            <a:r>
              <a:rPr lang="ru-RU" b="1" i="1" dirty="0">
                <a:latin typeface="Georgia" pitchFamily="18" charset="0"/>
              </a:rPr>
              <a:t> снятия блокады </a:t>
            </a:r>
            <a:r>
              <a:rPr lang="ru-RU" b="1" i="1" dirty="0" smtClean="0">
                <a:latin typeface="Georgia" pitchFamily="18" charset="0"/>
              </a:rPr>
              <a:t>Ленинграда.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3" name="Рисунок 2" descr="DSCN054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07704" y="4077072"/>
            <a:ext cx="2664296" cy="1866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0569.JPG"/>
          <p:cNvPicPr/>
          <p:nvPr/>
        </p:nvPicPr>
        <p:blipFill>
          <a:blip r:embed="rId2" cstate="print"/>
          <a:srcRect l="-1212" t="21045" b="7865"/>
          <a:stretch>
            <a:fillRect/>
          </a:stretch>
        </p:blipFill>
        <p:spPr>
          <a:xfrm>
            <a:off x="2915816" y="1844824"/>
            <a:ext cx="5797237" cy="2952328"/>
          </a:xfrm>
          <a:prstGeom prst="rect">
            <a:avLst/>
          </a:prstGeom>
        </p:spPr>
      </p:pic>
      <p:pic>
        <p:nvPicPr>
          <p:cNvPr id="2" name="Рисунок 1" descr="DSCN0540.JPG"/>
          <p:cNvPicPr/>
          <p:nvPr/>
        </p:nvPicPr>
        <p:blipFill>
          <a:blip r:embed="rId3" cstate="print"/>
          <a:srcRect t="8333"/>
          <a:stretch>
            <a:fillRect/>
          </a:stretch>
        </p:blipFill>
        <p:spPr>
          <a:xfrm>
            <a:off x="539552" y="332656"/>
            <a:ext cx="3834723" cy="2520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013176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      </a:t>
            </a:r>
            <a:r>
              <a:rPr lang="ru-RU" b="1" i="1" dirty="0" smtClean="0">
                <a:latin typeface="Georgia" pitchFamily="18" charset="0"/>
              </a:rPr>
              <a:t>Материалы </a:t>
            </a:r>
            <a:r>
              <a:rPr lang="ru-RU" b="1" i="1" dirty="0">
                <a:latin typeface="Georgia" pitchFamily="18" charset="0"/>
              </a:rPr>
              <a:t>сменного стенда с изменением экспозиции не придаются забвению. Оформленные в отдельную папку, они продолжают рассказывать о памятных датах войны, как и книги, содержащие документальные, публицистические и художественные повествования.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5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4032449" cy="2808312"/>
          </a:xfrm>
          <a:prstGeom prst="rect">
            <a:avLst/>
          </a:prstGeom>
        </p:spPr>
      </p:pic>
      <p:pic>
        <p:nvPicPr>
          <p:cNvPr id="3" name="Рисунок 2" descr="DSCN051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6056" y="908720"/>
            <a:ext cx="3710558" cy="2736304"/>
          </a:xfrm>
          <a:prstGeom prst="rect">
            <a:avLst/>
          </a:prstGeom>
        </p:spPr>
      </p:pic>
      <p:pic>
        <p:nvPicPr>
          <p:cNvPr id="4" name="Рисунок 3" descr="DSCN0515.JPG"/>
          <p:cNvPicPr/>
          <p:nvPr/>
        </p:nvPicPr>
        <p:blipFill>
          <a:blip r:embed="rId4" cstate="print"/>
          <a:srcRect b="5556"/>
          <a:stretch>
            <a:fillRect/>
          </a:stretch>
        </p:blipFill>
        <p:spPr>
          <a:xfrm>
            <a:off x="2267744" y="2564904"/>
            <a:ext cx="3744416" cy="244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5085184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   </a:t>
            </a:r>
            <a:r>
              <a:rPr lang="en-US" b="1" i="1" dirty="0" smtClean="0">
                <a:latin typeface="Georgia" pitchFamily="18" charset="0"/>
              </a:rPr>
              <a:t> </a:t>
            </a:r>
            <a:r>
              <a:rPr lang="ru-RU" b="1" i="1" dirty="0" smtClean="0">
                <a:latin typeface="Georgia" pitchFamily="18" charset="0"/>
              </a:rPr>
              <a:t>Среди </a:t>
            </a:r>
            <a:r>
              <a:rPr lang="ru-RU" b="1" i="1" dirty="0">
                <a:latin typeface="Georgia" pitchFamily="18" charset="0"/>
              </a:rPr>
              <a:t>подлинных экспонатов </a:t>
            </a:r>
            <a:r>
              <a:rPr lang="ru-RU" b="1" i="1" dirty="0" smtClean="0">
                <a:latin typeface="Georgia" pitchFamily="18" charset="0"/>
              </a:rPr>
              <a:t>музея </a:t>
            </a:r>
            <a:r>
              <a:rPr lang="ru-RU" b="1" i="1" dirty="0">
                <a:latin typeface="Georgia" pitchFamily="18" charset="0"/>
              </a:rPr>
              <a:t>не только </a:t>
            </a:r>
            <a:r>
              <a:rPr lang="ru-RU" b="1" i="1" dirty="0" smtClean="0">
                <a:latin typeface="Georgia" pitchFamily="18" charset="0"/>
              </a:rPr>
              <a:t>элементы</a:t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оружия </a:t>
            </a:r>
            <a:r>
              <a:rPr lang="ru-RU" b="1" i="1" dirty="0">
                <a:latin typeface="Georgia" pitchFamily="18" charset="0"/>
              </a:rPr>
              <a:t>военной поры, личные вещи солдат, но и боевые награды – Орден Красной Звезды, медаль «За доблестный труд в годы Великой Отечественной войны 1941 – 1945 гг.», юбилейные медали</a:t>
            </a:r>
            <a:r>
              <a:rPr lang="ru-RU" b="1" i="1" dirty="0" smtClean="0">
                <a:latin typeface="Georgia" pitchFamily="18" charset="0"/>
              </a:rPr>
              <a:t>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055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5976" y="1916832"/>
            <a:ext cx="4464496" cy="3451718"/>
          </a:xfrm>
          <a:prstGeom prst="rect">
            <a:avLst/>
          </a:prstGeom>
        </p:spPr>
      </p:pic>
      <p:pic>
        <p:nvPicPr>
          <p:cNvPr id="2" name="Рисунок 1" descr="DSCN055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404664"/>
            <a:ext cx="4285600" cy="30243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8052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i="1" dirty="0">
                <a:latin typeface="Georgia" pitchFamily="18" charset="0"/>
              </a:rPr>
              <a:t>Музей  МБОУ СОШ пос. Радченко был открыт 6 мая 2005 года</a:t>
            </a:r>
            <a:br>
              <a:rPr lang="ru-RU" b="1" i="1" dirty="0">
                <a:latin typeface="Georgia" pitchFamily="18" charset="0"/>
              </a:rPr>
            </a:br>
            <a:r>
              <a:rPr lang="ru-RU" b="1" i="1" dirty="0">
                <a:latin typeface="Georgia" pitchFamily="18" charset="0"/>
              </a:rPr>
              <a:t>                                      </a:t>
            </a:r>
            <a:r>
              <a:rPr lang="ru-RU" b="1" i="1" dirty="0" smtClean="0">
                <a:latin typeface="Georgia" pitchFamily="18" charset="0"/>
              </a:rPr>
              <a:t>  </a:t>
            </a:r>
            <a:r>
              <a:rPr lang="ru-RU" b="1" i="1" dirty="0">
                <a:latin typeface="Georgia" pitchFamily="18" charset="0"/>
              </a:rPr>
              <a:t>к 60 – </a:t>
            </a:r>
            <a:r>
              <a:rPr lang="ru-RU" b="1" i="1" dirty="0" err="1">
                <a:latin typeface="Georgia" pitchFamily="18" charset="0"/>
              </a:rPr>
              <a:t>летию</a:t>
            </a:r>
            <a:r>
              <a:rPr lang="ru-RU" b="1" i="1" dirty="0">
                <a:latin typeface="Georgia" pitchFamily="18" charset="0"/>
              </a:rPr>
              <a:t> Великой Победы.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6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032448" cy="2880320"/>
          </a:xfrm>
          <a:prstGeom prst="rect">
            <a:avLst/>
          </a:prstGeom>
        </p:spPr>
      </p:pic>
      <p:pic>
        <p:nvPicPr>
          <p:cNvPr id="3" name="Рисунок 2" descr="DSCN0568.JPG"/>
          <p:cNvPicPr/>
          <p:nvPr/>
        </p:nvPicPr>
        <p:blipFill>
          <a:blip r:embed="rId3" cstate="print"/>
          <a:srcRect t="9416" b="28442"/>
          <a:stretch>
            <a:fillRect/>
          </a:stretch>
        </p:blipFill>
        <p:spPr>
          <a:xfrm>
            <a:off x="3275856" y="980728"/>
            <a:ext cx="5392300" cy="2808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149080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               </a:t>
            </a:r>
            <a:r>
              <a:rPr lang="ru-RU" b="1" i="1" dirty="0" smtClean="0">
                <a:latin typeface="Georgia" pitchFamily="18" charset="0"/>
              </a:rPr>
              <a:t>В </a:t>
            </a:r>
            <a:r>
              <a:rPr lang="ru-RU" b="1" i="1" dirty="0">
                <a:latin typeface="Georgia" pitchFamily="18" charset="0"/>
              </a:rPr>
              <a:t>школьном коридоре, предваряющем вход в музей, устроена Галерея Славы. Здесь представлен материал, посвященный Героям Советского Союза и полным кавалерам ордена Славы – жителям Конаковского района. Среди Героев Советского Союза есть рассказы о наших непосредственных земляках – </a:t>
            </a:r>
            <a:r>
              <a:rPr lang="ru-RU" b="1" i="1" dirty="0" err="1">
                <a:latin typeface="Georgia" pitchFamily="18" charset="0"/>
              </a:rPr>
              <a:t>Архарове</a:t>
            </a:r>
            <a:r>
              <a:rPr lang="ru-RU" b="1" i="1" dirty="0">
                <a:latin typeface="Georgia" pitchFamily="18" charset="0"/>
              </a:rPr>
              <a:t> Павле Михайловиче – жителе поселка </a:t>
            </a:r>
            <a:r>
              <a:rPr lang="ru-RU" b="1" i="1" dirty="0" err="1">
                <a:latin typeface="Georgia" pitchFamily="18" charset="0"/>
              </a:rPr>
              <a:t>Мелково</a:t>
            </a:r>
            <a:r>
              <a:rPr lang="ru-RU" b="1" i="1" dirty="0">
                <a:latin typeface="Georgia" pitchFamily="18" charset="0"/>
              </a:rPr>
              <a:t> и </a:t>
            </a:r>
            <a:r>
              <a:rPr lang="ru-RU" b="1" i="1" dirty="0" err="1">
                <a:latin typeface="Georgia" pitchFamily="18" charset="0"/>
              </a:rPr>
              <a:t>Шаталкине</a:t>
            </a:r>
            <a:r>
              <a:rPr lang="ru-RU" b="1" i="1" dirty="0">
                <a:latin typeface="Georgia" pitchFamily="18" charset="0"/>
              </a:rPr>
              <a:t> Александре Васильевиче – жителе поселка Редкино</a:t>
            </a:r>
            <a:r>
              <a:rPr lang="ru-RU" b="1" i="1" dirty="0" smtClean="0">
                <a:latin typeface="Georgia" pitchFamily="18" charset="0"/>
              </a:rPr>
              <a:t>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5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4104456" cy="2736304"/>
          </a:xfrm>
          <a:prstGeom prst="rect">
            <a:avLst/>
          </a:prstGeom>
        </p:spPr>
      </p:pic>
      <p:pic>
        <p:nvPicPr>
          <p:cNvPr id="3" name="Рисунок 2" descr="0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48" y="2852936"/>
            <a:ext cx="3672408" cy="2648677"/>
          </a:xfrm>
          <a:prstGeom prst="rect">
            <a:avLst/>
          </a:prstGeom>
        </p:spPr>
      </p:pic>
      <p:pic>
        <p:nvPicPr>
          <p:cNvPr id="4" name="Рисунок 3" descr="00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3648" y="3501008"/>
            <a:ext cx="4014332" cy="2902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4766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60032" y="404664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     Музейная </a:t>
            </a:r>
            <a:r>
              <a:rPr lang="ru-RU" b="1" i="1" dirty="0">
                <a:latin typeface="Georgia" pitchFamily="18" charset="0"/>
              </a:rPr>
              <a:t>книга отзывов хранит теплые отзывы о нашей экспозиции учеников школы, жителей поселка и многочисленных гостей из разных населенных пунктов и городов нашей страны.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37.JPG"/>
          <p:cNvPicPr/>
          <p:nvPr/>
        </p:nvPicPr>
        <p:blipFill>
          <a:blip r:embed="rId2" cstate="print"/>
          <a:srcRect l="9811" t="14286" r="5189" b="11169"/>
          <a:stretch>
            <a:fillRect/>
          </a:stretch>
        </p:blipFill>
        <p:spPr>
          <a:xfrm>
            <a:off x="4067944" y="476672"/>
            <a:ext cx="4608512" cy="3096344"/>
          </a:xfrm>
          <a:prstGeom prst="rect">
            <a:avLst/>
          </a:prstGeom>
        </p:spPr>
      </p:pic>
      <p:pic>
        <p:nvPicPr>
          <p:cNvPr id="3" name="Рисунок 2" descr="DSCN053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2592288" cy="3240360"/>
          </a:xfrm>
          <a:prstGeom prst="rect">
            <a:avLst/>
          </a:prstGeom>
        </p:spPr>
      </p:pic>
      <p:pic>
        <p:nvPicPr>
          <p:cNvPr id="4" name="Рисунок 3" descr="DSCN053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2" y="2708920"/>
            <a:ext cx="2592288" cy="3096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4149080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 </a:t>
            </a:r>
            <a:r>
              <a:rPr lang="ru-RU" b="1" i="1" dirty="0" smtClean="0">
                <a:latin typeface="Georgia" pitchFamily="18" charset="0"/>
              </a:rPr>
              <a:t>                В </a:t>
            </a:r>
            <a:r>
              <a:rPr lang="ru-RU" b="1" i="1" dirty="0">
                <a:latin typeface="Georgia" pitchFamily="18" charset="0"/>
              </a:rPr>
              <a:t>школьном музее существует актив, состоящий из старшеклассников, ведется необходимая документация, учет музейных экспонатов, экскурсий и посещений.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F143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2040" y="404664"/>
            <a:ext cx="3843418" cy="2880320"/>
          </a:xfrm>
          <a:prstGeom prst="rect">
            <a:avLst/>
          </a:prstGeom>
        </p:spPr>
      </p:pic>
      <p:pic>
        <p:nvPicPr>
          <p:cNvPr id="3" name="Рисунок 2" descr="DSCF143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2636912"/>
            <a:ext cx="5310961" cy="3888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404664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          Мы </a:t>
            </a:r>
            <a:r>
              <a:rPr lang="ru-RU" b="1" i="1" dirty="0">
                <a:latin typeface="Georgia" pitchFamily="18" charset="0"/>
              </a:rPr>
              <a:t>работает в тесном </a:t>
            </a:r>
            <a:r>
              <a:rPr lang="ru-RU" b="1" i="1" dirty="0" smtClean="0">
                <a:latin typeface="Georgia" pitchFamily="18" charset="0"/>
              </a:rPr>
              <a:t>контакте с </a:t>
            </a:r>
            <a:r>
              <a:rPr lang="ru-RU" b="1" i="1" dirty="0">
                <a:latin typeface="Georgia" pitchFamily="18" charset="0"/>
              </a:rPr>
              <a:t>Советом ветеранов поселка, который часто устраивает встречи и проводит свои заседания в нашем </a:t>
            </a:r>
            <a:r>
              <a:rPr lang="ru-RU" b="1" i="1" dirty="0" smtClean="0">
                <a:latin typeface="Georgia" pitchFamily="18" charset="0"/>
              </a:rPr>
              <a:t>музее.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.jpg"/>
          <p:cNvPicPr/>
          <p:nvPr/>
        </p:nvPicPr>
        <p:blipFill>
          <a:blip r:embed="rId2" cstate="print">
            <a:lum contrast="20000"/>
          </a:blip>
          <a:srcRect b="21712"/>
          <a:stretch>
            <a:fillRect/>
          </a:stretch>
        </p:blipFill>
        <p:spPr>
          <a:xfrm>
            <a:off x="467544" y="476672"/>
            <a:ext cx="338437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005.jpg"/>
          <p:cNvPicPr/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491880" y="3501008"/>
            <a:ext cx="496855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27984" y="260648"/>
            <a:ext cx="4320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          Работа </a:t>
            </a:r>
            <a:r>
              <a:rPr lang="ru-RU" b="1" i="1" dirty="0">
                <a:latin typeface="Georgia" pitchFamily="18" charset="0"/>
              </a:rPr>
              <a:t>школьного музея </a:t>
            </a:r>
            <a:r>
              <a:rPr lang="ru-RU" b="1" i="1" dirty="0" smtClean="0">
                <a:latin typeface="Georgia" pitchFamily="18" charset="0"/>
              </a:rPr>
              <a:t/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не </a:t>
            </a:r>
            <a:r>
              <a:rPr lang="ru-RU" b="1" i="1" dirty="0">
                <a:latin typeface="Georgia" pitchFamily="18" charset="0"/>
              </a:rPr>
              <a:t>остается незамеченной. Благодарность от руководства пансионата «Верхневолжский», отдыхающие которого – частые гости нашего музея, подтверждает это. Заметки в газете «Заря» рассказывают о наших экспозициях жителям района. Наши двери открыты для посетителей.</a:t>
            </a:r>
            <a:r>
              <a:rPr lang="ru-RU" dirty="0">
                <a:latin typeface="Georgia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.jpg"/>
          <p:cNvPicPr/>
          <p:nvPr/>
        </p:nvPicPr>
        <p:blipFill>
          <a:blip r:embed="rId2" cstate="print">
            <a:lum/>
          </a:blip>
          <a:srcRect b="1122"/>
          <a:stretch>
            <a:fillRect/>
          </a:stretch>
        </p:blipFill>
        <p:spPr>
          <a:xfrm>
            <a:off x="5220072" y="260648"/>
            <a:ext cx="3600400" cy="515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3528" y="3501008"/>
            <a:ext cx="4752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itchFamily="18" charset="0"/>
              </a:rPr>
              <a:t> </a:t>
            </a:r>
            <a:r>
              <a:rPr lang="en-US" dirty="0" smtClean="0">
                <a:latin typeface="Georgia" pitchFamily="18" charset="0"/>
              </a:rPr>
              <a:t>     </a:t>
            </a:r>
            <a:r>
              <a:rPr lang="ru-RU" dirty="0" smtClean="0">
                <a:latin typeface="Georgia" pitchFamily="18" charset="0"/>
              </a:rPr>
              <a:t>       </a:t>
            </a:r>
            <a:r>
              <a:rPr lang="ru-RU" b="1" i="1" dirty="0" smtClean="0">
                <a:latin typeface="Georgia" pitchFamily="18" charset="0"/>
              </a:rPr>
              <a:t>В </a:t>
            </a:r>
            <a:r>
              <a:rPr lang="ru-RU" b="1" i="1" dirty="0">
                <a:latin typeface="Georgia" pitchFamily="18" charset="0"/>
              </a:rPr>
              <a:t>декабре 2014 года </a:t>
            </a:r>
            <a:r>
              <a:rPr lang="ru-RU" b="1" i="1" dirty="0" smtClean="0">
                <a:latin typeface="Georgia" pitchFamily="18" charset="0"/>
              </a:rPr>
              <a:t/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   Управление </a:t>
            </a:r>
            <a:r>
              <a:rPr lang="ru-RU" b="1" i="1" dirty="0">
                <a:latin typeface="Georgia" pitchFamily="18" charset="0"/>
              </a:rPr>
              <a:t>образования Администрации Конаковского района проводило смотр – конкурс экспозиций школьных музеев, посвященных 70 </a:t>
            </a:r>
            <a:r>
              <a:rPr lang="ru-RU" b="1" i="1" dirty="0" smtClean="0">
                <a:latin typeface="Georgia" pitchFamily="18" charset="0"/>
              </a:rPr>
              <a:t>– </a:t>
            </a:r>
            <a:r>
              <a:rPr lang="ru-RU" b="1" i="1" dirty="0" err="1" smtClean="0">
                <a:latin typeface="Georgia" pitchFamily="18" charset="0"/>
              </a:rPr>
              <a:t>летию</a:t>
            </a:r>
            <a:r>
              <a:rPr lang="ru-RU" b="1" i="1" dirty="0" smtClean="0">
                <a:latin typeface="Georgia" pitchFamily="18" charset="0"/>
              </a:rPr>
              <a:t> </a:t>
            </a:r>
            <a:r>
              <a:rPr lang="ru-RU" b="1" i="1" dirty="0">
                <a:latin typeface="Georgia" pitchFamily="18" charset="0"/>
              </a:rPr>
              <a:t>Победы в Великой Отечественной войне. Военная экспозиция нашего музея заняла </a:t>
            </a:r>
            <a:r>
              <a:rPr lang="en-US" b="1" i="1" dirty="0">
                <a:latin typeface="Georgia" pitchFamily="18" charset="0"/>
              </a:rPr>
              <a:t>III</a:t>
            </a:r>
            <a:r>
              <a:rPr lang="ru-RU" b="1" i="1" dirty="0">
                <a:latin typeface="Georgia" pitchFamily="18" charset="0"/>
              </a:rPr>
              <a:t> место и была </a:t>
            </a:r>
            <a:r>
              <a:rPr lang="ru-RU" b="1" i="1" dirty="0" smtClean="0">
                <a:latin typeface="Georgia" pitchFamily="18" charset="0"/>
              </a:rPr>
              <a:t>отмечена </a:t>
            </a:r>
            <a:r>
              <a:rPr lang="ru-RU" b="1" i="1" dirty="0">
                <a:latin typeface="Georgia" pitchFamily="18" charset="0"/>
              </a:rPr>
              <a:t>Грамотой.</a:t>
            </a:r>
            <a:r>
              <a:rPr lang="ru-RU" b="1" i="1" dirty="0"/>
              <a:t/>
            </a:r>
            <a:br>
              <a:rPr lang="ru-RU" b="1" i="1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055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5936" y="2852936"/>
            <a:ext cx="4777282" cy="3495126"/>
          </a:xfrm>
          <a:prstGeom prst="rect">
            <a:avLst/>
          </a:prstGeom>
        </p:spPr>
      </p:pic>
      <p:pic>
        <p:nvPicPr>
          <p:cNvPr id="2" name="Рисунок 1" descr="DSCN055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1196752"/>
            <a:ext cx="4464496" cy="3384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4868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Georgia" pitchFamily="18" charset="0"/>
              </a:rPr>
              <a:t>Интерьер военной экспозиции музея  МБОУ СОШ пос. Радченко.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01.JPG"/>
          <p:cNvPicPr/>
          <p:nvPr/>
        </p:nvPicPr>
        <p:blipFill>
          <a:blip r:embed="rId2" cstate="print"/>
          <a:srcRect l="7312" r="8387" b="3065"/>
          <a:stretch>
            <a:fillRect/>
          </a:stretch>
        </p:blipFill>
        <p:spPr>
          <a:xfrm>
            <a:off x="683568" y="332656"/>
            <a:ext cx="4536504" cy="6093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1412776"/>
            <a:ext cx="3528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    </a:t>
            </a:r>
            <a:r>
              <a:rPr lang="ru-RU" b="1" i="1" dirty="0" smtClean="0"/>
              <a:t> </a:t>
            </a:r>
            <a:r>
              <a:rPr lang="en-US" b="1" i="1" dirty="0" smtClean="0"/>
              <a:t> </a:t>
            </a:r>
            <a:r>
              <a:rPr lang="ru-RU" b="1" i="1" dirty="0" smtClean="0"/>
              <a:t>          </a:t>
            </a:r>
            <a:r>
              <a:rPr lang="ru-RU" b="1" i="1" dirty="0" smtClean="0">
                <a:latin typeface="Georgia" pitchFamily="18" charset="0"/>
              </a:rPr>
              <a:t>На </a:t>
            </a:r>
            <a:r>
              <a:rPr lang="ru-RU" b="1" i="1" dirty="0">
                <a:latin typeface="Georgia" pitchFamily="18" charset="0"/>
              </a:rPr>
              <a:t>стенде </a:t>
            </a:r>
            <a:r>
              <a:rPr lang="ru-RU" b="1" i="1" dirty="0" smtClean="0">
                <a:latin typeface="Georgia" pitchFamily="18" charset="0"/>
              </a:rPr>
              <a:t>  </a:t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  «</a:t>
            </a:r>
            <a:r>
              <a:rPr lang="ru-RU" b="1" i="1" dirty="0">
                <a:latin typeface="Georgia" pitchFamily="18" charset="0"/>
              </a:rPr>
              <a:t>Страницы славы» представлен материал </a:t>
            </a:r>
            <a:r>
              <a:rPr lang="ru-RU" b="1" i="1" dirty="0" smtClean="0">
                <a:latin typeface="Georgia" pitchFamily="18" charset="0"/>
              </a:rPr>
              <a:t>о</a:t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        </a:t>
            </a:r>
            <a:r>
              <a:rPr lang="ru-RU" b="1" i="1" dirty="0">
                <a:latin typeface="Georgia" pitchFamily="18" charset="0"/>
              </a:rPr>
              <a:t>героях Великой Отечественной войны, </a:t>
            </a:r>
            <a:r>
              <a:rPr lang="ru-RU" b="1" i="1" dirty="0" smtClean="0">
                <a:latin typeface="Georgia" pitchFamily="18" charset="0"/>
              </a:rPr>
              <a:t/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   чья жизнь</a:t>
            </a:r>
            <a:r>
              <a:rPr lang="ru-RU" b="1" i="1" dirty="0">
                <a:latin typeface="Georgia" pitchFamily="18" charset="0"/>
              </a:rPr>
              <a:t> </a:t>
            </a:r>
            <a:r>
              <a:rPr lang="ru-RU" b="1" i="1" dirty="0" smtClean="0">
                <a:latin typeface="Georgia" pitchFamily="18" charset="0"/>
              </a:rPr>
              <a:t>и </a:t>
            </a:r>
            <a:r>
              <a:rPr lang="ru-RU" b="1" i="1" dirty="0">
                <a:latin typeface="Georgia" pitchFamily="18" charset="0"/>
              </a:rPr>
              <a:t>подвиг имеет непосредственное отношение к Тверской земле. </a:t>
            </a:r>
            <a:r>
              <a:rPr lang="ru-RU" b="1" i="1" dirty="0" smtClean="0">
                <a:latin typeface="Georgia" pitchFamily="18" charset="0"/>
              </a:rPr>
              <a:t/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     Это </a:t>
            </a:r>
            <a:r>
              <a:rPr lang="ru-RU" b="1" i="1" dirty="0">
                <a:latin typeface="Georgia" pitchFamily="18" charset="0"/>
              </a:rPr>
              <a:t>Степан Горобец, Николай Бочаров, </a:t>
            </a:r>
            <a:r>
              <a:rPr lang="ru-RU" b="1" i="1" dirty="0" smtClean="0">
                <a:latin typeface="Georgia" pitchFamily="18" charset="0"/>
              </a:rPr>
              <a:t>Мария</a:t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    </a:t>
            </a:r>
            <a:r>
              <a:rPr lang="ru-RU" b="1" i="1" dirty="0" err="1">
                <a:latin typeface="Georgia" pitchFamily="18" charset="0"/>
              </a:rPr>
              <a:t>Королихина</a:t>
            </a:r>
            <a:r>
              <a:rPr lang="ru-RU" b="1" i="1" dirty="0">
                <a:latin typeface="Georgia" pitchFamily="18" charset="0"/>
              </a:rPr>
              <a:t>, Лидия </a:t>
            </a:r>
            <a:r>
              <a:rPr lang="ru-RU" b="1" i="1" dirty="0" err="1">
                <a:latin typeface="Georgia" pitchFamily="18" charset="0"/>
              </a:rPr>
              <a:t>Базанова</a:t>
            </a:r>
            <a:r>
              <a:rPr lang="ru-RU" b="1" i="1" dirty="0">
                <a:latin typeface="Georgia" pitchFamily="18" charset="0"/>
              </a:rPr>
              <a:t>, Лиза Чайкина.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05.JPG"/>
          <p:cNvPicPr/>
          <p:nvPr/>
        </p:nvPicPr>
        <p:blipFill>
          <a:blip r:embed="rId2" cstate="print"/>
          <a:srcRect t="17647"/>
          <a:stretch>
            <a:fillRect/>
          </a:stretch>
        </p:blipFill>
        <p:spPr>
          <a:xfrm>
            <a:off x="1259632" y="332656"/>
            <a:ext cx="6446059" cy="40324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581128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     </a:t>
            </a:r>
            <a:r>
              <a:rPr lang="ru-RU" b="1" i="1" dirty="0" smtClean="0">
                <a:latin typeface="Georgia" pitchFamily="18" charset="0"/>
              </a:rPr>
              <a:t>В витрине можно увидеть документы и личные вещи ветеранов  жителей  нашего поселка, в том числе  Александра Трофимовича Щербины, воевавшего в одном партизанском отряде с Машей </a:t>
            </a:r>
            <a:r>
              <a:rPr lang="ru-RU" b="1" i="1" dirty="0" err="1" smtClean="0">
                <a:latin typeface="Georgia" pitchFamily="18" charset="0"/>
              </a:rPr>
              <a:t>Королихиной</a:t>
            </a:r>
            <a:r>
              <a:rPr lang="ru-RU" b="1" i="1" dirty="0" smtClean="0">
                <a:latin typeface="Georgia" pitchFamily="18" charset="0"/>
              </a:rPr>
              <a:t> на территории Конаковского района,  письма к ученикам нашей школы сестры героини, тоже партизанки Татьяны Ивановны </a:t>
            </a:r>
            <a:r>
              <a:rPr lang="ru-RU" b="1" i="1" dirty="0" err="1" smtClean="0">
                <a:latin typeface="Georgia" pitchFamily="18" charset="0"/>
              </a:rPr>
              <a:t>Чарушкиной</a:t>
            </a:r>
            <a:r>
              <a:rPr lang="ru-RU" b="1" i="1" dirty="0" smtClean="0">
                <a:latin typeface="Georgia" pitchFamily="18" charset="0"/>
              </a:rPr>
              <a:t>  (</a:t>
            </a:r>
            <a:r>
              <a:rPr lang="ru-RU" b="1" i="1" dirty="0" err="1" smtClean="0">
                <a:latin typeface="Georgia" pitchFamily="18" charset="0"/>
              </a:rPr>
              <a:t>Королихиной</a:t>
            </a:r>
            <a:r>
              <a:rPr lang="ru-RU" b="1" i="1" dirty="0" smtClean="0">
                <a:latin typeface="Georgia" pitchFamily="18" charset="0"/>
              </a:rPr>
              <a:t>) (1982 г.)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02.JPG"/>
          <p:cNvPicPr/>
          <p:nvPr/>
        </p:nvPicPr>
        <p:blipFill>
          <a:blip r:embed="rId2" cstate="print"/>
          <a:srcRect l="3484" t="6144" r="4713" b="6298"/>
          <a:stretch>
            <a:fillRect/>
          </a:stretch>
        </p:blipFill>
        <p:spPr>
          <a:xfrm>
            <a:off x="467544" y="476672"/>
            <a:ext cx="4032448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032" y="3645024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 </a:t>
            </a:r>
            <a:r>
              <a:rPr lang="ru-RU" b="1" i="1" dirty="0" smtClean="0"/>
              <a:t>     </a:t>
            </a:r>
            <a:r>
              <a:rPr lang="ru-RU" b="1" i="1" dirty="0" smtClean="0">
                <a:latin typeface="Georgia" pitchFamily="18" charset="0"/>
              </a:rPr>
              <a:t>Стенд </a:t>
            </a:r>
            <a:r>
              <a:rPr lang="ru-RU" b="1" i="1" dirty="0">
                <a:latin typeface="Georgia" pitchFamily="18" charset="0"/>
              </a:rPr>
              <a:t>«Калининская область. 1941 -1945» рассказывает о событиях  контрнаступления под Москвой  в декабре 1941 г., об оккупации </a:t>
            </a:r>
            <a:r>
              <a:rPr lang="ru-RU" b="1" i="1" dirty="0" smtClean="0">
                <a:latin typeface="Georgia" pitchFamily="18" charset="0"/>
              </a:rPr>
              <a:t>и освобождении города Калинин, </a:t>
            </a:r>
            <a:r>
              <a:rPr lang="ru-RU" b="1" i="1" dirty="0">
                <a:latin typeface="Georgia" pitchFamily="18" charset="0"/>
              </a:rPr>
              <a:t>о героях этих событий</a:t>
            </a:r>
            <a:r>
              <a:rPr lang="ru-RU" b="1" i="1" dirty="0" smtClean="0">
                <a:latin typeface="Georgia" pitchFamily="18" charset="0"/>
              </a:rPr>
              <a:t>.</a:t>
            </a:r>
            <a:r>
              <a:rPr lang="ru-RU" b="1" i="1" dirty="0">
                <a:latin typeface="Georgia" pitchFamily="18" charset="0"/>
              </a:rPr>
              <a:t> </a:t>
            </a:r>
            <a:r>
              <a:rPr lang="en-US" b="1" i="1" dirty="0" smtClean="0">
                <a:latin typeface="Georgia" pitchFamily="18" charset="0"/>
              </a:rPr>
              <a:t/>
            </a:r>
            <a:br>
              <a:rPr lang="en-US" b="1" i="1" dirty="0" smtClean="0">
                <a:latin typeface="Georgia" pitchFamily="18" charset="0"/>
              </a:rPr>
            </a:br>
            <a:endParaRPr lang="ru-RU" dirty="0">
              <a:latin typeface="Georg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06.JPG"/>
          <p:cNvPicPr/>
          <p:nvPr/>
        </p:nvPicPr>
        <p:blipFill>
          <a:blip r:embed="rId2" cstate="print"/>
          <a:srcRect t="28198"/>
          <a:stretch>
            <a:fillRect/>
          </a:stretch>
        </p:blipFill>
        <p:spPr>
          <a:xfrm>
            <a:off x="1331640" y="476672"/>
            <a:ext cx="6192688" cy="3672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437112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Georgia" pitchFamily="18" charset="0"/>
              </a:rPr>
              <a:t>      В витрине размещены материалы, связанные с подвигом Вячеслава Васильковского, в т. ч. книга «Грудью на огонь», посвященная жизни героя и подаренная его  однополчанами пионерам нашей школы на встрече с ветеранами 185-й стрелковой дивизии, освобождавшей от фашистов наш район, а также солдатская фляжка образца 1941 года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03.JPG"/>
          <p:cNvPicPr/>
          <p:nvPr/>
        </p:nvPicPr>
        <p:blipFill>
          <a:blip r:embed="rId2" cstate="print"/>
          <a:srcRect l="6493" t="2041" r="7638" b="3768"/>
          <a:stretch>
            <a:fillRect/>
          </a:stretch>
        </p:blipFill>
        <p:spPr>
          <a:xfrm>
            <a:off x="611560" y="404664"/>
            <a:ext cx="3528392" cy="5040560"/>
          </a:xfrm>
          <a:prstGeom prst="rect">
            <a:avLst/>
          </a:prstGeom>
        </p:spPr>
      </p:pic>
      <p:pic>
        <p:nvPicPr>
          <p:cNvPr id="3" name="Рисунок 2" descr="DSCN0508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2852936"/>
            <a:ext cx="3744416" cy="2788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260648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Georgia" pitchFamily="18" charset="0"/>
              </a:rPr>
              <a:t>                </a:t>
            </a:r>
            <a:r>
              <a:rPr lang="ru-RU" b="1" i="1" dirty="0" smtClean="0">
                <a:latin typeface="Georgia" pitchFamily="18" charset="0"/>
              </a:rPr>
              <a:t>Стенд </a:t>
            </a:r>
            <a:r>
              <a:rPr lang="ru-RU" b="1" i="1" dirty="0">
                <a:latin typeface="Georgia" pitchFamily="18" charset="0"/>
              </a:rPr>
              <a:t>«Ржевская битва» полностью посвящен </a:t>
            </a:r>
            <a:r>
              <a:rPr lang="ru-RU" b="1" i="1" dirty="0" smtClean="0">
                <a:latin typeface="Georgia" pitchFamily="18" charset="0"/>
              </a:rPr>
              <a:t>сражениям,</a:t>
            </a:r>
            <a:r>
              <a:rPr lang="en-US" b="1" i="1" dirty="0" smtClean="0">
                <a:latin typeface="Georgia" pitchFamily="18" charset="0"/>
              </a:rPr>
              <a:t> </a:t>
            </a:r>
            <a:r>
              <a:rPr lang="ru-RU" b="1" i="1" dirty="0" smtClean="0">
                <a:latin typeface="Georgia" pitchFamily="18" charset="0"/>
              </a:rPr>
              <a:t>развернувшимся </a:t>
            </a:r>
            <a:r>
              <a:rPr lang="ru-RU" b="1" i="1" dirty="0">
                <a:latin typeface="Georgia" pitchFamily="18" charset="0"/>
              </a:rPr>
              <a:t>на берегах Волги в октябре 1941 – марте 1943 гг.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733256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       </a:t>
            </a:r>
            <a:r>
              <a:rPr lang="ru-RU" b="1" i="1" dirty="0" smtClean="0">
                <a:latin typeface="Georgia" pitchFamily="18" charset="0"/>
              </a:rPr>
              <a:t>В </a:t>
            </a:r>
            <a:r>
              <a:rPr lang="ru-RU" b="1" i="1" dirty="0">
                <a:latin typeface="Georgia" pitchFamily="18" charset="0"/>
              </a:rPr>
              <a:t>витрине можно найти материалы туристических походов учеников нашей школы по местам боевой славы, маршруты которых проходили через город Ржев.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512.JPG"/>
          <p:cNvPicPr/>
          <p:nvPr/>
        </p:nvPicPr>
        <p:blipFill>
          <a:blip r:embed="rId2" cstate="print"/>
          <a:srcRect l="6329"/>
          <a:stretch>
            <a:fillRect/>
          </a:stretch>
        </p:blipFill>
        <p:spPr>
          <a:xfrm>
            <a:off x="467544" y="476672"/>
            <a:ext cx="5184576" cy="3960440"/>
          </a:xfrm>
          <a:prstGeom prst="rect">
            <a:avLst/>
          </a:prstGeom>
        </p:spPr>
      </p:pic>
      <p:pic>
        <p:nvPicPr>
          <p:cNvPr id="3" name="Рисунок 2" descr="DSCN0513.JPG"/>
          <p:cNvPicPr/>
          <p:nvPr/>
        </p:nvPicPr>
        <p:blipFill>
          <a:blip r:embed="rId3" cstate="print"/>
          <a:srcRect t="24979"/>
          <a:stretch>
            <a:fillRect/>
          </a:stretch>
        </p:blipFill>
        <p:spPr>
          <a:xfrm>
            <a:off x="3059832" y="3933056"/>
            <a:ext cx="4896544" cy="2664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0152" y="980728"/>
            <a:ext cx="3203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 </a:t>
            </a:r>
            <a:r>
              <a:rPr lang="ru-RU" b="1" i="1" dirty="0" smtClean="0"/>
              <a:t>       </a:t>
            </a:r>
            <a:r>
              <a:rPr lang="ru-RU" b="1" i="1" dirty="0" smtClean="0">
                <a:latin typeface="Georgia" pitchFamily="18" charset="0"/>
              </a:rPr>
              <a:t>Этот </a:t>
            </a:r>
            <a:r>
              <a:rPr lang="ru-RU" b="1" i="1" dirty="0">
                <a:latin typeface="Georgia" pitchFamily="18" charset="0"/>
              </a:rPr>
              <a:t>стенд посвящен землякам – ветеранам Великой </a:t>
            </a:r>
            <a:r>
              <a:rPr lang="ru-RU" b="1" i="1" dirty="0" smtClean="0">
                <a:latin typeface="Georgia" pitchFamily="18" charset="0"/>
              </a:rPr>
              <a:t/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   Отечественной войны,</a:t>
            </a:r>
            <a:r>
              <a:rPr lang="en-US" b="1" i="1" dirty="0" smtClean="0">
                <a:latin typeface="Georgia" pitchFamily="18" charset="0"/>
              </a:rPr>
              <a:t> </a:t>
            </a:r>
            <a:r>
              <a:rPr lang="ru-RU" b="1" i="1" dirty="0" smtClean="0">
                <a:latin typeface="Georgia" pitchFamily="18" charset="0"/>
              </a:rPr>
              <a:t>а </a:t>
            </a:r>
            <a:r>
              <a:rPr lang="ru-RU" b="1" i="1" dirty="0">
                <a:latin typeface="Georgia" pitchFamily="18" charset="0"/>
              </a:rPr>
              <a:t>в витрине </a:t>
            </a:r>
            <a:r>
              <a:rPr lang="ru-RU" b="1" i="1" dirty="0" smtClean="0">
                <a:latin typeface="Georgia" pitchFamily="18" charset="0"/>
              </a:rPr>
              <a:t/>
            </a:r>
            <a:br>
              <a:rPr lang="ru-RU" b="1" i="1" dirty="0" smtClean="0">
                <a:latin typeface="Georgia" pitchFamily="18" charset="0"/>
              </a:rPr>
            </a:br>
            <a:r>
              <a:rPr lang="ru-RU" b="1" i="1" dirty="0" smtClean="0">
                <a:latin typeface="Georgia" pitchFamily="18" charset="0"/>
              </a:rPr>
              <a:t>  представлены </a:t>
            </a:r>
            <a:r>
              <a:rPr lang="ru-RU" b="1" i="1" dirty="0">
                <a:latin typeface="Georgia" pitchFamily="18" charset="0"/>
              </a:rPr>
              <a:t>их личные документы, </a:t>
            </a:r>
            <a:r>
              <a:rPr lang="ru-RU" b="1" i="1" dirty="0" smtClean="0">
                <a:latin typeface="Georgia" pitchFamily="18" charset="0"/>
              </a:rPr>
              <a:t>фотографии, награды</a:t>
            </a:r>
            <a:r>
              <a:rPr lang="ru-RU" b="1" i="1" dirty="0">
                <a:latin typeface="Georgia" pitchFamily="18" charset="0"/>
              </a:rPr>
              <a:t>.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164</TotalTime>
  <Words>658</Words>
  <Application>Microsoft Office PowerPoint</Application>
  <PresentationFormat>Экран (4:3)</PresentationFormat>
  <Paragraphs>29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KM</dc:creator>
  <cp:lastModifiedBy>KM</cp:lastModifiedBy>
  <cp:revision>17</cp:revision>
  <dcterms:created xsi:type="dcterms:W3CDTF">2015-05-04T15:53:08Z</dcterms:created>
  <dcterms:modified xsi:type="dcterms:W3CDTF">2015-05-04T18:37:46Z</dcterms:modified>
</cp:coreProperties>
</file>