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49" r:id="rId2"/>
    <p:sldId id="327" r:id="rId3"/>
    <p:sldId id="355" r:id="rId4"/>
    <p:sldId id="328" r:id="rId5"/>
    <p:sldId id="330" r:id="rId6"/>
    <p:sldId id="298" r:id="rId7"/>
    <p:sldId id="329" r:id="rId8"/>
    <p:sldId id="331" r:id="rId9"/>
    <p:sldId id="333" r:id="rId10"/>
    <p:sldId id="299" r:id="rId11"/>
    <p:sldId id="315" r:id="rId12"/>
    <p:sldId id="301" r:id="rId13"/>
    <p:sldId id="350" r:id="rId14"/>
    <p:sldId id="335" r:id="rId15"/>
    <p:sldId id="341" r:id="rId16"/>
    <p:sldId id="336" r:id="rId17"/>
    <p:sldId id="319" r:id="rId18"/>
    <p:sldId id="321" r:id="rId19"/>
    <p:sldId id="334" r:id="rId20"/>
    <p:sldId id="318" r:id="rId21"/>
    <p:sldId id="286" r:id="rId22"/>
    <p:sldId id="316" r:id="rId23"/>
    <p:sldId id="339" r:id="rId24"/>
    <p:sldId id="340" r:id="rId25"/>
    <p:sldId id="344" r:id="rId26"/>
    <p:sldId id="345" r:id="rId27"/>
    <p:sldId id="346" r:id="rId28"/>
    <p:sldId id="347" r:id="rId29"/>
    <p:sldId id="353" r:id="rId30"/>
    <p:sldId id="352" r:id="rId31"/>
    <p:sldId id="356" r:id="rId32"/>
    <p:sldId id="348" r:id="rId33"/>
    <p:sldId id="322" r:id="rId34"/>
    <p:sldId id="307" r:id="rId35"/>
    <p:sldId id="324" r:id="rId36"/>
    <p:sldId id="276" r:id="rId37"/>
    <p:sldId id="314" r:id="rId38"/>
    <p:sldId id="303" r:id="rId39"/>
    <p:sldId id="302" r:id="rId40"/>
    <p:sldId id="304" r:id="rId41"/>
    <p:sldId id="257" r:id="rId42"/>
    <p:sldId id="28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47" autoAdjust="0"/>
    <p:restoredTop sz="76157" autoAdjust="0"/>
  </p:normalViewPr>
  <p:slideViewPr>
    <p:cSldViewPr>
      <p:cViewPr varScale="1">
        <p:scale>
          <a:sx n="82" d="100"/>
          <a:sy n="82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F79B6-43B0-4FFE-825A-9CFF1A88E126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2BBE5-B1C3-478A-BE6B-C5A6E6433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249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2BBE5-B1C3-478A-BE6B-C5A6E643353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75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2BBE5-B1C3-478A-BE6B-C5A6E643353D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91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8E-C5ED-4721-8399-AD3029E8C41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1BBA56-635A-41B2-AFD9-015441323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8E-C5ED-4721-8399-AD3029E8C41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BA56-635A-41B2-AFD9-015441323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8E-C5ED-4721-8399-AD3029E8C41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BA56-635A-41B2-AFD9-015441323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8E-C5ED-4721-8399-AD3029E8C41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1BBA56-635A-41B2-AFD9-015441323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8E-C5ED-4721-8399-AD3029E8C41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BA56-635A-41B2-AFD9-015441323D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8E-C5ED-4721-8399-AD3029E8C41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BA56-635A-41B2-AFD9-015441323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8E-C5ED-4721-8399-AD3029E8C41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81BBA56-635A-41B2-AFD9-015441323D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8E-C5ED-4721-8399-AD3029E8C41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BA56-635A-41B2-AFD9-015441323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8E-C5ED-4721-8399-AD3029E8C41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BA56-635A-41B2-AFD9-015441323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8E-C5ED-4721-8399-AD3029E8C41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BA56-635A-41B2-AFD9-015441323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8E-C5ED-4721-8399-AD3029E8C41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BA56-635A-41B2-AFD9-015441323D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BA368E-C5ED-4721-8399-AD3029E8C41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1BBA56-635A-41B2-AFD9-015441323D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hyperlink" Target="http://ps-spb2008.narod.ru/images/21209v_a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272" y="397674"/>
            <a:ext cx="7772976" cy="615552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DB0CE3-78FE-4BB0-ADDB-5B282C3C62BF}"/>
              </a:ext>
            </a:extLst>
          </p:cNvPr>
          <p:cNvSpPr txBox="1"/>
          <p:nvPr/>
        </p:nvSpPr>
        <p:spPr>
          <a:xfrm>
            <a:off x="1187624" y="1631105"/>
            <a:ext cx="727280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Утраченные </a:t>
            </a:r>
          </a:p>
          <a:p>
            <a:pPr algn="ctr"/>
            <a:r>
              <a:rPr lang="ru-RU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православные святыни</a:t>
            </a:r>
          </a:p>
          <a:p>
            <a:pPr algn="ctr"/>
            <a:r>
              <a:rPr lang="ru-RU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окрестностей </a:t>
            </a:r>
          </a:p>
          <a:p>
            <a:pPr algn="ctr"/>
            <a:r>
              <a:rPr lang="ru-RU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старинного села      Городня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7728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94" y="-1"/>
            <a:ext cx="9176393" cy="6858001"/>
          </a:xfrm>
          <a:prstGeom prst="rect">
            <a:avLst/>
          </a:prstGeom>
          <a:noFill/>
        </p:spPr>
      </p:pic>
      <p:pic>
        <p:nvPicPr>
          <p:cNvPr id="4" name="Рисунок 3" descr="http://www.volgazemlya.ru/images/com_adsmanager/ads/1190a.jpg">
            <a:extLst>
              <a:ext uri="{FF2B5EF4-FFF2-40B4-BE49-F238E27FC236}">
                <a16:creationId xmlns:a16="http://schemas.microsoft.com/office/drawing/2014/main" xmlns="" id="{5E4BB434-A264-4AF2-A915-3780C07894C2}"/>
              </a:ext>
            </a:extLst>
          </p:cNvPr>
          <p:cNvPicPr/>
          <p:nvPr/>
        </p:nvPicPr>
        <p:blipFill rotWithShape="1">
          <a:blip r:embed="rId3" cstate="print"/>
          <a:srcRect l="2852" t="8451" r="15226" b="25413"/>
          <a:stretch/>
        </p:blipFill>
        <p:spPr bwMode="auto">
          <a:xfrm>
            <a:off x="1187624" y="525502"/>
            <a:ext cx="7488832" cy="45602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везда: 4 точки 4">
            <a:extLst>
              <a:ext uri="{FF2B5EF4-FFF2-40B4-BE49-F238E27FC236}">
                <a16:creationId xmlns:a16="http://schemas.microsoft.com/office/drawing/2014/main" xmlns="" id="{3C4611E8-AA6A-4C48-89B7-376FE4521493}"/>
              </a:ext>
            </a:extLst>
          </p:cNvPr>
          <p:cNvSpPr/>
          <p:nvPr/>
        </p:nvSpPr>
        <p:spPr>
          <a:xfrm>
            <a:off x="5292080" y="1778298"/>
            <a:ext cx="1224136" cy="141845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00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B84BCE-1628-4972-A786-F110FEAD34A4}"/>
              </a:ext>
            </a:extLst>
          </p:cNvPr>
          <p:cNvSpPr txBox="1"/>
          <p:nvPr/>
        </p:nvSpPr>
        <p:spPr>
          <a:xfrm>
            <a:off x="1187624" y="5085764"/>
            <a:ext cx="731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Расположение Николаевского </a:t>
            </a:r>
            <a:r>
              <a:rPr lang="ru-RU" sz="32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Выдогожского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мужского монастыря.  Упразднён в 1723 г.</a:t>
            </a:r>
          </a:p>
        </p:txBody>
      </p:sp>
    </p:spTree>
    <p:extLst>
      <p:ext uri="{BB962C8B-B14F-4D97-AF65-F5344CB8AC3E}">
        <p14:creationId xmlns:p14="http://schemas.microsoft.com/office/powerpoint/2010/main" xmlns="" val="29039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EBBC9C-11F5-45B4-B2DB-8B9B5F35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>
            <a:extLst>
              <a:ext uri="{FF2B5EF4-FFF2-40B4-BE49-F238E27FC236}">
                <a16:creationId xmlns:a16="http://schemas.microsoft.com/office/drawing/2014/main" xmlns="" id="{CB64B6ED-10E4-4295-96B6-91508C2F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8285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7F661A-EF52-4648-9FA1-DB35DCBAD7F3}"/>
              </a:ext>
            </a:extLst>
          </p:cNvPr>
          <p:cNvSpPr txBox="1"/>
          <p:nvPr/>
        </p:nvSpPr>
        <p:spPr>
          <a:xfrm>
            <a:off x="1691680" y="5361655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</a:t>
            </a:r>
          </a:p>
          <a:p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Рождественская церковь с. Городня.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DE778E2-24F5-4F48-8779-E8CCF908B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2" t="15351" r="402" b="6667"/>
          <a:stretch/>
        </p:blipFill>
        <p:spPr bwMode="auto">
          <a:xfrm>
            <a:off x="1259632" y="571480"/>
            <a:ext cx="7384334" cy="5119149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48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36FCFD-AB93-4670-9A3F-BC97AF650C3E}"/>
              </a:ext>
            </a:extLst>
          </p:cNvPr>
          <p:cNvSpPr txBox="1"/>
          <p:nvPr/>
        </p:nvSpPr>
        <p:spPr>
          <a:xfrm>
            <a:off x="1835696" y="4967457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Никольская церковь </a:t>
            </a:r>
          </a:p>
          <a:p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с. </a:t>
            </a:r>
            <a:r>
              <a:rPr lang="ru-RU" sz="44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Видогощи</a:t>
            </a:r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. Начало 20 века.</a:t>
            </a:r>
          </a:p>
        </p:txBody>
      </p:sp>
      <p:pic>
        <p:nvPicPr>
          <p:cNvPr id="7" name="Рисунок 6" descr="http://xn--b1accpc8ab2g.xn--p1ai/images/0_88049_1f3cf093_XL.jpeg"/>
          <p:cNvPicPr/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10000" contrast="4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" r="30959" b="27556"/>
          <a:stretch/>
        </p:blipFill>
        <p:spPr bwMode="auto">
          <a:xfrm>
            <a:off x="1428728" y="571480"/>
            <a:ext cx="7143800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876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EBBC9C-11F5-45B4-B2DB-8B9B5F35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>
            <a:extLst>
              <a:ext uri="{FF2B5EF4-FFF2-40B4-BE49-F238E27FC236}">
                <a16:creationId xmlns:a16="http://schemas.microsoft.com/office/drawing/2014/main" xmlns="" id="{CB64B6ED-10E4-4295-96B6-91508C2F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7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F:\Исследовательские работы - материал\Старые фото 1\img817.jpg">
            <a:extLst>
              <a:ext uri="{FF2B5EF4-FFF2-40B4-BE49-F238E27FC236}">
                <a16:creationId xmlns:a16="http://schemas.microsoft.com/office/drawing/2014/main" xmlns="" id="{908ECA55-17A1-4831-BFB8-C49A391D0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878" t="5181" r="878" b="3506"/>
          <a:stretch/>
        </p:blipFill>
        <p:spPr bwMode="auto">
          <a:xfrm>
            <a:off x="1331640" y="490421"/>
            <a:ext cx="7036041" cy="4838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7F661A-EF52-4648-9FA1-DB35DCBAD7F3}"/>
              </a:ext>
            </a:extLst>
          </p:cNvPr>
          <p:cNvSpPr txBox="1"/>
          <p:nvPr/>
        </p:nvSpPr>
        <p:spPr>
          <a:xfrm>
            <a:off x="1331640" y="5361655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</a:t>
            </a:r>
            <a:r>
              <a:rPr lang="ru-RU" sz="32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Видогощинское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народное училище. </a:t>
            </a:r>
          </a:p>
          <a:p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Священник  Г.П. </a:t>
            </a:r>
            <a:r>
              <a:rPr lang="ru-RU" sz="32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Белюстин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.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2DE3594D-CEBE-420D-9D10-7F94D4CC664A}"/>
              </a:ext>
            </a:extLst>
          </p:cNvPr>
          <p:cNvCxnSpPr>
            <a:cxnSpLocks/>
          </p:cNvCxnSpPr>
          <p:nvPr/>
        </p:nvCxnSpPr>
        <p:spPr>
          <a:xfrm flipV="1">
            <a:off x="5364088" y="3245829"/>
            <a:ext cx="360040" cy="16443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71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EBBC9C-11F5-45B4-B2DB-8B9B5F35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>
            <a:extLst>
              <a:ext uri="{FF2B5EF4-FFF2-40B4-BE49-F238E27FC236}">
                <a16:creationId xmlns:a16="http://schemas.microsoft.com/office/drawing/2014/main" xmlns="" id="{CB64B6ED-10E4-4295-96B6-91508C2F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197" y="0"/>
            <a:ext cx="9144000" cy="6858001"/>
          </a:xfrm>
          <a:prstGeom prst="rect">
            <a:avLst/>
          </a:prstGeom>
          <a:noFill/>
        </p:spPr>
      </p:pic>
      <p:pic>
        <p:nvPicPr>
          <p:cNvPr id="8" name="Рисунок 7" descr="http://xn--b1accpc8ab2g.xn--p1ai/images/1208b.jpg">
            <a:extLst>
              <a:ext uri="{FF2B5EF4-FFF2-40B4-BE49-F238E27FC236}">
                <a16:creationId xmlns:a16="http://schemas.microsoft.com/office/drawing/2014/main" xmlns="" id="{4DFFD7AE-BC2B-433F-A7AE-5A2830313771}"/>
              </a:ext>
            </a:extLst>
          </p:cNvPr>
          <p:cNvPicPr/>
          <p:nvPr/>
        </p:nvPicPr>
        <p:blipFill rotWithShape="1">
          <a:blip r:embed="rId4" cstate="print">
            <a:lum bright="10000" contrast="3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161" t="43118" r="58597" b="45980"/>
          <a:stretch/>
        </p:blipFill>
        <p:spPr bwMode="auto">
          <a:xfrm>
            <a:off x="1428728" y="642918"/>
            <a:ext cx="7058563" cy="435067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09E2A9-A75D-40BE-9AAB-067644BC2EFC}"/>
              </a:ext>
            </a:extLst>
          </p:cNvPr>
          <p:cNvSpPr txBox="1"/>
          <p:nvPr/>
        </p:nvSpPr>
        <p:spPr>
          <a:xfrm flipH="1">
            <a:off x="1214413" y="5000636"/>
            <a:ext cx="7500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Успенская церковь С. </a:t>
            </a:r>
            <a:r>
              <a:rPr lang="ru-RU" sz="3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Видогощи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в1910 г.</a:t>
            </a:r>
          </a:p>
          <a:p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(У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величена с фото С.М. Прокудина-Горского).</a:t>
            </a:r>
          </a:p>
        </p:txBody>
      </p:sp>
    </p:spTree>
    <p:extLst>
      <p:ext uri="{BB962C8B-B14F-4D97-AF65-F5344CB8AC3E}">
        <p14:creationId xmlns:p14="http://schemas.microsoft.com/office/powerpoint/2010/main" xmlns="" val="37510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36FCFD-AB93-4670-9A3F-BC97AF650C3E}"/>
              </a:ext>
            </a:extLst>
          </p:cNvPr>
          <p:cNvSpPr txBox="1"/>
          <p:nvPr/>
        </p:nvSpPr>
        <p:spPr>
          <a:xfrm>
            <a:off x="1835696" y="4967457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</a:t>
            </a:r>
          </a:p>
        </p:txBody>
      </p:sp>
      <p:pic>
        <p:nvPicPr>
          <p:cNvPr id="7" name="Рисунок 6" descr="Поклонный крест | Видогощи (Калининский район)">
            <a:extLst>
              <a:ext uri="{FF2B5EF4-FFF2-40B4-BE49-F238E27FC236}">
                <a16:creationId xmlns:a16="http://schemas.microsoft.com/office/drawing/2014/main" xmlns="" id="{5C46ED4C-E4AE-41D6-9594-269DE12EDAE1}"/>
              </a:ext>
            </a:extLst>
          </p:cNvPr>
          <p:cNvPicPr/>
          <p:nvPr/>
        </p:nvPicPr>
        <p:blipFill rotWithShape="1">
          <a:blip r:embed="rId3" cstate="print"/>
          <a:srcRect l="13106" t="36912" r="17433" b="11784"/>
          <a:stretch/>
        </p:blipFill>
        <p:spPr bwMode="auto">
          <a:xfrm>
            <a:off x="1296144" y="567105"/>
            <a:ext cx="7308304" cy="44003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8EEB95-B8DA-476C-A4A6-FECC1DDCF3AC}"/>
              </a:ext>
            </a:extLst>
          </p:cNvPr>
          <p:cNvSpPr txBox="1"/>
          <p:nvPr/>
        </p:nvSpPr>
        <p:spPr>
          <a:xfrm>
            <a:off x="1547664" y="4967456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Поклонный крест на месте            Никольской церкви с. </a:t>
            </a:r>
            <a:r>
              <a:rPr lang="ru-RU" sz="40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Видогощи</a:t>
            </a:r>
            <a:endParaRPr lang="ru-RU" sz="4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8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30BA5564-F516-419C-A857-CAFE2082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8680"/>
            <a:ext cx="7496401" cy="4824536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Звезда: 4 точки 4">
            <a:extLst>
              <a:ext uri="{FF2B5EF4-FFF2-40B4-BE49-F238E27FC236}">
                <a16:creationId xmlns:a16="http://schemas.microsoft.com/office/drawing/2014/main" xmlns="" id="{88896638-F609-4BEA-999D-548A71CB0527}"/>
              </a:ext>
            </a:extLst>
          </p:cNvPr>
          <p:cNvSpPr/>
          <p:nvPr/>
        </p:nvSpPr>
        <p:spPr>
          <a:xfrm>
            <a:off x="7715272" y="3357562"/>
            <a:ext cx="576064" cy="576064"/>
          </a:xfrm>
          <a:prstGeom prst="star4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568981-D797-4737-89C0-E130B2403A5E}"/>
              </a:ext>
            </a:extLst>
          </p:cNvPr>
          <p:cNvSpPr txBox="1"/>
          <p:nvPr/>
        </p:nvSpPr>
        <p:spPr>
          <a:xfrm>
            <a:off x="1153071" y="5503481"/>
            <a:ext cx="7496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Расположение Воскресенского монастыря </a:t>
            </a:r>
          </a:p>
          <a:p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  в деревне </a:t>
            </a:r>
            <a:r>
              <a:rPr lang="ru-RU" sz="32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Шоша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. Утрачен в 1936 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785795"/>
            <a:ext cx="1357322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Городня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0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B87C25-C369-49FD-9D68-054D6CA96460}"/>
              </a:ext>
            </a:extLst>
          </p:cNvPr>
          <p:cNvSpPr txBox="1"/>
          <p:nvPr/>
        </p:nvSpPr>
        <p:spPr>
          <a:xfrm>
            <a:off x="1259632" y="37912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Церковь </a:t>
            </a:r>
            <a:r>
              <a:rPr lang="ru-RU" sz="3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Вокресенского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монастыря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на реке </a:t>
            </a:r>
            <a:r>
              <a:rPr lang="ru-RU" sz="3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Шоша</a:t>
            </a:r>
            <a:endParaRPr lang="ru-RU" sz="3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 descr="C:\Users\User\AppData\Local\Microsoft\Windows\Temporary Internet Files\Content.Word\WP_20211031_21_11_35_Pro.jpg"/>
          <p:cNvPicPr/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290580" y="1619073"/>
            <a:ext cx="7168311" cy="471994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94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36755"/>
            <a:ext cx="7696200" cy="6096000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ECC1849-83C6-4384-8F2A-FA4F1E2E8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6" t="3640" r="4550" b="20092"/>
          <a:stretch/>
        </p:blipFill>
        <p:spPr bwMode="auto">
          <a:xfrm>
            <a:off x="1402872" y="684390"/>
            <a:ext cx="4057192" cy="554367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CC4D35-9374-4CC2-A85B-A10B062DCD81}"/>
              </a:ext>
            </a:extLst>
          </p:cNvPr>
          <p:cNvSpPr txBox="1"/>
          <p:nvPr/>
        </p:nvSpPr>
        <p:spPr>
          <a:xfrm>
            <a:off x="5796136" y="2388273"/>
            <a:ext cx="26496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Священник Воскресенского </a:t>
            </a:r>
            <a:r>
              <a:rPr lang="ru-RU" sz="3200" b="1" dirty="0" smtClean="0">
                <a:latin typeface="Monotype Corsiva" panose="03010101010201010101" pitchFamily="66" charset="0"/>
              </a:rPr>
              <a:t>церкви </a:t>
            </a:r>
            <a:endParaRPr lang="ru-RU" sz="3200" b="1" dirty="0">
              <a:latin typeface="Monotype Corsiva" panose="03010101010201010101" pitchFamily="66" charset="0"/>
            </a:endParaRPr>
          </a:p>
          <a:p>
            <a:r>
              <a:rPr lang="ru-RU" sz="3200" b="1" dirty="0">
                <a:latin typeface="Monotype Corsiva" panose="03010101010201010101" pitchFamily="66" charset="0"/>
              </a:rPr>
              <a:t>отец Сергий Кудрявцев .</a:t>
            </a:r>
          </a:p>
          <a:p>
            <a:r>
              <a:rPr lang="ru-RU" sz="3200" b="1" dirty="0">
                <a:latin typeface="Monotype Corsiva" panose="03010101010201010101" pitchFamily="66" charset="0"/>
              </a:rPr>
              <a:t>Расстрелян </a:t>
            </a:r>
          </a:p>
          <a:p>
            <a:r>
              <a:rPr lang="ru-RU" sz="3200" b="1" dirty="0">
                <a:latin typeface="Monotype Corsiva" panose="03010101010201010101" pitchFamily="66" charset="0"/>
              </a:rPr>
              <a:t>в 1937 г.</a:t>
            </a:r>
          </a:p>
        </p:txBody>
      </p:sp>
    </p:spTree>
    <p:extLst>
      <p:ext uri="{BB962C8B-B14F-4D97-AF65-F5344CB8AC3E}">
        <p14:creationId xmlns:p14="http://schemas.microsoft.com/office/powerpoint/2010/main" xmlns="" val="16750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7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D387E8-EA0F-4485-AEF2-666A0290B97A}"/>
              </a:ext>
            </a:extLst>
          </p:cNvPr>
          <p:cNvSpPr txBox="1"/>
          <p:nvPr/>
        </p:nvSpPr>
        <p:spPr>
          <a:xfrm>
            <a:off x="1043608" y="692696"/>
            <a:ext cx="779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3E36447-07CE-4D87-848A-2F118534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01760" y="528207"/>
            <a:ext cx="7482335" cy="4642051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" name="Звезда: 4 точки 3">
            <a:extLst>
              <a:ext uri="{FF2B5EF4-FFF2-40B4-BE49-F238E27FC236}">
                <a16:creationId xmlns:a16="http://schemas.microsoft.com/office/drawing/2014/main" xmlns="" id="{A4677466-A02D-4362-8BCA-1F534CEA3CED}"/>
              </a:ext>
            </a:extLst>
          </p:cNvPr>
          <p:cNvSpPr/>
          <p:nvPr/>
        </p:nvSpPr>
        <p:spPr>
          <a:xfrm>
            <a:off x="4071934" y="4071942"/>
            <a:ext cx="648072" cy="720080"/>
          </a:xfrm>
          <a:prstGeom prst="star4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highlight>
                <a:srgbClr val="FF00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A56380-A832-4534-B8FF-E8AA0E18AA82}"/>
              </a:ext>
            </a:extLst>
          </p:cNvPr>
          <p:cNvSpPr txBox="1"/>
          <p:nvPr/>
        </p:nvSpPr>
        <p:spPr>
          <a:xfrm>
            <a:off x="1064637" y="5229201"/>
            <a:ext cx="7777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Расположение </a:t>
            </a:r>
            <a:r>
              <a:rPr lang="ru-RU" sz="32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Богородицко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-Успенского Введенского </a:t>
            </a:r>
            <a:r>
              <a:rPr lang="ru-RU" sz="32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Строганского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монастыря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496" y="714356"/>
            <a:ext cx="1285884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Городня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6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835" y="714356"/>
            <a:ext cx="3575917" cy="5217180"/>
          </a:xfrm>
          <a:prstGeom prst="ellipse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43504" y="128586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857232"/>
            <a:ext cx="35719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</a:t>
            </a:r>
            <a:r>
              <a:rPr 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750 лет </a:t>
            </a:r>
          </a:p>
          <a:p>
            <a:r>
              <a:rPr 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Тверской</a:t>
            </a:r>
          </a:p>
          <a:p>
            <a:r>
              <a:rPr 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епархии </a:t>
            </a:r>
          </a:p>
          <a:p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(1271 г.- </a:t>
            </a:r>
          </a:p>
          <a:p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отделение         </a:t>
            </a:r>
          </a:p>
          <a:p>
            <a:r>
              <a:rPr lang="ru-RU" sz="44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от Полоцкой</a:t>
            </a:r>
            <a:r>
              <a:rPr lang="ru-RU" sz="44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)</a:t>
            </a:r>
            <a:endParaRPr lang="ru-RU" sz="44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9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 descr="http://forum.vgd.ru/file.php?fid=268770&amp;key=1783915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1532" y="1780639"/>
            <a:ext cx="6910536" cy="431265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 bwMode="auto">
          <a:xfrm>
            <a:off x="4291495" y="2636912"/>
            <a:ext cx="304800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692" y="457200"/>
            <a:ext cx="7571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       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Место часовни у с. </a:t>
            </a:r>
            <a:r>
              <a:rPr lang="ru-RU" sz="40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Едимоново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на  карте Менде.</a:t>
            </a:r>
          </a:p>
        </p:txBody>
      </p:sp>
    </p:spTree>
    <p:extLst>
      <p:ext uri="{BB962C8B-B14F-4D97-AF65-F5344CB8AC3E}">
        <p14:creationId xmlns:p14="http://schemas.microsoft.com/office/powerpoint/2010/main" xmlns="" val="7624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"/>
            <a:ext cx="7696200" cy="6096000"/>
          </a:xfrm>
          <a:prstGeom prst="rect">
            <a:avLst/>
          </a:prstGeom>
          <a:noFill/>
        </p:spPr>
      </p:pic>
      <p:pic>
        <p:nvPicPr>
          <p:cNvPr id="6" name="Picture 3" descr="21209v_a_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30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85852" y="1928802"/>
            <a:ext cx="3818152" cy="431322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10200" y="3000372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Часовня </a:t>
            </a:r>
            <a:endParaRPr lang="ru-RU" sz="3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на 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Святой горе.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Фото</a:t>
            </a:r>
            <a:endParaRPr lang="ru-RU" sz="3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С.М. Прокудина-Горского. 1910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B237D5-706C-42B7-ACB0-66DEB3CA778E}"/>
              </a:ext>
            </a:extLst>
          </p:cNvPr>
          <p:cNvSpPr txBox="1"/>
          <p:nvPr/>
        </p:nvSpPr>
        <p:spPr>
          <a:xfrm>
            <a:off x="1115616" y="457200"/>
            <a:ext cx="75608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Среди прихожан Дмитровской церкви села </a:t>
            </a:r>
            <a:r>
              <a:rPr lang="ru-RU" sz="44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Едимоново</a:t>
            </a:r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– 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Н.В. Верещагин, основатель молочной промышленности России, </a:t>
            </a:r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художники </a:t>
            </a:r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В. Серов, 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В. фон Дервиз, М. Врубель,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Герой социалистического </a:t>
            </a:r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труда 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Н.Н. </a:t>
            </a:r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Волгин, уроженец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села </a:t>
            </a:r>
            <a:r>
              <a:rPr lang="ru-RU" sz="44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Едимоново</a:t>
            </a:r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.</a:t>
            </a:r>
            <a:endParaRPr lang="ru-RU" sz="4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3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C388D79-2590-4E3A-8455-588146B7F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00042"/>
            <a:ext cx="7556396" cy="498973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D87D37-887B-4875-BDCF-D19E94D752D6}"/>
              </a:ext>
            </a:extLst>
          </p:cNvPr>
          <p:cNvSpPr txBox="1"/>
          <p:nvPr/>
        </p:nvSpPr>
        <p:spPr>
          <a:xfrm>
            <a:off x="1060403" y="5487688"/>
            <a:ext cx="7781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Освящение  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поклонного креста у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с. </a:t>
            </a:r>
            <a:r>
              <a:rPr lang="ru-RU" sz="32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Едимоново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. </a:t>
            </a:r>
          </a:p>
          <a:p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23 октября 2021 г.</a:t>
            </a:r>
          </a:p>
        </p:txBody>
      </p:sp>
    </p:spTree>
    <p:extLst>
      <p:ext uri="{BB962C8B-B14F-4D97-AF65-F5344CB8AC3E}">
        <p14:creationId xmlns:p14="http://schemas.microsoft.com/office/powerpoint/2010/main" xmlns="" val="7189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" name="Рисунок 6" descr="F:\file.jpg">
            <a:extLst>
              <a:ext uri="{FF2B5EF4-FFF2-40B4-BE49-F238E27FC236}">
                <a16:creationId xmlns:a16="http://schemas.microsoft.com/office/drawing/2014/main" xmlns="" id="{1D10FA78-37D0-4C02-98DC-810F02511D59}"/>
              </a:ext>
            </a:extLst>
          </p:cNvPr>
          <p:cNvPicPr/>
          <p:nvPr/>
        </p:nvPicPr>
        <p:blipFill rotWithShape="1">
          <a:blip r:embed="rId3" cstate="print"/>
          <a:srcRect l="11042" r="8037" b="32030"/>
          <a:stretch/>
        </p:blipFill>
        <p:spPr bwMode="auto">
          <a:xfrm>
            <a:off x="1259632" y="692696"/>
            <a:ext cx="7384334" cy="4357796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Звезда: 4 точки 7">
            <a:extLst>
              <a:ext uri="{FF2B5EF4-FFF2-40B4-BE49-F238E27FC236}">
                <a16:creationId xmlns:a16="http://schemas.microsoft.com/office/drawing/2014/main" xmlns="" id="{5AC81C74-7AFB-441F-B944-129180FA9B98}"/>
              </a:ext>
            </a:extLst>
          </p:cNvPr>
          <p:cNvSpPr/>
          <p:nvPr/>
        </p:nvSpPr>
        <p:spPr>
          <a:xfrm>
            <a:off x="4645152" y="3428999"/>
            <a:ext cx="286888" cy="14401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4 точки 8">
            <a:extLst>
              <a:ext uri="{FF2B5EF4-FFF2-40B4-BE49-F238E27FC236}">
                <a16:creationId xmlns:a16="http://schemas.microsoft.com/office/drawing/2014/main" xmlns="" id="{2C584B72-DB51-4E5B-856C-739F6C49845B}"/>
              </a:ext>
            </a:extLst>
          </p:cNvPr>
          <p:cNvSpPr/>
          <p:nvPr/>
        </p:nvSpPr>
        <p:spPr>
          <a:xfrm>
            <a:off x="4090855" y="3332984"/>
            <a:ext cx="1108593" cy="1033264"/>
          </a:xfrm>
          <a:prstGeom prst="star4">
            <a:avLst>
              <a:gd name="adj" fmla="val 17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4D1AAD-E240-40F7-BF81-71CCAA7FFF39}"/>
              </a:ext>
            </a:extLst>
          </p:cNvPr>
          <p:cNvSpPr txBox="1"/>
          <p:nvPr/>
        </p:nvSpPr>
        <p:spPr>
          <a:xfrm>
            <a:off x="1068724" y="5063370"/>
            <a:ext cx="7726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Место Дмитровской церкви села </a:t>
            </a:r>
            <a:r>
              <a:rPr lang="ru-RU" sz="3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Мелково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(1806 – 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1936 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гг.)</a:t>
            </a:r>
          </a:p>
        </p:txBody>
      </p:sp>
    </p:spTree>
    <p:extLst>
      <p:ext uri="{BB962C8B-B14F-4D97-AF65-F5344CB8AC3E}">
        <p14:creationId xmlns:p14="http://schemas.microsoft.com/office/powerpoint/2010/main" xmlns="" val="8510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476" y="-171400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F:\19544.sl_body.svMihail_MaslovM.jpg">
            <a:extLst>
              <a:ext uri="{FF2B5EF4-FFF2-40B4-BE49-F238E27FC236}">
                <a16:creationId xmlns:a16="http://schemas.microsoft.com/office/drawing/2014/main" xmlns="" id="{BC99AEEC-49E9-4EEA-9792-263691A590E3}"/>
              </a:ext>
            </a:extLst>
          </p:cNvPr>
          <p:cNvPicPr/>
          <p:nvPr/>
        </p:nvPicPr>
        <p:blipFill rotWithShape="1">
          <a:blip r:embed="rId3" cstate="print"/>
          <a:srcRect l="58737" t="7019" r="1620"/>
          <a:stretch/>
        </p:blipFill>
        <p:spPr bwMode="auto">
          <a:xfrm>
            <a:off x="1259632" y="620688"/>
            <a:ext cx="3960440" cy="525658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4E8402-8981-4911-BD8F-3D5197A73BA2}"/>
              </a:ext>
            </a:extLst>
          </p:cNvPr>
          <p:cNvSpPr txBox="1"/>
          <p:nvPr/>
        </p:nvSpPr>
        <p:spPr>
          <a:xfrm>
            <a:off x="5436096" y="1298448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Иерей Михаил Григорьевич Маслов.</a:t>
            </a:r>
          </a:p>
          <a:p>
            <a:r>
              <a:rPr lang="ru-RU" sz="3600" b="1" dirty="0">
                <a:latin typeface="Monotype Corsiva" panose="03010101010201010101" pitchFamily="66" charset="0"/>
              </a:rPr>
              <a:t>Расстрелян </a:t>
            </a:r>
          </a:p>
          <a:p>
            <a:r>
              <a:rPr lang="ru-RU" sz="3600" b="1" dirty="0">
                <a:latin typeface="Monotype Corsiva" panose="03010101010201010101" pitchFamily="66" charset="0"/>
              </a:rPr>
              <a:t>22 марта 1938 г. </a:t>
            </a:r>
          </a:p>
        </p:txBody>
      </p:sp>
    </p:spTree>
    <p:extLst>
      <p:ext uri="{BB962C8B-B14F-4D97-AF65-F5344CB8AC3E}">
        <p14:creationId xmlns:p14="http://schemas.microsoft.com/office/powerpoint/2010/main" xmlns="" val="772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A2966A-0801-4D78-AB31-88ACBDEF9504}"/>
              </a:ext>
            </a:extLst>
          </p:cNvPr>
          <p:cNvSpPr txBox="1"/>
          <p:nvPr/>
        </p:nvSpPr>
        <p:spPr>
          <a:xfrm>
            <a:off x="1214414" y="357166"/>
            <a:ext cx="7429552" cy="6319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Дворяне 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прихожане Дмитровской церкви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в селе </a:t>
            </a:r>
            <a:r>
              <a:rPr lang="ru-RU" sz="4000" b="1" dirty="0" err="1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Мелково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помещики Остафьевы, Загряжские, </a:t>
            </a:r>
            <a:r>
              <a:rPr lang="ru-RU" sz="4000" b="1" dirty="0" err="1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Фон-Дребуш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, Извековы,  Корфы, </a:t>
            </a:r>
            <a:r>
              <a:rPr lang="ru-RU" sz="4000" b="1" dirty="0" err="1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Столпаковы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, Толстые, </a:t>
            </a:r>
            <a:endParaRPr lang="ru-RU" sz="4000" b="1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друзья Толстых : 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декабристы </a:t>
            </a:r>
            <a:endParaRPr lang="ru-RU" sz="4000" b="1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И.Д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. Якушкин, </a:t>
            </a:r>
            <a:endParaRPr lang="ru-RU" sz="4000" b="1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М.И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. Муравьёв-Апостол, </a:t>
            </a:r>
            <a:endParaRPr lang="ru-RU" sz="4000" b="1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Ф.Н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. Глинка.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18023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F:\Проекты по краеведению\IMAGE0056.jpg">
            <a:extLst>
              <a:ext uri="{FF2B5EF4-FFF2-40B4-BE49-F238E27FC236}">
                <a16:creationId xmlns:a16="http://schemas.microsoft.com/office/drawing/2014/main" xmlns="" id="{0926087C-32C6-4A73-B7A1-65DB5B665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7325" t="10089" r="3936" b="14906"/>
          <a:stretch/>
        </p:blipFill>
        <p:spPr bwMode="auto">
          <a:xfrm>
            <a:off x="1285852" y="500042"/>
            <a:ext cx="7219393" cy="44656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367AA6-B9E1-4604-93C4-9D0853B8629B}"/>
              </a:ext>
            </a:extLst>
          </p:cNvPr>
          <p:cNvSpPr txBox="1"/>
          <p:nvPr/>
        </p:nvSpPr>
        <p:spPr>
          <a:xfrm>
            <a:off x="1241039" y="5072074"/>
            <a:ext cx="7219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Дмитровская церковь села </a:t>
            </a:r>
            <a:r>
              <a:rPr lang="ru-RU" sz="3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Мелково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. 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Фото начала 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20-го 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6220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476" y="-312077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http://www.tvereparhia.ru/images/phocagallery/121116/03.jpg">
            <a:extLst>
              <a:ext uri="{FF2B5EF4-FFF2-40B4-BE49-F238E27FC236}">
                <a16:creationId xmlns:a16="http://schemas.microsoft.com/office/drawing/2014/main" xmlns="" id="{9B929F3D-126D-4DF5-819D-D6257C7BAC5A}"/>
              </a:ext>
            </a:extLst>
          </p:cNvPr>
          <p:cNvPicPr/>
          <p:nvPr/>
        </p:nvPicPr>
        <p:blipFill rotWithShape="1">
          <a:blip r:embed="rId3" cstate="print"/>
          <a:srcRect l="13596" t="6374" r="13325" b="5948"/>
          <a:stretch/>
        </p:blipFill>
        <p:spPr bwMode="auto">
          <a:xfrm>
            <a:off x="1115616" y="200599"/>
            <a:ext cx="7488832" cy="583264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5245A3-40FD-4ECB-86FF-6CE34C72F08D}"/>
              </a:ext>
            </a:extLst>
          </p:cNvPr>
          <p:cNvSpPr txBox="1"/>
          <p:nvPr/>
        </p:nvSpPr>
        <p:spPr>
          <a:xfrm>
            <a:off x="1331641" y="404446"/>
            <a:ext cx="35283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Monotype Corsiva" panose="03010101010201010101" pitchFamily="66" charset="0"/>
              </a:rPr>
              <a:t>В.Д. Ильин.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Освящение поклонного креста в д. Ст. </a:t>
            </a:r>
            <a:r>
              <a:rPr lang="ru-RU" sz="2800" b="1" dirty="0" err="1">
                <a:latin typeface="Monotype Corsiva" panose="03010101010201010101" pitchFamily="66" charset="0"/>
              </a:rPr>
              <a:t>Мелково</a:t>
            </a:r>
            <a:r>
              <a:rPr lang="ru-RU" sz="2800" b="1" dirty="0">
                <a:latin typeface="Monotype Corsiva" panose="03010101010201010101" pitchFamily="66" charset="0"/>
              </a:rPr>
              <a:t>. 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2016 г.</a:t>
            </a:r>
          </a:p>
        </p:txBody>
      </p:sp>
    </p:spTree>
    <p:extLst>
      <p:ext uri="{BB962C8B-B14F-4D97-AF65-F5344CB8AC3E}">
        <p14:creationId xmlns:p14="http://schemas.microsoft.com/office/powerpoint/2010/main" xmlns="" val="37982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" name="Рисунок 6" descr="F:\Конференция по краеведению\Кирилл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00042"/>
            <a:ext cx="7500990" cy="5143536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14414" y="5715016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«…украшение храма – народ, молящаяся община…»</a:t>
            </a:r>
          </a:p>
        </p:txBody>
      </p:sp>
    </p:spTree>
    <p:extLst>
      <p:ext uri="{BB962C8B-B14F-4D97-AF65-F5344CB8AC3E}">
        <p14:creationId xmlns:p14="http://schemas.microsoft.com/office/powerpoint/2010/main" xmlns="" val="37982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8604"/>
            <a:ext cx="7315484" cy="540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71604" y="5715016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Деревянная </a:t>
            </a:r>
            <a:r>
              <a:rPr lang="ru-RU" sz="3200" b="1" dirty="0" err="1">
                <a:solidFill>
                  <a:srgbClr val="C00000"/>
                </a:solidFill>
                <a:latin typeface="Monotype Corsiva" pitchFamily="66" charset="0"/>
              </a:rPr>
              <a:t>клетская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церковь</a:t>
            </a:r>
          </a:p>
        </p:txBody>
      </p:sp>
    </p:spTree>
    <p:extLst>
      <p:ext uri="{BB962C8B-B14F-4D97-AF65-F5344CB8AC3E}">
        <p14:creationId xmlns:p14="http://schemas.microsoft.com/office/powerpoint/2010/main" xmlns="" val="19319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EFF243-0D42-40D7-9857-8B0BEFDD6739}"/>
              </a:ext>
            </a:extLst>
          </p:cNvPr>
          <p:cNvSpPr txBox="1"/>
          <p:nvPr/>
        </p:nvSpPr>
        <p:spPr>
          <a:xfrm>
            <a:off x="1142976" y="5013176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Конаковское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церковное  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благочиние. 2021 г.</a:t>
            </a:r>
            <a:endParaRPr lang="ru-RU" sz="3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 descr="https://i.mycdn.me/i?r=AyH4iRPQ2q0otWIFepML2LxR0-IIL-HXoY9pciiIVa97Dg&amp;fn=w_6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00042"/>
            <a:ext cx="7786742" cy="4873174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0100" y="357167"/>
            <a:ext cx="7858179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750-летие Тверской епархии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6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71881237-ACA6-449F-A64B-D10A9B4A4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19962"/>
            <a:ext cx="7285762" cy="4163293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EFF243-0D42-40D7-9857-8B0BEFDD6739}"/>
              </a:ext>
            </a:extLst>
          </p:cNvPr>
          <p:cNvSpPr txBox="1"/>
          <p:nvPr/>
        </p:nvSpPr>
        <p:spPr>
          <a:xfrm>
            <a:off x="1259632" y="4563478"/>
            <a:ext cx="7285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Благочинный Конаковского церковного округа о. Пётр Дубяго</a:t>
            </a:r>
          </a:p>
        </p:txBody>
      </p:sp>
    </p:spTree>
    <p:extLst>
      <p:ext uri="{BB962C8B-B14F-4D97-AF65-F5344CB8AC3E}">
        <p14:creationId xmlns:p14="http://schemas.microsoft.com/office/powerpoint/2010/main" xmlns="" val="26616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28596" y="214290"/>
            <a:ext cx="835824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817733-B40D-48BF-8E64-E6AC79B5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DED558F-6706-4C72-9FB9-464B528C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7447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9B01FB-ECD9-4E2F-BB6E-8744442A958E}"/>
              </a:ext>
            </a:extLst>
          </p:cNvPr>
          <p:cNvSpPr txBox="1"/>
          <p:nvPr/>
        </p:nvSpPr>
        <p:spPr>
          <a:xfrm>
            <a:off x="1475656" y="5733256"/>
            <a:ext cx="271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1739</a:t>
            </a:r>
          </a:p>
        </p:txBody>
      </p:sp>
    </p:spTree>
    <p:extLst>
      <p:ext uri="{BB962C8B-B14F-4D97-AF65-F5344CB8AC3E}">
        <p14:creationId xmlns:p14="http://schemas.microsoft.com/office/powerpoint/2010/main" xmlns="" val="1701789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tnik.ru/Borki/hist/06/aeron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572559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BA61A8-84A5-4FEC-9528-8C5F672F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D98BCD-F5D6-4BB1-B49A-BD5A8D1AC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816E0C6-F00C-4C4B-B144-A9532B30B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08" t="8588" r="4844" b="30276"/>
          <a:stretch/>
        </p:blipFill>
        <p:spPr bwMode="auto">
          <a:xfrm>
            <a:off x="564573" y="457199"/>
            <a:ext cx="7967867" cy="5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4448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 descr="http://forum.vgd.ru/file.php?fid=268770&amp;key=1783915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1532" y="1780639"/>
            <a:ext cx="6910536" cy="4312657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 bwMode="auto">
          <a:xfrm>
            <a:off x="4291495" y="2636912"/>
            <a:ext cx="304800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692" y="457200"/>
            <a:ext cx="7571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       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Место часовни у с. </a:t>
            </a:r>
            <a:r>
              <a:rPr lang="ru-RU" sz="40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Едимоново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на  карте Менде.</a:t>
            </a:r>
          </a:p>
        </p:txBody>
      </p:sp>
    </p:spTree>
    <p:extLst>
      <p:ext uri="{BB962C8B-B14F-4D97-AF65-F5344CB8AC3E}">
        <p14:creationId xmlns:p14="http://schemas.microsoft.com/office/powerpoint/2010/main" xmlns="" val="2129525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762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5F08F5C-0D4C-4AA5-874A-7E523B88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776" y="871075"/>
            <a:ext cx="5498551" cy="366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6C7C3B-3945-4CAF-BB21-B70A9AEBE5BC}"/>
              </a:ext>
            </a:extLst>
          </p:cNvPr>
          <p:cNvSpPr txBox="1"/>
          <p:nvPr/>
        </p:nvSpPr>
        <p:spPr>
          <a:xfrm>
            <a:off x="1691680" y="4725144"/>
            <a:ext cx="6768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Архиерейская слобода в </a:t>
            </a:r>
            <a:r>
              <a:rPr lang="ru-RU" sz="2000" dirty="0" err="1"/>
              <a:t>Затьмачье</a:t>
            </a:r>
            <a:r>
              <a:rPr lang="ru-RU" sz="2000" dirty="0"/>
              <a:t>.  </a:t>
            </a:r>
            <a:r>
              <a:rPr lang="ru-RU" sz="2000" dirty="0" err="1"/>
              <a:t>Архирейский</a:t>
            </a:r>
            <a:r>
              <a:rPr lang="ru-RU" sz="2000" dirty="0"/>
              <a:t> дом на территории </a:t>
            </a:r>
            <a:r>
              <a:rPr lang="ru-RU" sz="2000" dirty="0" err="1"/>
              <a:t>Трёхсвятского</a:t>
            </a:r>
            <a:r>
              <a:rPr lang="ru-RU" sz="2000" dirty="0"/>
              <a:t> монастыря (с. </a:t>
            </a:r>
            <a:r>
              <a:rPr lang="ru-RU" sz="2000" dirty="0" err="1"/>
              <a:t>Трёхсвяткое</a:t>
            </a:r>
            <a:r>
              <a:rPr lang="ru-RU" sz="2000" dirty="0"/>
              <a:t>, Тверь). План 1710 г. </a:t>
            </a:r>
          </a:p>
        </p:txBody>
      </p:sp>
    </p:spTree>
    <p:extLst>
      <p:ext uri="{BB962C8B-B14F-4D97-AF65-F5344CB8AC3E}">
        <p14:creationId xmlns:p14="http://schemas.microsoft.com/office/powerpoint/2010/main" xmlns="" val="1224943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126" y="-1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EC68E6D-6D20-4262-8189-C7F879982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9674" y="862869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1B4377-CDF4-475C-AE41-5A60F8C0AD75}"/>
              </a:ext>
            </a:extLst>
          </p:cNvPr>
          <p:cNvSpPr txBox="1"/>
          <p:nvPr/>
        </p:nvSpPr>
        <p:spPr>
          <a:xfrm>
            <a:off x="1835696" y="5739669"/>
            <a:ext cx="12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1768</a:t>
            </a:r>
          </a:p>
        </p:txBody>
      </p:sp>
    </p:spTree>
    <p:extLst>
      <p:ext uri="{BB962C8B-B14F-4D97-AF65-F5344CB8AC3E}">
        <p14:creationId xmlns:p14="http://schemas.microsoft.com/office/powerpoint/2010/main" xmlns="" val="304683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406BF08-CE7D-4107-B1D4-C7F3E7E5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9499"/>
            <a:ext cx="4807838" cy="57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13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86891C80-E1B4-4876-96F7-D22F87C7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1721"/>
            <a:ext cx="7380312" cy="29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9560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980728"/>
            <a:ext cx="5499720" cy="5099397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ru-RU" sz="4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Большой </a:t>
            </a:r>
            <a:r>
              <a:rPr lang="ru-RU" sz="4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пятикупольный</a:t>
            </a:r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каменный храм в стиле ампир. Боковые приделы были освящены во имя Пророка Илии, второй - Архангела Михаила. В 1936 церковь была уничтожена вместе с селом во время строительства Иваньковского водохранилища.</a:t>
            </a:r>
            <a:b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  В XV-XVII вв. - Воскресенский монастырь, приписанный к тверскому </a:t>
            </a:r>
            <a:r>
              <a:rPr lang="ru-RU" sz="4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Отроч</a:t>
            </a:r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монастырю.</a:t>
            </a:r>
          </a:p>
          <a:p>
            <a:pPr algn="l"/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  Погост Воскресенский на реке </a:t>
            </a:r>
            <a:r>
              <a:rPr lang="ru-RU" sz="4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Шоше</a:t>
            </a:r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монастырь в XIV - XV веках, церковь Обновления храма Воскресения Христова.</a:t>
            </a:r>
            <a:b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  Название поселения взято от бывшей в нем церкви. Очевидно, один из древнейших погостов, так как расположен при слиянии крупных рек </a:t>
            </a:r>
            <a:r>
              <a:rPr lang="ru-RU" sz="4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Шоши</a:t>
            </a:r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и Волги. Такое место удобно при сборе дани с селений в верховьях двух рек. Одновременно, здесь же пересекала Волгу древнейшая дорога из Твери в Москву.</a:t>
            </a:r>
            <a:b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  XIV-XV вв., "В Твери существовали монастыри ... Воскресенский на </a:t>
            </a:r>
            <a:r>
              <a:rPr lang="ru-RU" sz="4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Шоше</a:t>
            </a:r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... упоминаемые 1361-1437 гг." [26, Т. 3, стр. 120].</a:t>
            </a:r>
            <a:b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  1624 г., "Погост Воскресенский на реке на </a:t>
            </a:r>
            <a:r>
              <a:rPr lang="ru-RU" sz="4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Шоше</a:t>
            </a:r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а в нем церковь Воскресения Христова, деревянная, клецки, стоит без пения" [4, стр. 252 (оборот)].</a:t>
            </a:r>
            <a:b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  1678 г., На землях села Нового упомянут "Приселок Воскресенский, 14 крестьянских, 12 </a:t>
            </a:r>
            <a:r>
              <a:rPr lang="ru-RU" sz="4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бобыльих</a:t>
            </a:r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дворов" [6, около стр. 71].</a:t>
            </a:r>
            <a:b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  1715 г., "А в приселке Воскресенском церковь деревянная во имя Обновление храма Воскресения Христова. При той церкви во дворе поп Василий Иванов 45 лет, у него жена Васса Григорьева 40 лет. У него же два сына Иван 9, Никита 6, дочери Мавра 17 лет, Дарья год" [13, стр. 393 (оборот)].</a:t>
            </a:r>
            <a:b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  1723 г., "Вотчины ближнего стольника и Сибирского Губернатора князя Алексея Михайловича Черкасского села Воскресенского, что на устье реки </a:t>
            </a:r>
            <a:r>
              <a:rPr lang="ru-RU" sz="4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Шоши</a:t>
            </a:r>
            <a:r>
              <a:rPr lang="ru-RU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церкви Воскресения Христова обновления храма поп Василий Иванов" [14, стр. 711].</a:t>
            </a:r>
          </a:p>
          <a:p>
            <a:endParaRPr lang="ru-RU" dirty="0"/>
          </a:p>
        </p:txBody>
      </p:sp>
      <p:pic>
        <p:nvPicPr>
          <p:cNvPr id="1026" name="Picture 2" descr="Воскресения Словущего церковь.">
            <a:extLst>
              <a:ext uri="{FF2B5EF4-FFF2-40B4-BE49-F238E27FC236}">
                <a16:creationId xmlns:a16="http://schemas.microsoft.com/office/drawing/2014/main" xmlns="" id="{D2BDB93D-BFC3-4A00-B24A-B5F3E9F11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26" y="1467173"/>
            <a:ext cx="3290847" cy="215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F:\Едимоново - к конференции-2\новая часов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38200"/>
            <a:ext cx="6781800" cy="450662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47800" y="5791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2007 г.  Часовня во имя Дмитрия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Солунского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883" y="362058"/>
            <a:ext cx="7800365" cy="617721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F143DB-9B22-4BA3-9090-5122158BBD00}"/>
              </a:ext>
            </a:extLst>
          </p:cNvPr>
          <p:cNvSpPr txBox="1"/>
          <p:nvPr/>
        </p:nvSpPr>
        <p:spPr>
          <a:xfrm>
            <a:off x="1069272" y="1643050"/>
            <a:ext cx="7855080" cy="512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Православные святыни, </a:t>
            </a:r>
          </a:p>
          <a:p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относящиеся к </a:t>
            </a:r>
            <a:r>
              <a:rPr lang="ru-RU" sz="40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Захожскому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Шейскому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и </a:t>
            </a:r>
            <a:r>
              <a:rPr lang="ru-RU" sz="40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Микулинскому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станам     Тверской епархии, принадлежали </a:t>
            </a:r>
          </a:p>
          <a:p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до второй половины 18 века </a:t>
            </a:r>
          </a:p>
          <a:p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тверскому </a:t>
            </a:r>
            <a:r>
              <a:rPr lang="ru-RU" sz="40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архирейскому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дому, </a:t>
            </a:r>
          </a:p>
          <a:p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позже  управлялись  </a:t>
            </a:r>
          </a:p>
          <a:p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         Коллегией экономии.</a:t>
            </a:r>
          </a:p>
        </p:txBody>
      </p:sp>
    </p:spTree>
    <p:extLst>
      <p:ext uri="{BB962C8B-B14F-4D97-AF65-F5344CB8AC3E}">
        <p14:creationId xmlns:p14="http://schemas.microsoft.com/office/powerpoint/2010/main" xmlns="" val="9589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3C200E-6ED0-4CE9-8FCA-96C2C8B7BEB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3" t="31033" r="53105" b="6641"/>
          <a:stretch/>
        </p:blipFill>
        <p:spPr bwMode="auto">
          <a:xfrm>
            <a:off x="1043608" y="332656"/>
            <a:ext cx="7798640" cy="619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218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CC9ED7-5A4F-4EC5-B666-90B1E1065238}"/>
              </a:ext>
            </a:extLst>
          </p:cNvPr>
          <p:cNvSpPr txBox="1"/>
          <p:nvPr/>
        </p:nvSpPr>
        <p:spPr>
          <a:xfrm>
            <a:off x="1403648" y="457200"/>
            <a:ext cx="727280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Церкви </a:t>
            </a:r>
            <a:r>
              <a:rPr lang="ru-RU" sz="32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Захожского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стана </a:t>
            </a:r>
          </a:p>
          <a:p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около </a:t>
            </a:r>
            <a:r>
              <a:rPr lang="ru-RU" sz="32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Вертязина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действовали </a:t>
            </a:r>
          </a:p>
          <a:p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в деревнях: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- Воскресенское,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-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Голениха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- Алексино,</a:t>
            </a:r>
          </a:p>
          <a:p>
            <a:pPr marL="285750" indent="-285750">
              <a:buFontTx/>
              <a:buChar char="-"/>
            </a:pP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Хлусово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Ведерня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Отроковичи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(Покровская),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Лукино (Николаевская),</a:t>
            </a:r>
          </a:p>
          <a:p>
            <a:pPr marL="285750" indent="-285750">
              <a:buFontTx/>
              <a:buChar char="-"/>
            </a:pP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Игуменка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(Николаевская),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Семёновское (Дмитриевская).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7" name="Рисунок 6" descr="Рис. 225. Церковь села Билюкова. Фото Д. Иванова. Типы крыш клетских церквей. Русское деревянное зодчество. Михаил Красовский">
            <a:extLst>
              <a:ext uri="{FF2B5EF4-FFF2-40B4-BE49-F238E27FC236}">
                <a16:creationId xmlns:a16="http://schemas.microsoft.com/office/drawing/2014/main" xmlns="" id="{51BC83FC-6EA0-46FD-A185-5ADB29168C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376264" cy="3327851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xmlns="" val="9679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85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CC9ED7-5A4F-4EC5-B666-90B1E1065238}"/>
              </a:ext>
            </a:extLst>
          </p:cNvPr>
          <p:cNvSpPr txBox="1"/>
          <p:nvPr/>
        </p:nvSpPr>
        <p:spPr>
          <a:xfrm>
            <a:off x="1403648" y="45720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1214414" y="928670"/>
            <a:ext cx="7438552" cy="4071966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71538" y="5286388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C00000"/>
                </a:solidFill>
                <a:latin typeface="Monotype Corsiva" pitchFamily="66" charset="0"/>
              </a:rPr>
              <a:t>Отроч</a:t>
            </a: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 монастырь (основан  в 1265 г.)</a:t>
            </a:r>
          </a:p>
        </p:txBody>
      </p:sp>
    </p:spTree>
    <p:extLst>
      <p:ext uri="{BB962C8B-B14F-4D97-AF65-F5344CB8AC3E}">
        <p14:creationId xmlns:p14="http://schemas.microsoft.com/office/powerpoint/2010/main" xmlns="" val="32879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3.infourok.ru/uploads/ex/011e/0003d1ad-4a275516/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7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D387E8-EA0F-4485-AEF2-666A0290B97A}"/>
              </a:ext>
            </a:extLst>
          </p:cNvPr>
          <p:cNvSpPr txBox="1"/>
          <p:nvPr/>
        </p:nvSpPr>
        <p:spPr>
          <a:xfrm>
            <a:off x="1043608" y="642918"/>
            <a:ext cx="77986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Монастыри  около  </a:t>
            </a:r>
            <a:r>
              <a:rPr lang="ru-RU" sz="44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Вертязина</a:t>
            </a:r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(правый берег Волги):</a:t>
            </a:r>
            <a:endParaRPr lang="ru-RU" sz="4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685800" indent="-685800">
              <a:buFontTx/>
              <a:buChar char="-"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Петровский,</a:t>
            </a:r>
          </a:p>
          <a:p>
            <a:pPr marL="685800" indent="-685800">
              <a:buFontTx/>
              <a:buChar char="-"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Афанасьевский,</a:t>
            </a:r>
          </a:p>
          <a:p>
            <a:pPr marL="685800" indent="-685800">
              <a:buFontTx/>
              <a:buChar char="-"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Александровский,</a:t>
            </a:r>
          </a:p>
          <a:p>
            <a:pPr marL="685800" indent="-685800">
              <a:buFontTx/>
              <a:buChar char="-"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монастырский двор в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Кошелёво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,</a:t>
            </a:r>
          </a:p>
          <a:p>
            <a:pPr marL="685800" indent="-685800">
              <a:buFontTx/>
              <a:buChar char="-"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монастырский двор в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Игуменке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075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1296</TotalTime>
  <Words>531</Words>
  <Application>Microsoft Office PowerPoint</Application>
  <PresentationFormat>Экран (4:3)</PresentationFormat>
  <Paragraphs>113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39</cp:revision>
  <dcterms:created xsi:type="dcterms:W3CDTF">2021-10-05T14:44:26Z</dcterms:created>
  <dcterms:modified xsi:type="dcterms:W3CDTF">2021-12-16T15:35:56Z</dcterms:modified>
</cp:coreProperties>
</file>