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8"/>
  </p:notesMasterIdLst>
  <p:sldIdLst>
    <p:sldId id="301" r:id="rId2"/>
    <p:sldId id="319" r:id="rId3"/>
    <p:sldId id="495" r:id="rId4"/>
    <p:sldId id="484" r:id="rId5"/>
    <p:sldId id="474" r:id="rId6"/>
    <p:sldId id="412" r:id="rId7"/>
    <p:sldId id="496" r:id="rId8"/>
    <p:sldId id="499" r:id="rId9"/>
    <p:sldId id="433" r:id="rId10"/>
    <p:sldId id="459" r:id="rId11"/>
    <p:sldId id="501" r:id="rId12"/>
    <p:sldId id="425" r:id="rId13"/>
    <p:sldId id="500" r:id="rId14"/>
    <p:sldId id="434" r:id="rId15"/>
    <p:sldId id="487" r:id="rId16"/>
    <p:sldId id="472" r:id="rId17"/>
    <p:sldId id="452" r:id="rId18"/>
    <p:sldId id="456" r:id="rId19"/>
    <p:sldId id="454" r:id="rId20"/>
    <p:sldId id="443" r:id="rId21"/>
    <p:sldId id="467" r:id="rId22"/>
    <p:sldId id="437" r:id="rId23"/>
    <p:sldId id="520" r:id="rId24"/>
    <p:sldId id="464" r:id="rId25"/>
    <p:sldId id="363" r:id="rId26"/>
    <p:sldId id="490" r:id="rId27"/>
    <p:sldId id="436" r:id="rId28"/>
    <p:sldId id="505" r:id="rId29"/>
    <p:sldId id="426" r:id="rId30"/>
    <p:sldId id="480" r:id="rId31"/>
    <p:sldId id="486" r:id="rId32"/>
    <p:sldId id="455" r:id="rId33"/>
    <p:sldId id="512" r:id="rId34"/>
    <p:sldId id="519" r:id="rId35"/>
    <p:sldId id="506" r:id="rId36"/>
    <p:sldId id="320" r:id="rId37"/>
    <p:sldId id="358" r:id="rId38"/>
    <p:sldId id="497" r:id="rId39"/>
    <p:sldId id="364" r:id="rId40"/>
    <p:sldId id="346" r:id="rId41"/>
    <p:sldId id="511" r:id="rId42"/>
    <p:sldId id="446" r:id="rId43"/>
    <p:sldId id="368" r:id="rId44"/>
    <p:sldId id="322" r:id="rId45"/>
    <p:sldId id="422" r:id="rId46"/>
    <p:sldId id="349" r:id="rId47"/>
    <p:sldId id="477" r:id="rId48"/>
    <p:sldId id="509" r:id="rId49"/>
    <p:sldId id="510" r:id="rId50"/>
    <p:sldId id="450" r:id="rId51"/>
    <p:sldId id="428" r:id="rId52"/>
    <p:sldId id="473" r:id="rId53"/>
    <p:sldId id="415" r:id="rId54"/>
    <p:sldId id="407" r:id="rId55"/>
    <p:sldId id="411" r:id="rId56"/>
    <p:sldId id="42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Лампе" initials="СЛ" lastIdx="1" clrIdx="0">
    <p:extLst>
      <p:ext uri="{19B8F6BF-5375-455C-9EA6-DF929625EA0E}">
        <p15:presenceInfo xmlns:p15="http://schemas.microsoft.com/office/powerpoint/2012/main" xmlns="" userId="375a14a96fd7cc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6E6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-7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2AD15-DE08-40A1-8259-888FE6466097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A2569-EDBA-4B8B-A4B9-9F9334BC18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786D276-67AE-4B24-BB48-955773A6A3D3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BD1172D-79C7-4FAF-95A4-34104CBA7C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5.wdp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sv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image" Target="../media/image59.jpeg"/><Relationship Id="rId7" Type="http://schemas.openxmlformats.org/officeDocument/2006/relationships/image" Target="../media/image7.jpeg"/><Relationship Id="rId12" Type="http://schemas.openxmlformats.org/officeDocument/2006/relationships/image" Target="../media/image64.jpeg"/><Relationship Id="rId17" Type="http://schemas.openxmlformats.org/officeDocument/2006/relationships/image" Target="../media/image67.png"/><Relationship Id="rId2" Type="http://schemas.openxmlformats.org/officeDocument/2006/relationships/image" Target="../media/image58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elekontv.ru/wp-content/uploads/2018/06/9641920_orig.jpg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61.jpeg"/><Relationship Id="rId15" Type="http://schemas.microsoft.com/office/2007/relationships/hdphoto" Target="../media/hdphoto25.wdp"/><Relationship Id="rId10" Type="http://schemas.microsoft.com/office/2007/relationships/hdphoto" Target="../media/hdphoto21.wdp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telekontv.ru/wp-content/uploads/2018/06/9641920_orig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s61.radikal.ru/i171/1302/5f/3e1597822e4b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643182"/>
            <a:ext cx="69294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214290"/>
            <a:ext cx="8606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Земляки 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 партизанском движении </a:t>
            </a:r>
          </a:p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Великой Отечественной войны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(презентация к исследовательской работе Лампе С.Н.)                                                             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802" y="607220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86BC95-C992-4B72-A510-CE9BDCAE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AA400E7-1B99-4BF3-94CC-AF45EF9D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71" y="274693"/>
            <a:ext cx="7853858" cy="538655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CE1F0F-7ABA-4285-AE52-5AC97EC3B59F}"/>
              </a:ext>
            </a:extLst>
          </p:cNvPr>
          <p:cNvSpPr txBox="1"/>
          <p:nvPr/>
        </p:nvSpPr>
        <p:spPr>
          <a:xfrm>
            <a:off x="125760" y="5701060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Удары Красной армии на Калининском направлении 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к 16 декабря 1941 г. </a:t>
            </a:r>
          </a:p>
        </p:txBody>
      </p:sp>
      <p:sp>
        <p:nvSpPr>
          <p:cNvPr id="5" name="Овал 4"/>
          <p:cNvSpPr/>
          <p:nvPr/>
        </p:nvSpPr>
        <p:spPr>
          <a:xfrm>
            <a:off x="5000628" y="3214686"/>
            <a:ext cx="200020" cy="200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14744" y="1785926"/>
            <a:ext cx="342896" cy="342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9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A21370-65F4-48A2-8840-35FABE76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7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73B77-E36E-4B5E-BD24-6E83A2966720}"/>
              </a:ext>
            </a:extLst>
          </p:cNvPr>
          <p:cNvSpPr txBox="1"/>
          <p:nvPr/>
        </p:nvSpPr>
        <p:spPr>
          <a:xfrm>
            <a:off x="179512" y="214290"/>
            <a:ext cx="85072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1941 г.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армия освободила  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районов из 38 оккупированных, но 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врага оставались 22 района запада области.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партизанского сопротивления там были разрознены.</a:t>
            </a:r>
          </a:p>
        </p:txBody>
      </p:sp>
    </p:spTree>
    <p:extLst>
      <p:ext uri="{BB962C8B-B14F-4D97-AF65-F5344CB8AC3E}">
        <p14:creationId xmlns:p14="http://schemas.microsoft.com/office/powerpoint/2010/main" xmlns="" val="9697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67494"/>
            <a:ext cx="4429124" cy="19682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«За Родину», «За Сталина»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4323"/>
            <a:ext cx="4286280" cy="5929354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528F48-A95D-419F-B38A-83DA9607DDA1}"/>
              </a:ext>
            </a:extLst>
          </p:cNvPr>
          <p:cNvSpPr txBox="1"/>
          <p:nvPr/>
        </p:nvSpPr>
        <p:spPr>
          <a:xfrm>
            <a:off x="5148064" y="764704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Иванович Мусатов, 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1938 г. до января 1941г. – 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секретарь Завидовского райкома ВКП(б)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598666-AAC1-4AFA-BBFC-8094F0D63D5F}"/>
              </a:ext>
            </a:extLst>
          </p:cNvPr>
          <p:cNvSpPr txBox="1"/>
          <p:nvPr/>
        </p:nvSpPr>
        <p:spPr>
          <a:xfrm flipH="1">
            <a:off x="107504" y="548680"/>
            <a:ext cx="90364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 А.А. Баскаковым добровольцами были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конаковцы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Костыгов</a:t>
            </a:r>
            <a:r>
              <a:rPr 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Александр Мацкевич, Юрий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Иванов, Георгий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Захмылов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Николай Зайцев, Борис Виноградов, Владимир Кирьянов</a:t>
            </a: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553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4786346" cy="536367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14942" y="1214422"/>
            <a:ext cx="39290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Баскаков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товарищами по отряду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2321703" y="678637"/>
            <a:ext cx="1428760" cy="50006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395BD94-36B3-4F8B-BE59-841BD1F3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757"/>
            <a:ext cx="4380752" cy="613248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06EAC3-D7EF-47E5-B8C5-60522311FA6C}"/>
              </a:ext>
            </a:extLst>
          </p:cNvPr>
          <p:cNvSpPr txBox="1"/>
          <p:nvPr/>
        </p:nvSpPr>
        <p:spPr>
          <a:xfrm>
            <a:off x="5004048" y="863001"/>
            <a:ext cx="396044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Григорьевич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Старинов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оперативно-диверсионного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Западного фронта, основатель российского спецназа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86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6095" y="285728"/>
            <a:ext cx="8711810" cy="628654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720" y="5643578"/>
            <a:ext cx="850112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Калининский штаб партизанского движения. Начальник отдела материально-технического обеспечения майор А.А. </a:t>
            </a:r>
            <a:r>
              <a:rPr lang="ru-RU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Титок</a:t>
            </a: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(5-й слева)</a:t>
            </a:r>
            <a:endParaRPr lang="ru-RU" dirty="0">
              <a:solidFill>
                <a:schemeClr val="accent6">
                  <a:lumMod val="10000"/>
                </a:schemeClr>
              </a:solidFill>
            </a:endParaRPr>
          </a:p>
        </p:txBody>
      </p:sp>
      <p:cxnSp>
        <p:nvCxnSpPr>
          <p:cNvPr id="8" name="Прямая со стрелкой 7"/>
          <p:cNvCxnSpPr>
            <a:stCxn id="34819" idx="0"/>
          </p:cNvCxnSpPr>
          <p:nvPr/>
        </p:nvCxnSpPr>
        <p:spPr>
          <a:xfrm rot="16200000" flipH="1" flipV="1">
            <a:off x="4036215" y="392885"/>
            <a:ext cx="642942" cy="4286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600" y="302917"/>
            <a:ext cx="4313508" cy="62521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443D3-9BEE-4666-B2BE-824BB6B75661}"/>
              </a:ext>
            </a:extLst>
          </p:cNvPr>
          <p:cNvSpPr txBox="1"/>
          <p:nvPr/>
        </p:nvSpPr>
        <p:spPr>
          <a:xfrm>
            <a:off x="5004048" y="548680"/>
            <a:ext cx="36003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Пантелеймон Кондратьевич Пономаренко,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Центрального  штаба партизанского движения  (ЦШДП)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pwar.ru/uploads/posts/2016-07/1469117790_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628932" cy="571504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504" y="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Суражские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«ворота» -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Суражская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партизанская зона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6429388" y="571480"/>
            <a:ext cx="1214446" cy="78581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ycdn.me/i?r=AzEPZsRbOZEKgBhR0XGMT1RkNTSZTCKe-aYf2i2Lcw0aT6aKTM5SRkZCeTgDn6uOy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908720"/>
            <a:ext cx="7715250" cy="557212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11A419-9FAB-4D57-958C-2C20A44C24DA}"/>
              </a:ext>
            </a:extLst>
          </p:cNvPr>
          <p:cNvSpPr txBox="1"/>
          <p:nvPr/>
        </p:nvSpPr>
        <p:spPr>
          <a:xfrm flipH="1">
            <a:off x="737784" y="192488"/>
            <a:ext cx="771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Диверсионный отряд партизан в Белоруссии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3512"/>
            <a:ext cx="8258204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Плакаты 1941 года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0032" y="428604"/>
            <a:ext cx="3486337" cy="4929222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48" y="285728"/>
            <a:ext cx="3593423" cy="521497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: Архивное фото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6500858" cy="435771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https://avatars.mds.yandex.net/get-zen_doc/936895/pub_5bec7cddc792cb00ac0b9217_5bec7d5b57c26000aedc3845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845849" cy="315384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2844" y="1214422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Белоруссия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7819" y="4929198"/>
            <a:ext cx="3571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Партизанская операция «Рельсовая война».  1942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2history.ru/uploads/2004/1322246060_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7944048" cy="527432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7158" y="5786454"/>
            <a:ext cx="8429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Карательная операция фашистов в </a:t>
            </a:r>
            <a:r>
              <a:rPr lang="ru-RU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Суражской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зоне. Май 1943 г. Кадр из немецкой кинохроники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vitebsk.vitebsk-region.gov.by/sites/default/files/imce-files/s000075_494177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480989"/>
            <a:ext cx="5377222" cy="6172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607" y="908720"/>
            <a:ext cx="3312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Урочище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Островские Дачи - место последнего боя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командира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особого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диверсионного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отряда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Алексея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Баскакова </a:t>
            </a:r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3190679" y="2060848"/>
            <a:ext cx="380118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C4BED6-F5AB-491F-9678-9C1B92F4D900}"/>
              </a:ext>
            </a:extLst>
          </p:cNvPr>
          <p:cNvSpPr txBox="1"/>
          <p:nvPr/>
        </p:nvSpPr>
        <p:spPr>
          <a:xfrm>
            <a:off x="3442219" y="620688"/>
            <a:ext cx="4832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район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Белорусской ССР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д.Островск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5386374" cy="54424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0694" y="500042"/>
            <a:ext cx="3643306" cy="53578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Островские Витебского района республики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Белорусь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Здесь, в братской могиле №4415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улице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Заслонова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весте с другими героями захоронен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А.А. Баскаков. 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5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298BC37-AE4D-41C3-925B-4E8E8A8A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699893" cy="502099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910" y="5500702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Мемориальная доска на улице 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А.А. Баскакова в г. Конаково</a:t>
            </a:r>
          </a:p>
        </p:txBody>
      </p:sp>
    </p:spTree>
    <p:extLst>
      <p:ext uri="{BB962C8B-B14F-4D97-AF65-F5344CB8AC3E}">
        <p14:creationId xmlns:p14="http://schemas.microsoft.com/office/powerpoint/2010/main" xmlns="" val="41378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http://rasfokus.ru/images/photos/medium/81eef02e83881de5db75ff8fd78a33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527" y="188640"/>
            <a:ext cx="8548188" cy="632301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7906" y="3786190"/>
            <a:ext cx="313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Урочище </a:t>
            </a:r>
          </a:p>
          <a:p>
            <a:pPr algn="ctr"/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Лоховня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B593DEE-5157-4D6A-8DB6-F3ECC220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91700" y="3310830"/>
            <a:ext cx="5279015" cy="31812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0" y="5286388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Землянка командира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5-й бригады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67494"/>
            <a:ext cx="3890712" cy="480458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FFFF00"/>
                </a:solidFill>
                <a:latin typeface="Monotype Corsiva" pitchFamily="66" charset="0"/>
              </a:rPr>
              <a:t>Сергей Иванович   Мусатов</a:t>
            </a:r>
            <a:r>
              <a:rPr lang="ru-RU" sz="4800" dirty="0">
                <a:latin typeface="Monotype Corsiva" pitchFamily="66" charset="0"/>
              </a:rPr>
              <a:t/>
            </a:r>
            <a:br>
              <a:rPr lang="ru-RU" sz="4800" dirty="0">
                <a:latin typeface="Monotype Corsiva" pitchFamily="66" charset="0"/>
              </a:rPr>
            </a:br>
            <a:r>
              <a:rPr lang="ru-RU" sz="4800" dirty="0">
                <a:solidFill>
                  <a:srgbClr val="FFFF00"/>
                </a:solidFill>
                <a:latin typeface="Monotype Corsiva" pitchFamily="66" charset="0"/>
              </a:rPr>
              <a:t>(</a:t>
            </a:r>
            <a:r>
              <a:rPr lang="ru-RU" sz="4800" b="1" dirty="0">
                <a:solidFill>
                  <a:srgbClr val="FFFF00"/>
                </a:solidFill>
                <a:latin typeface="Monotype Corsiva" pitchFamily="66" charset="0"/>
              </a:rPr>
              <a:t>1905-1943)</a:t>
            </a:r>
          </a:p>
        </p:txBody>
      </p:sp>
      <p:pic>
        <p:nvPicPr>
          <p:cNvPr id="3" name="Рисунок 2" descr="«За Родину», «За Сталина»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4286280" cy="5929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2656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5484662" cy="166302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Monotype Corsiva" pitchFamily="66" charset="0"/>
              </a:rPr>
              <a:t>Г. Невель. Место захоронения </a:t>
            </a:r>
            <a:br>
              <a:rPr lang="ru-RU" sz="40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000" b="1" dirty="0">
                <a:solidFill>
                  <a:srgbClr val="FFFF00"/>
                </a:solidFill>
                <a:latin typeface="Monotype Corsiva" pitchFamily="66" charset="0"/>
              </a:rPr>
              <a:t>Сергея Ивановича Мусатова</a:t>
            </a:r>
            <a:r>
              <a:rPr lang="ru-RU" sz="4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br>
              <a:rPr lang="ru-RU" sz="4000" b="1" dirty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1538" y="4643446"/>
            <a:ext cx="6643734" cy="142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Лампе С.Н\KINGSTON\А.Т. Щербина\общий вид захоронения в Пустошке.JPG">
            <a:extLst>
              <a:ext uri="{FF2B5EF4-FFF2-40B4-BE49-F238E27FC236}">
                <a16:creationId xmlns:a16="http://schemas.microsoft.com/office/drawing/2014/main" xmlns="" id="{0FA20995-F0BE-4CBB-ADEA-BDA0E6F8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662" y="352153"/>
            <a:ext cx="3302180" cy="246303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A0E4435-E2BC-4FCC-8181-C3DFABCD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7489" y="3103981"/>
            <a:ext cx="7449021" cy="346829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0B0DE754-80A4-4E1B-8BB9-74CD31B95675}"/>
              </a:ext>
            </a:extLst>
          </p:cNvPr>
          <p:cNvCxnSpPr>
            <a:cxnSpLocks/>
          </p:cNvCxnSpPr>
          <p:nvPr/>
        </p:nvCxnSpPr>
        <p:spPr>
          <a:xfrm flipV="1">
            <a:off x="1071538" y="5013176"/>
            <a:ext cx="6643734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C9E866-FB2B-4850-92EE-95415626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811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8C7F02-1C55-4AE3-9B9D-5824C9345A04}"/>
              </a:ext>
            </a:extLst>
          </p:cNvPr>
          <p:cNvSpPr txBox="1"/>
          <p:nvPr/>
        </p:nvSpPr>
        <p:spPr>
          <a:xfrm>
            <a:off x="457200" y="764704"/>
            <a:ext cx="83632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июле 1942 г. было создано уникальное формирование –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–й Калининский партизанский корпус. Корпус взаимодействовал 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3-й ударной армией. 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поставленных командованием задач он был расформирован на бригады.</a:t>
            </a:r>
          </a:p>
        </p:txBody>
      </p:sp>
    </p:spTree>
    <p:extLst>
      <p:ext uri="{BB962C8B-B14F-4D97-AF65-F5344CB8AC3E}">
        <p14:creationId xmlns:p14="http://schemas.microsoft.com/office/powerpoint/2010/main" xmlns="" val="25967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-261618"/>
            <a:ext cx="4429124" cy="5548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Копылов, выпускник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Редкинской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школы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(1922-20? ).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Послевоенное фото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467544" y="344341"/>
            <a:ext cx="4936632" cy="6169318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AF3501-D2F1-4C95-9A72-0983DCA2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252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62968B-85EB-414C-9C78-F7AA42EEC88D}"/>
              </a:ext>
            </a:extLst>
          </p:cNvPr>
          <p:cNvSpPr txBox="1"/>
          <p:nvPr/>
        </p:nvSpPr>
        <p:spPr>
          <a:xfrm>
            <a:off x="203723" y="267494"/>
            <a:ext cx="8496944" cy="6001643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1941 г. в районе были сформированы 2 истребительных батальона: на станции Завидово и в посёлке Редкино.</a:t>
            </a:r>
          </a:p>
          <a:p>
            <a:pPr algn="ctr"/>
            <a:r>
              <a:rPr lang="ru-RU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Бойцы находились на военном положении и собирались </a:t>
            </a:r>
          </a:p>
          <a:p>
            <a:pPr algn="ctr"/>
            <a:r>
              <a:rPr lang="ru-RU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тревоге. </a:t>
            </a:r>
          </a:p>
        </p:txBody>
      </p:sp>
    </p:spTree>
    <p:extLst>
      <p:ext uri="{BB962C8B-B14F-4D97-AF65-F5344CB8AC3E}">
        <p14:creationId xmlns:p14="http://schemas.microsoft.com/office/powerpoint/2010/main" xmlns="" val="41776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72495F-AFA8-41F8-B0EE-12F3C62C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опылов Николай Васильевич Документ 1">
            <a:extLst>
              <a:ext uri="{FF2B5EF4-FFF2-40B4-BE49-F238E27FC236}">
                <a16:creationId xmlns:a16="http://schemas.microsoft.com/office/drawing/2014/main" xmlns="" id="{4A3C1B16-E7B3-4A12-BA4F-C84E89FF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555"/>
            <a:ext cx="4254409" cy="630932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52400C-D6FD-459C-A78A-ED336519B5B8}"/>
              </a:ext>
            </a:extLst>
          </p:cNvPr>
          <p:cNvSpPr txBox="1"/>
          <p:nvPr/>
        </p:nvSpPr>
        <p:spPr>
          <a:xfrm>
            <a:off x="5148064" y="1412776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на </a:t>
            </a:r>
          </a:p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Васильевича</a:t>
            </a:r>
          </a:p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Копылова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7789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0057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Василий Петрович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Целесков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(1922-1943 ), выпускник </a:t>
            </a:r>
          </a:p>
          <a:p>
            <a:pPr algn="ctr"/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Завидовской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средней школы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5852" y="500042"/>
            <a:ext cx="6604188" cy="44291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167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artizany.by/upload/resize_cache/slam.image/uf/c2f/557_841_1/c2f96d126d372d73da9b25e31d23f1d6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785794"/>
            <a:ext cx="4000528" cy="58578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Рисунок 2" descr="Целесков Василий Петрович Документ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6314" y="785794"/>
            <a:ext cx="3929090" cy="586392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21429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7870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Наградной лист на Василия Петровича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Целескова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7830437" cy="52543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142852"/>
            <a:ext cx="857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Место захоронения В.П.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Целескова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Лопастино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Новгородской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¤Ð¾ÑÐ¾Ð³ÑÐ°ÑÐ¸Ñ ÐÐ¾Ð¿Ð°ÑÑÐ¸Ð½Ð¾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472" y="1857364"/>
            <a:ext cx="8072493" cy="435771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44" y="428604"/>
            <a:ext cx="9001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Деревня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Лопастино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Поддорский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район Новгородской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C72CDF-86DA-43A6-9429-23B3A1E1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71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957F2FD-BA1F-486A-9230-A3B6F752C66C}"/>
              </a:ext>
            </a:extLst>
          </p:cNvPr>
          <p:cNvSpPr/>
          <p:nvPr/>
        </p:nvSpPr>
        <p:spPr>
          <a:xfrm>
            <a:off x="251520" y="764704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марте 1942 г.  к отправке в тыл врага готовилась новая группа  </a:t>
            </a:r>
            <a:r>
              <a:rPr lang="ru-RU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завидовских</a:t>
            </a: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партизан: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Раиса Кулагина, Татьяна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Сурогина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Александр Щербина, Борис Козлов,  сёстры Татьяна и Мария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Королихины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другие. 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2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42918"/>
            <a:ext cx="4273091" cy="507209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Командир отряда автоматчиков 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Владимир Иванович </a:t>
            </a:r>
            <a:b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Марго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4131355" cy="5357850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73" y="264253"/>
            <a:ext cx="8229600" cy="1399032"/>
          </a:xfrm>
        </p:spPr>
        <p:txBody>
          <a:bodyPr/>
          <a:lstStyle/>
          <a:p>
            <a:endParaRPr lang="ru-RU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1445" y="268610"/>
            <a:ext cx="8281109" cy="5165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2428860" y="4143380"/>
            <a:ext cx="714380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429264"/>
            <a:ext cx="9358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Маршрут  отряда  автоматчиков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 командованием В.И. Марго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6116" y="407194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Торопец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6512" y="3286124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Калинин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5786446" y="3071810"/>
            <a:ext cx="628648" cy="5572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3571868" y="3786190"/>
            <a:ext cx="214314" cy="2143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cxnSpLocks/>
          </p:cNvCxnSpPr>
          <p:nvPr/>
        </p:nvCxnSpPr>
        <p:spPr>
          <a:xfrm>
            <a:off x="3786182" y="3907076"/>
            <a:ext cx="2500330" cy="73637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25904" y="3710419"/>
            <a:ext cx="214314" cy="214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03648" y="3357562"/>
            <a:ext cx="173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Себеж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D5173C2A-2584-483E-B574-2180A9EF5655}"/>
              </a:ext>
            </a:extLst>
          </p:cNvPr>
          <p:cNvCxnSpPr>
            <a:cxnSpLocks/>
            <a:stCxn id="13" idx="7"/>
          </p:cNvCxnSpPr>
          <p:nvPr/>
        </p:nvCxnSpPr>
        <p:spPr>
          <a:xfrm flipH="1" flipV="1">
            <a:off x="3357554" y="3429000"/>
            <a:ext cx="397242" cy="388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D25EF232-5821-4C5C-9FF6-985B03B44684}"/>
              </a:ext>
            </a:extLst>
          </p:cNvPr>
          <p:cNvCxnSpPr/>
          <p:nvPr/>
        </p:nvCxnSpPr>
        <p:spPr>
          <a:xfrm flipH="1">
            <a:off x="1403648" y="3367310"/>
            <a:ext cx="1953906" cy="7858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DB603-F2AA-485F-94C6-485713AC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091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CDFFD5-3943-45B2-B1B2-2BC93CC56D19}"/>
              </a:ext>
            </a:extLst>
          </p:cNvPr>
          <p:cNvSpPr txBox="1"/>
          <p:nvPr/>
        </p:nvSpPr>
        <p:spPr>
          <a:xfrm>
            <a:off x="514350" y="476672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1-м отряде А.Т. Щербины воевали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Тимофеевна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Сурогина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(2-й секретарь Завидовского райкома комсомола) </a:t>
            </a:r>
          </a:p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Раиса Григорьевна Кулагина (счетовод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Решетниковского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торфопредприятия) </a:t>
            </a:r>
          </a:p>
        </p:txBody>
      </p:sp>
    </p:spTree>
    <p:extLst>
      <p:ext uri="{BB962C8B-B14F-4D97-AF65-F5344CB8AC3E}">
        <p14:creationId xmlns:p14="http://schemas.microsoft.com/office/powerpoint/2010/main" xmlns="" val="25069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-642966"/>
            <a:ext cx="4500594" cy="5000660"/>
          </a:xfrm>
        </p:spPr>
        <p:txBody>
          <a:bodyPr>
            <a:normAutofit/>
          </a:bodyPr>
          <a:lstStyle/>
          <a:p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6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4810" y="357166"/>
            <a:ext cx="4587010" cy="476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Лампе С.Н\KINGSTON\А.Т. Щербина\p242_pyilayushaiylesoblojka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285720" y="357166"/>
            <a:ext cx="3498923" cy="4803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28638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А.Т. Щербина, командир 1-го отряда 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5-й партизанской бригады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34C46E-9974-4748-9BFA-302CF140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637987-F320-43B1-B37C-DEEE94CB2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04FDAEE-F4CD-420F-8956-82FB0FCC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734" y="271464"/>
            <a:ext cx="8064896" cy="515002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B59B4E-9677-4B11-9C60-2AE63FBAC5BF}"/>
              </a:ext>
            </a:extLst>
          </p:cNvPr>
          <p:cNvSpPr txBox="1"/>
          <p:nvPr/>
        </p:nvSpPr>
        <p:spPr>
          <a:xfrm>
            <a:off x="755576" y="5224464"/>
            <a:ext cx="78150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ea typeface="Microsoft Yi Baiti" panose="03000500000000000000" pitchFamily="66" charset="0"/>
            </a:endParaRP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Направление ударов 9-й армии вермахта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Microsoft Yi Baiti" panose="03000500000000000000" pitchFamily="66" charset="0"/>
                <a:cs typeface="Times New Roman" panose="02020603050405020304" pitchFamily="18" charset="0"/>
              </a:rPr>
              <a:t>в операции «Волжское водохранилище»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6C326EE3-302E-42F1-BDA8-A50CF87DD551}"/>
              </a:ext>
            </a:extLst>
          </p:cNvPr>
          <p:cNvCxnSpPr/>
          <p:nvPr/>
        </p:nvCxnSpPr>
        <p:spPr>
          <a:xfrm flipV="1">
            <a:off x="6147792" y="3888247"/>
            <a:ext cx="576064" cy="18857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6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642918"/>
            <a:ext cx="4286280" cy="55721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Партизанка 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Королихина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(1923-1942 гг.), 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расстреляна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фашистами 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сентября 1942 г. 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г.Пустошка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502315"/>
            <a:ext cx="4466426" cy="5853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2000240"/>
            <a:ext cx="8715435" cy="12144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4143380"/>
            <a:ext cx="8572560" cy="207170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34" y="357166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Сведения гибели М.И. </a:t>
            </a:r>
            <a:r>
              <a:rPr lang="ru-R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Королихиной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партизанских документах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://smolbattle.ru/data/attachments/493/493557-5e6e5aa5f521884db218310fda700b1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6143669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28" y="5143512"/>
            <a:ext cx="6572296" cy="120032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10000"/>
                  </a:schemeClr>
                </a:solidFill>
                <a:latin typeface="Monotype Corsiva" pitchFamily="66" charset="0"/>
              </a:rPr>
              <a:t>Г. Пустошка </a:t>
            </a:r>
            <a:r>
              <a:rPr lang="ru-RU" sz="2400" b="1" dirty="0" err="1">
                <a:solidFill>
                  <a:schemeClr val="accent6">
                    <a:lumMod val="10000"/>
                  </a:schemeClr>
                </a:solidFill>
                <a:latin typeface="Monotype Corsiva" pitchFamily="66" charset="0"/>
              </a:rPr>
              <a:t>Себежского</a:t>
            </a:r>
            <a:r>
              <a:rPr lang="ru-RU" sz="2400" b="1" dirty="0">
                <a:solidFill>
                  <a:schemeClr val="accent6">
                    <a:lumMod val="10000"/>
                  </a:schemeClr>
                </a:solidFill>
                <a:latin typeface="Monotype Corsiva" pitchFamily="66" charset="0"/>
              </a:rPr>
              <a:t> района Псковской области.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10000"/>
                  </a:schemeClr>
                </a:solidFill>
                <a:latin typeface="Monotype Corsiva" pitchFamily="66" charset="0"/>
              </a:rPr>
              <a:t>Братское захоронение  воинов и партизан, погибших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10000"/>
                  </a:schemeClr>
                </a:solidFill>
                <a:latin typeface="Monotype Corsiva" pitchFamily="66" charset="0"/>
              </a:rPr>
              <a:t>во время  Великой Отечественной 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3572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Дислокация бригад </a:t>
            </a:r>
            <a:b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Братском партизанском крае</a:t>
            </a:r>
          </a:p>
        </p:txBody>
      </p:sp>
      <p:pic>
        <p:nvPicPr>
          <p:cNvPr id="3" name="Picture 2" descr="http://tvervov.tverlib.ru/pictures/p-00611-0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7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8225575" cy="532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Равнобедренный треугольник 3"/>
          <p:cNvSpPr/>
          <p:nvPr/>
        </p:nvSpPr>
        <p:spPr>
          <a:xfrm>
            <a:off x="3857620" y="2714620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643174" y="2857496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285852" y="3357562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714480" y="4286256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928926" y="3786190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500562" y="3429000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4250529" y="3763568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643306" y="3929066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938582" y="435769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71538" y="435769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2071670" y="471488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000232" y="3857628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714612" y="435769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3214678" y="4286256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214546" y="5357826"/>
            <a:ext cx="428628" cy="357190"/>
          </a:xfrm>
          <a:prstGeom prst="triangle">
            <a:avLst>
              <a:gd name="adj" fmla="val 3918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2846259" y="565382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893207" y="4929198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3428992" y="5286388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396323" y="4750603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4263193" y="5786454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3938582" y="5062548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714876" y="1643050"/>
            <a:ext cx="571504" cy="428628"/>
          </a:xfrm>
          <a:prstGeom prst="triangle">
            <a:avLst>
              <a:gd name="adj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9</a:t>
            </a:r>
            <a:r>
              <a:rPr lang="ru-RU" dirty="0" smtClean="0"/>
              <a:t>(</a:t>
            </a:r>
            <a:endParaRPr lang="ru-RU" dirty="0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500298" y="3929066"/>
            <a:ext cx="500066" cy="35719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571604" y="5000636"/>
            <a:ext cx="642942" cy="571504"/>
          </a:xfrm>
          <a:prstGeom prst="star5">
            <a:avLst>
              <a:gd name="adj" fmla="val 21325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71472" y="5072074"/>
            <a:ext cx="1143008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Г.Себеж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К урокам английского\partiz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9694" y="357166"/>
            <a:ext cx="3740769" cy="300039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4" name="Picture 4" descr="F:\К урокам английского\partiz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357718" cy="30140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29190" y="4500570"/>
            <a:ext cx="4429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Боевые действия партизан</a:t>
            </a:r>
          </a:p>
        </p:txBody>
      </p:sp>
      <p:pic>
        <p:nvPicPr>
          <p:cNvPr id="6" name="Picture 2" descr="E:\Лампе С.Н\KINGSTON\А.Т. Щербина\Минирровани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86189"/>
            <a:ext cx="4429156" cy="2497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F54AB67-0E7E-497E-8D23-7A3C30B1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494"/>
            <a:ext cx="8964488" cy="78524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Красной армии. 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Конец июля 1944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D20832-FC55-4449-B516-404EF36C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3" t="34650" r="4560" b="38102"/>
          <a:stretch/>
        </p:blipFill>
        <p:spPr>
          <a:xfrm>
            <a:off x="501243" y="1268760"/>
            <a:ext cx="8141514" cy="532174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Рисунок 6" descr="Лупа">
            <a:extLst>
              <a:ext uri="{FF2B5EF4-FFF2-40B4-BE49-F238E27FC236}">
                <a16:creationId xmlns:a16="http://schemas.microsoft.com/office/drawing/2014/main" xmlns="" id="{5245C47B-1255-47BB-9A24-B40019867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96571" y="2780928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344B63-6AF4-4D51-B1EC-C69DEC8CC4C3}"/>
              </a:ext>
            </a:extLst>
          </p:cNvPr>
          <p:cNvSpPr txBox="1"/>
          <p:nvPr/>
        </p:nvSpPr>
        <p:spPr>
          <a:xfrm>
            <a:off x="5508104" y="299695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край</a:t>
            </a:r>
          </a:p>
        </p:txBody>
      </p:sp>
    </p:spTree>
    <p:extLst>
      <p:ext uri="{BB962C8B-B14F-4D97-AF65-F5344CB8AC3E}">
        <p14:creationId xmlns:p14="http://schemas.microsoft.com/office/powerpoint/2010/main" xmlns="" val="7333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8514" y="4725144"/>
            <a:ext cx="9429784" cy="135732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23 партизанские бригады (14тыс. бойцов, среди них – наши земляки) с 1942 г. по 1944 г.  уничтожили 62000  гитлеровцев,  </a:t>
            </a: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687 эшелонов, 1112 мостов, 2820 машин, </a:t>
            </a:r>
            <a:b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111 складов, 28 танков</a:t>
            </a:r>
            <a:r>
              <a:rPr lang="ru-RU" sz="3200" dirty="0">
                <a:solidFill>
                  <a:srgbClr val="FFFF00"/>
                </a:solidFill>
              </a:rPr>
              <a:t/>
            </a:r>
            <a:br>
              <a:rPr lang="ru-RU" sz="3200" dirty="0">
                <a:solidFill>
                  <a:srgbClr val="FFFF00"/>
                </a:solidFill>
              </a:rPr>
            </a:b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54107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EC7D0-62CD-4533-BDD5-8E141ECA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2" y="714356"/>
            <a:ext cx="4286280" cy="3024336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44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Григорий Григорьевич Андреев </a:t>
            </a:r>
            <a:br>
              <a:rPr lang="ru-RU" sz="60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(1904-1975)     </a:t>
            </a:r>
            <a:br>
              <a:rPr lang="ru-RU" sz="60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409742"/>
            <a:ext cx="4429156" cy="586168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923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57832A-1195-4AC5-B77C-E6235669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850822" cy="612189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72066" y="1142984"/>
            <a:ext cx="40719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FFFF00"/>
                </a:solidFill>
                <a:latin typeface="Monotype Corsiva" pitchFamily="66" charset="0"/>
              </a:rPr>
              <a:t>Пётр Семёнович Лапин</a:t>
            </a:r>
          </a:p>
          <a:p>
            <a:pPr algn="ctr"/>
            <a:r>
              <a:rPr lang="ru-RU" sz="6000" dirty="0">
                <a:solidFill>
                  <a:srgbClr val="FFFF00"/>
                </a:solidFill>
                <a:latin typeface="Monotype Corsiva" pitchFamily="66" charset="0"/>
              </a:rPr>
              <a:t>(1903-1980)</a:t>
            </a:r>
          </a:p>
        </p:txBody>
      </p:sp>
    </p:spTree>
    <p:extLst>
      <p:ext uri="{BB962C8B-B14F-4D97-AF65-F5344CB8AC3E}">
        <p14:creationId xmlns:p14="http://schemas.microsoft.com/office/powerpoint/2010/main" xmlns="" val="17524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FADB7B-C81B-4788-AF17-99375720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7224" y="214290"/>
            <a:ext cx="7396420" cy="54292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5780782"/>
            <a:ext cx="77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Встреча </a:t>
            </a:r>
            <a:r>
              <a:rPr lang="ru-RU" sz="3200" b="1" dirty="0" err="1">
                <a:solidFill>
                  <a:srgbClr val="FFFF00"/>
                </a:solidFill>
                <a:latin typeface="Monotype Corsiva" pitchFamily="66" charset="0"/>
              </a:rPr>
              <a:t>завидовских</a:t>
            </a:r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 партизан в пос. Туркмен. 4-я слева – Т. </a:t>
            </a:r>
            <a:r>
              <a:rPr lang="ru-RU" sz="3200" b="1" dirty="0" err="1">
                <a:solidFill>
                  <a:srgbClr val="FFFF00"/>
                </a:solidFill>
                <a:latin typeface="Monotype Corsiva" pitchFamily="66" charset="0"/>
              </a:rPr>
              <a:t>Сурогина</a:t>
            </a:r>
            <a:r>
              <a:rPr lang="ru-RU" sz="3200" b="1" dirty="0">
                <a:solidFill>
                  <a:srgbClr val="FFFF00"/>
                </a:solidFill>
                <a:latin typeface="Monotype Corsiva" pitchFamily="66" charset="0"/>
              </a:rPr>
              <a:t>, 5-й П.С. Лапин. 1976 г.</a:t>
            </a:r>
          </a:p>
        </p:txBody>
      </p:sp>
    </p:spTree>
    <p:extLst>
      <p:ext uri="{BB962C8B-B14F-4D97-AF65-F5344CB8AC3E}">
        <p14:creationId xmlns:p14="http://schemas.microsoft.com/office/powerpoint/2010/main" xmlns="" val="12704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A5BEE78-C770-4777-8F8D-C43F5E09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2052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A276C31-90BC-476A-ACCE-C5CE1365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008" y="476673"/>
            <a:ext cx="8317432" cy="323765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Командиры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партизанских отрядов: 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Семёнович Лапин (</a:t>
            </a:r>
            <a:r>
              <a:rPr lang="ru-R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завидовского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Григорьевич Андреев (</a:t>
            </a:r>
            <a:r>
              <a:rPr lang="ru-R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редкинского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photos.wikimapia.org/p/00/04/80/75/75_ful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7858"/>
            <a:ext cx="8143932" cy="621510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92AD5D-2E8E-4B87-A9F6-B99CB79A5A49}"/>
              </a:ext>
            </a:extLst>
          </p:cNvPr>
          <p:cNvPicPr/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827584" y="576556"/>
            <a:ext cx="2088232" cy="2636420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EC0288-28B7-4EA7-996A-8F853CD50326}"/>
              </a:ext>
            </a:extLst>
          </p:cNvPr>
          <p:cNvSpPr txBox="1"/>
          <p:nvPr/>
        </p:nvSpPr>
        <p:spPr>
          <a:xfrm>
            <a:off x="500034" y="5445224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       </a:t>
            </a:r>
            <a:r>
              <a:rPr lang="ru-RU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Московская финансовая академия </a:t>
            </a:r>
          </a:p>
          <a:p>
            <a:r>
              <a:rPr lang="ru-RU" sz="3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  при правительстве Российской Федерации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29D7F2-2520-4710-90D7-A9ED2B875897}"/>
              </a:ext>
            </a:extLst>
          </p:cNvPr>
          <p:cNvSpPr txBox="1"/>
          <p:nvPr/>
        </p:nvSpPr>
        <p:spPr>
          <a:xfrm>
            <a:off x="611560" y="327812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Н.В. Копылов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000108"/>
            <a:ext cx="4429156" cy="342902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Раиса Георгиевна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Кулагина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(Воробьёва) (1922-2015 )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4357718" cy="62151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571612"/>
            <a:ext cx="4821116" cy="221457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Дмитрий Васильевич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Андреев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(1904 – 1978)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456509"/>
            <a:ext cx="4000528" cy="597159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67494"/>
            <a:ext cx="4357718" cy="594758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Александр Трофимович Щербина 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(1914-2001) </a:t>
            </a:r>
            <a:br>
              <a:rPr lang="ru-RU" sz="5400" b="1" dirty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5400" b="1" dirty="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500042"/>
            <a:ext cx="4283208" cy="585791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0"/>
            <a:ext cx="5572164" cy="4071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А.Т. Щербины </a:t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командиром 5-й бригады  В.И. Марго.</a:t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Удостоверение  к знаку «Калининский партизан»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4941359" y="1059377"/>
            <a:ext cx="4626105" cy="3221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F:\К урокам английского\Удостоверение к знаку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4170635"/>
            <a:ext cx="66675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72560" cy="1214422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Курган партизанской дружбы</a:t>
            </a:r>
          </a:p>
        </p:txBody>
      </p:sp>
      <p:pic>
        <p:nvPicPr>
          <p:cNvPr id="3" name="Рисунок 2" descr="kurgan dryzhby dyb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472" y="1214422"/>
            <a:ext cx="814393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E:\Лампе С.Н\KINGSTON\А.Т. Щербина\орден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714884"/>
            <a:ext cx="1314902" cy="1798320"/>
          </a:xfrm>
          <a:prstGeom prst="ellipse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57752" y="357166"/>
            <a:ext cx="1367528" cy="1843101"/>
          </a:xfrm>
          <a:prstGeom prst="ellipse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«За Родину», «За Сталина»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285728"/>
            <a:ext cx="1500198" cy="1857388"/>
          </a:xfrm>
          <a:prstGeom prst="ellipse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9641920_ori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85728"/>
            <a:ext cx="1285884" cy="1857388"/>
          </a:xfrm>
          <a:prstGeom prst="ellipse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786322"/>
            <a:ext cx="1265964" cy="1722264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97404" y="4786322"/>
            <a:ext cx="1242674" cy="1783501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/>
          <p:nvPr/>
        </p:nvPicPr>
        <p:blipFill>
          <a:blip r:embed="rId11">
            <a:lum bright="-10000"/>
          </a:blip>
          <a:srcRect/>
          <a:stretch>
            <a:fillRect/>
          </a:stretch>
        </p:blipFill>
        <p:spPr bwMode="auto">
          <a:xfrm>
            <a:off x="5072066" y="4714884"/>
            <a:ext cx="1357322" cy="1841782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786" y="2714620"/>
            <a:ext cx="1157260" cy="1531555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928662" y="1643050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/>
              <a:t>Мусатов</a:t>
            </a:r>
            <a:r>
              <a:rPr lang="ru-RU" sz="1200" b="1" dirty="0"/>
              <a:t> С.И.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8926" y="157161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Баскаков А.А</a:t>
            </a:r>
            <a:r>
              <a:rPr lang="ru-RU" b="1" dirty="0"/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6314" y="1643050"/>
            <a:ext cx="1643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Королихина</a:t>
            </a:r>
            <a:r>
              <a:rPr lang="ru-RU" sz="1200" b="1" dirty="0"/>
              <a:t> М.И.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00892" y="164305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Целесков</a:t>
            </a:r>
            <a:r>
              <a:rPr lang="ru-RU" sz="1200" b="1" dirty="0"/>
              <a:t> В.П.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5786" y="3714752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Андреев Г.Г.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5272" y="4071942"/>
            <a:ext cx="103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85786" y="6072206"/>
            <a:ext cx="118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Кулагина Р.Г.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28926" y="5929330"/>
            <a:ext cx="128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Андреев Д.В</a:t>
            </a:r>
            <a:r>
              <a:rPr lang="ru-RU" b="1" dirty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4942" y="6072206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Копылов Н.В.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2330" y="6000768"/>
            <a:ext cx="1255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Щербина А.Т.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6578" y="357166"/>
            <a:ext cx="1441404" cy="1898469"/>
          </a:xfrm>
          <a:prstGeom prst="ellipse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57884" y="2571744"/>
            <a:ext cx="1155432" cy="1714512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5929322" y="3786190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Сурогина</a:t>
            </a:r>
            <a:r>
              <a:rPr lang="ru-RU" sz="1200" b="1" dirty="0" smtClean="0"/>
              <a:t> Т.Т</a:t>
            </a:r>
            <a:r>
              <a:rPr lang="ru-RU" sz="1100" b="1" dirty="0" smtClean="0"/>
              <a:t>.</a:t>
            </a:r>
            <a:endParaRPr lang="ru-RU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58016" y="1643050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Целесков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В.П.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43834" y="2643182"/>
            <a:ext cx="1163357" cy="1713874"/>
          </a:xfrm>
          <a:prstGeom prst="ellipse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7715272" y="3786190"/>
            <a:ext cx="1143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Лапин П.С.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357298"/>
            <a:ext cx="8543956" cy="3857652"/>
          </a:xfrm>
        </p:spPr>
        <p:txBody>
          <a:bodyPr>
            <a:noAutofit/>
          </a:bodyPr>
          <a:lstStyle/>
          <a:p>
            <a:pPr algn="ctr"/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/>
          <a:stretch>
            <a:fillRect/>
          </a:stretch>
        </p:blipFill>
        <p:spPr bwMode="auto">
          <a:xfrm>
            <a:off x="285720" y="357166"/>
            <a:ext cx="8594541" cy="607223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57884" y="378619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Горбасьево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29322" y="3071810"/>
            <a:ext cx="414334" cy="4857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A482EDBB-DF75-4167-BD04-4FDCE5B2290F}"/>
              </a:ext>
            </a:extLst>
          </p:cNvPr>
          <p:cNvSpPr/>
          <p:nvPr/>
        </p:nvSpPr>
        <p:spPr>
          <a:xfrm>
            <a:off x="2987824" y="4586302"/>
            <a:ext cx="122413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61B60-55F4-48CB-9967-855EDCE2F96E}"/>
              </a:ext>
            </a:extLst>
          </p:cNvPr>
          <p:cNvSpPr txBox="1"/>
          <p:nvPr/>
        </p:nvSpPr>
        <p:spPr>
          <a:xfrm>
            <a:off x="2123728" y="482359"/>
            <a:ext cx="504056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Базирование отрядов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П.С. Лапина и Г.Г. Андреева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E7FF887E-4F04-4696-9A83-FB1B75BBB5D7}"/>
              </a:ext>
            </a:extLst>
          </p:cNvPr>
          <p:cNvCxnSpPr>
            <a:cxnSpLocks/>
          </p:cNvCxnSpPr>
          <p:nvPr/>
        </p:nvCxnSpPr>
        <p:spPr>
          <a:xfrm>
            <a:off x="3612128" y="1488599"/>
            <a:ext cx="239792" cy="27138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E7957685-72BC-4EFA-9E2B-66CD35D30B6A}"/>
              </a:ext>
            </a:extLst>
          </p:cNvPr>
          <p:cNvCxnSpPr>
            <a:cxnSpLocks/>
          </p:cNvCxnSpPr>
          <p:nvPr/>
        </p:nvCxnSpPr>
        <p:spPr>
          <a:xfrm>
            <a:off x="5508104" y="1478890"/>
            <a:ext cx="349780" cy="15180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E2BE26-2DCB-4013-8753-91643627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53194"/>
          </a:xfrm>
        </p:spPr>
        <p:txBody>
          <a:bodyPr>
            <a:normAutofit fontScale="9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919F48-86F2-4BDA-B9C9-F72C409E4C49}"/>
              </a:ext>
            </a:extLst>
          </p:cNvPr>
          <p:cNvSpPr txBox="1"/>
          <p:nvPr/>
        </p:nvSpPr>
        <p:spPr>
          <a:xfrm>
            <a:off x="179512" y="1079025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боевой операции </a:t>
            </a: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 уничтожению гитлеровцев </a:t>
            </a:r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деревни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Гаврилково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отличились партизаны: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Андреев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Непропёков</a:t>
            </a:r>
            <a:endParaRPr lang="ru-RU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2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BDF5F0-2A20-44C5-8DA1-1B791472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717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DD1D55-795B-4EDE-8D44-5D7DA2FC2707}"/>
              </a:ext>
            </a:extLst>
          </p:cNvPr>
          <p:cNvSpPr txBox="1"/>
          <p:nvPr/>
        </p:nvSpPr>
        <p:spPr>
          <a:xfrm flipH="1">
            <a:off x="251520" y="574969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ученического партизанского отряда 2-й школы г. Конаково: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Иванов, Леонид Барышников, Александр Баранов, Владимир Гнедин, Николай Данилов, Павел Киселёв, Владимир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Палубин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Владимир Петров, Владимир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Унинский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Александр Штыков, Андрей Фирсов.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9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641920_ori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931" y="476672"/>
            <a:ext cx="3786214" cy="5572164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786314" y="571480"/>
            <a:ext cx="43576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Андреевич Баскаков, уроженец </a:t>
            </a:r>
          </a:p>
          <a:p>
            <a:pPr algn="ctr"/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Санниково</a:t>
            </a:r>
            <a:endParaRPr lang="ru-RU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(1922-1943)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7458</TotalTime>
  <Words>725</Words>
  <Application>Microsoft Office PowerPoint</Application>
  <PresentationFormat>Экран (4:3)</PresentationFormat>
  <Paragraphs>142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Яркая</vt:lpstr>
      <vt:lpstr>Слайд 1</vt:lpstr>
      <vt:lpstr> Плакаты 1941 года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Д. Островские Витебского района республики Белорусь.  Здесь, в братской могиле №4415  на улице Заслонова,  весте с другими героями захоронен А.А. Баскаков. </vt:lpstr>
      <vt:lpstr>Слайд 24</vt:lpstr>
      <vt:lpstr>Слайд 25</vt:lpstr>
      <vt:lpstr>Сергей Иванович   Мусатов (1905-1943)</vt:lpstr>
      <vt:lpstr>Г. Невель. Место захоронения  Сергея Ивановича Мусатова  </vt:lpstr>
      <vt:lpstr>Слайд 28</vt:lpstr>
      <vt:lpstr>   Николай Васильевич Копылов, выпускник Редкинской средней школы (1922-20? ). Послевоенное фото</vt:lpstr>
      <vt:lpstr>Слайд 30</vt:lpstr>
      <vt:lpstr>Слайд 31</vt:lpstr>
      <vt:lpstr>Слайд 32</vt:lpstr>
      <vt:lpstr>Слайд 33</vt:lpstr>
      <vt:lpstr>Слайд 34</vt:lpstr>
      <vt:lpstr>Слайд 35</vt:lpstr>
      <vt:lpstr>Командир отряда автоматчиков Владимир Иванович  Марго</vt:lpstr>
      <vt:lpstr>Слайд 37</vt:lpstr>
      <vt:lpstr>Слайд 38</vt:lpstr>
      <vt:lpstr>Слайд 39</vt:lpstr>
      <vt:lpstr>Партизанка  Мария Королихина  (1923-1942 гг.),  расстреляна фашистами  12 сентября 1942 г.  в г.Пустошка</vt:lpstr>
      <vt:lpstr>Слайд 41</vt:lpstr>
      <vt:lpstr>Слайд 42</vt:lpstr>
      <vt:lpstr>Дислокация бригад  в Братском партизанском крае</vt:lpstr>
      <vt:lpstr>Слайд 44</vt:lpstr>
      <vt:lpstr>Наступление Красной армии.  Конец июля 1944 г.</vt:lpstr>
      <vt:lpstr>23 партизанские бригады (14тыс. бойцов, среди них – наши земляки) с 1942 г. по 1944 г.  уничтожили 62000  гитлеровцев,   687 эшелонов, 1112 мостов, 2820 машин,  111 складов, 28 танков </vt:lpstr>
      <vt:lpstr>   Григорий Григорьевич Андреев  (1904-1975)      </vt:lpstr>
      <vt:lpstr>Слайд 48</vt:lpstr>
      <vt:lpstr>Слайд 49</vt:lpstr>
      <vt:lpstr>Слайд 50</vt:lpstr>
      <vt:lpstr>Раиса Георгиевна Кулагина (Воробьёва) (1922-2015 )</vt:lpstr>
      <vt:lpstr>Дмитрий Васильевич Андреев  (1904 – 1978)</vt:lpstr>
      <vt:lpstr>Александр Трофимович Щербина  (1914-2001)  </vt:lpstr>
      <vt:lpstr>Встреча  А.Т. Щербины  с командиром 5-й бригады  В.И. Марго.   Удостоверение  к знаку «Калининский партизан»</vt:lpstr>
      <vt:lpstr>Курган партизанской дружбы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Windows User</cp:lastModifiedBy>
  <cp:revision>680</cp:revision>
  <dcterms:created xsi:type="dcterms:W3CDTF">2018-11-20T13:40:05Z</dcterms:created>
  <dcterms:modified xsi:type="dcterms:W3CDTF">2020-05-08T10:15:45Z</dcterms:modified>
</cp:coreProperties>
</file>