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764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FFEFD1">
                <a:alpha val="0"/>
              </a:srgb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142984"/>
            <a:ext cx="8286808" cy="2357454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Первое посещение семьи с детьми, находящимися в работе по технологии «случай»</a:t>
            </a:r>
            <a:endParaRPr lang="ru-RU" sz="36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5000636"/>
            <a:ext cx="7715304" cy="142876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</a:rPr>
              <a:t>Стажировочная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площадка</a:t>
            </a:r>
          </a:p>
          <a:p>
            <a:pPr algn="r">
              <a:spcBef>
                <a:spcPts val="0"/>
              </a:spcBef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ОГКУ «</a:t>
            </a:r>
            <a:r>
              <a:rPr lang="ru-RU" sz="2400" dirty="0" err="1" smtClean="0">
                <a:solidFill>
                  <a:schemeClr val="bg2">
                    <a:lumMod val="25000"/>
                  </a:schemeClr>
                </a:solidFill>
              </a:rPr>
              <a:t>ЦСПСиД</a:t>
            </a: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 Молчановского района»</a:t>
            </a:r>
          </a:p>
          <a:p>
            <a:pPr algn="r">
              <a:spcBef>
                <a:spcPts val="0"/>
              </a:spcBef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Методист Быкова А.В.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84774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Наблюдение</a:t>
            </a:r>
            <a:r>
              <a:rPr lang="ru-RU" sz="2800" dirty="0" smtClean="0"/>
              <a:t> – важный инструмент специалиста для получения дополнительной информации.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142984"/>
            <a:ext cx="9001156" cy="5715016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/>
              <a:t> </a:t>
            </a:r>
            <a:r>
              <a:rPr lang="ru-RU" sz="2400" dirty="0" smtClean="0"/>
              <a:t>как в процессе сессии меняются позы, жесты, интонация, мимика;</a:t>
            </a:r>
          </a:p>
          <a:p>
            <a:pPr algn="just"/>
            <a:r>
              <a:rPr lang="ru-RU" sz="2400" dirty="0" smtClean="0"/>
              <a:t>какие слова, фразы, выражения или невербальные модели использует чаще других;</a:t>
            </a:r>
          </a:p>
          <a:p>
            <a:pPr algn="just"/>
            <a:r>
              <a:rPr lang="ru-RU" sz="2400" dirty="0" smtClean="0"/>
              <a:t>какие проявления значительно отличаются от других (слово, сказанное с особой интонацией, нехарактерный жест и т.д.).</a:t>
            </a:r>
          </a:p>
          <a:p>
            <a:pPr algn="just">
              <a:buNone/>
            </a:pPr>
            <a:endParaRPr lang="ru-RU" sz="3200" dirty="0" smtClean="0">
              <a:solidFill>
                <a:srgbClr val="0070C0"/>
              </a:solidFill>
              <a:latin typeface="+mj-lt"/>
            </a:endParaRPr>
          </a:p>
          <a:p>
            <a:pPr algn="just">
              <a:buNone/>
            </a:pPr>
            <a:r>
              <a:rPr lang="ru-RU" sz="3200" dirty="0" smtClean="0">
                <a:solidFill>
                  <a:srgbClr val="0070C0"/>
                </a:solidFill>
                <a:latin typeface="+mj-lt"/>
              </a:rPr>
              <a:t>Метод «</a:t>
            </a:r>
            <a:r>
              <a:rPr lang="ru-RU" sz="3200" dirty="0" err="1" smtClean="0">
                <a:solidFill>
                  <a:srgbClr val="0070C0"/>
                </a:solidFill>
                <a:latin typeface="+mj-lt"/>
              </a:rPr>
              <a:t>отзеркаливание</a:t>
            </a:r>
            <a:r>
              <a:rPr lang="ru-RU" sz="3200" dirty="0" smtClean="0">
                <a:solidFill>
                  <a:srgbClr val="0070C0"/>
                </a:solidFill>
                <a:latin typeface="+mj-lt"/>
              </a:rPr>
              <a:t>»: </a:t>
            </a:r>
            <a:r>
              <a:rPr lang="ru-RU" sz="2800" dirty="0" smtClean="0">
                <a:cs typeface="Times New Roman" pitchFamily="18" charset="0"/>
              </a:rPr>
              <a:t>копируете позу и жесты собеседника. Например, поправил он волосы - вы делаете то же самое. Улыбнулся - улыбнитесь в ответ. Так вы посылаете человеку невербальный сигнал: смотри, я с тобой согласен, я думаю и делаю так же, как и ты. </a:t>
            </a:r>
            <a:endParaRPr lang="ru-RU" sz="2800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algn="just">
              <a:buNone/>
            </a:pPr>
            <a:endParaRPr lang="ru-RU" sz="16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643446"/>
            <a:ext cx="8229600" cy="1714512"/>
          </a:xfrm>
        </p:spPr>
        <p:txBody>
          <a:bodyPr>
            <a:normAutofit fontScale="90000"/>
          </a:bodyPr>
          <a:lstStyle/>
          <a:p>
            <a:r>
              <a:rPr lang="ru-RU" sz="6600" i="1" dirty="0" smtClean="0">
                <a:solidFill>
                  <a:srgbClr val="C00000"/>
                </a:solidFill>
              </a:rPr>
              <a:t>Спасибо за внимание!</a:t>
            </a:r>
            <a:br>
              <a:rPr lang="ru-RU" sz="6600" i="1" dirty="0" smtClean="0">
                <a:solidFill>
                  <a:srgbClr val="C00000"/>
                </a:solidFill>
              </a:rPr>
            </a:br>
            <a:r>
              <a:rPr lang="ru-RU" sz="6600" i="1" dirty="0" smtClean="0">
                <a:solidFill>
                  <a:srgbClr val="C00000"/>
                </a:solidFill>
              </a:rPr>
              <a:t>Удачи в работе!</a:t>
            </a:r>
            <a:endParaRPr lang="ru-RU" sz="6600" i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Алена\Downloads\scale_1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4857454" cy="385762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857752" y="214290"/>
            <a:ext cx="42862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Есть три ошибки в общении  людей:  первая – это желание говорить прежде, чем нужно; вторая – застенчивость, не говорить, когда это нужно; третья – говорить, не наблюдая за вашим слушателем. </a:t>
            </a:r>
          </a:p>
          <a:p>
            <a:pPr algn="r"/>
            <a:endParaRPr lang="ru-RU" sz="2400" b="1" dirty="0" smtClean="0"/>
          </a:p>
          <a:p>
            <a:pPr algn="r"/>
            <a:r>
              <a:rPr lang="ru-RU" sz="2400" b="1" dirty="0" smtClean="0"/>
              <a:t>Конфуций</a:t>
            </a:r>
            <a:r>
              <a:rPr lang="ru-RU" sz="2400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642918"/>
          </a:xfrm>
        </p:spPr>
        <p:txBody>
          <a:bodyPr>
            <a:normAutofit/>
          </a:bodyPr>
          <a:lstStyle/>
          <a:p>
            <a:pPr algn="ctr"/>
            <a:r>
              <a:rPr lang="ru-RU" sz="3200" i="1" dirty="0" smtClean="0">
                <a:solidFill>
                  <a:srgbClr val="00B050"/>
                </a:solidFill>
              </a:rPr>
              <a:t>«А зачем я иду в семью? Какая моя </a:t>
            </a:r>
            <a:r>
              <a:rPr lang="ru-RU" sz="3200" i="1" dirty="0" smtClean="0">
                <a:solidFill>
                  <a:srgbClr val="FF0000"/>
                </a:solidFill>
              </a:rPr>
              <a:t>ЦЕЛЬ</a:t>
            </a:r>
            <a:r>
              <a:rPr lang="ru-RU" sz="3200" i="1" dirty="0" smtClean="0">
                <a:solidFill>
                  <a:srgbClr val="00B050"/>
                </a:solidFill>
              </a:rPr>
              <a:t>?» 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642918"/>
            <a:ext cx="9001156" cy="6215082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ru-RU" sz="2400" dirty="0" smtClean="0"/>
              <a:t>знакомство с родителями, детьми и другими членами семьи, установление контакта,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диагностическая, которая включает в себя изучение возможных факторов риска (медицинских, социальных, бытовых), исследование сложившихся проблемных ситуаций в семье, что способствует оказанию своевременной помощи семье,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 контроль,  который включает в себя оценку состояния семьи и ребенка, выполнения каких-либо договоренностей, рекомендаций, обследование жилищно-бытовых условий семьи, анализ хода реабилитационных мероприятий и их результатов, отслеживание динамики,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проведение в семье профилактической работы (беседа, консультация, информирование, буклеты и т.д.), оказание конкретной социальной, посреднической, психологической и педагогической помощи.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00108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B050"/>
                </a:solidFill>
              </a:rPr>
              <a:t>Основные задачи первой встречи куратора «случая» с семьей: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000108"/>
            <a:ext cx="9001156" cy="5857892"/>
          </a:xfrm>
        </p:spPr>
        <p:txBody>
          <a:bodyPr>
            <a:normAutofit/>
          </a:bodyPr>
          <a:lstStyle/>
          <a:p>
            <a:pPr algn="just">
              <a:spcBef>
                <a:spcPts val="1800"/>
              </a:spcBef>
            </a:pPr>
            <a:r>
              <a:rPr lang="ru-RU" dirty="0" smtClean="0"/>
              <a:t>знакомство и установление ровных доверительно-деловых отношений, позволяющих продолжить дальнейшую работу, </a:t>
            </a:r>
          </a:p>
          <a:p>
            <a:pPr algn="just">
              <a:spcBef>
                <a:spcPts val="1800"/>
              </a:spcBef>
            </a:pPr>
            <a:r>
              <a:rPr lang="ru-RU" dirty="0" smtClean="0"/>
              <a:t>обследование бытовых условий жизни семьи и ребенка, внутрисемейного  психологического климата, особенностей поведения членов семьи.</a:t>
            </a:r>
          </a:p>
          <a:p>
            <a:pPr algn="just">
              <a:spcBef>
                <a:spcPts val="1800"/>
              </a:spcBef>
            </a:pPr>
            <a:r>
              <a:rPr lang="ru-RU" dirty="0" smtClean="0"/>
              <a:t>настраивание семьи на дальнейшую результативную работу. Информирование родителей о том, что визит специалиста - в интересах ребенка для  оказания помощи и поддержки семье.</a:t>
            </a:r>
          </a:p>
          <a:p>
            <a:pPr algn="just">
              <a:spcBef>
                <a:spcPts val="1800"/>
              </a:spcBef>
            </a:pPr>
            <a:r>
              <a:rPr lang="ru-RU" dirty="0" smtClean="0"/>
              <a:t>первичная диагностика (визуальная, информативная и т.д.) семейной ситуации, направленная на осознание существующих проблем, трудностей в семье.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8992" y="2571744"/>
            <a:ext cx="2214578" cy="10001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Информация для куратора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57161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786446" y="357166"/>
            <a:ext cx="3071834" cy="157163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Оценка риска нарушения прав и законных интересов ребенка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00034" y="428604"/>
            <a:ext cx="2786082" cy="164307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Акт обследования условий жизни несовершеннолетнего гражданина и его семьи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142844" y="3286124"/>
            <a:ext cx="3000396" cy="142876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Служебное сообщение, поступившее на семью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857884" y="3357562"/>
            <a:ext cx="3143272" cy="150019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Другие документы (ответы на запросы о семье из других учреждений)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16200000" flipH="1">
            <a:off x="3071802" y="1643050"/>
            <a:ext cx="92869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893471" y="1535893"/>
            <a:ext cx="1071570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3143240" y="3643314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>
            <a:off x="5143504" y="3643314"/>
            <a:ext cx="71438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357554" y="214290"/>
            <a:ext cx="2286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Документы из ООиП</a:t>
            </a:r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2928926" y="5214950"/>
            <a:ext cx="3214710" cy="150019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Личное дело семьи, если ранее велась работа с семьей по технологии «случай»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7" name="Прямая со стрелкой 26"/>
          <p:cNvCxnSpPr>
            <a:stCxn id="25" idx="0"/>
          </p:cNvCxnSpPr>
          <p:nvPr/>
        </p:nvCxnSpPr>
        <p:spPr>
          <a:xfrm rot="5400000" flipH="1" flipV="1">
            <a:off x="3768322" y="4411273"/>
            <a:ext cx="157163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428992" y="4643446"/>
            <a:ext cx="22860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Документы Службы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358246" cy="64291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Примерный алгоритм домашнего визита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71480"/>
            <a:ext cx="9001156" cy="6286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1. </a:t>
            </a:r>
            <a:r>
              <a:rPr lang="ru-RU" sz="2400" b="1" i="1" dirty="0" smtClean="0"/>
              <a:t>Знакомство и установление ровных отношений</a:t>
            </a:r>
            <a:r>
              <a:rPr lang="ru-RU" sz="2400" dirty="0" smtClean="0"/>
              <a:t>. </a:t>
            </a:r>
          </a:p>
          <a:p>
            <a:pPr algn="just">
              <a:buNone/>
            </a:pPr>
            <a:r>
              <a:rPr lang="ru-RU" sz="2400" i="1" dirty="0" smtClean="0"/>
              <a:t>- </a:t>
            </a:r>
            <a:r>
              <a:rPr lang="ru-RU" sz="2000" i="1" dirty="0" smtClean="0"/>
              <a:t>Здравствуйте (ФИО родителя), меня зовут (ФИО) … Я специалист (специалист по социальной работе, психолог, социальный педагог и др.) Центра социальной помощи семье и детям (название) ….. города/ района. </a:t>
            </a:r>
            <a:endParaRPr lang="ru-RU" sz="2000" dirty="0" smtClean="0"/>
          </a:p>
          <a:p>
            <a:pPr algn="just">
              <a:buNone/>
            </a:pPr>
            <a:r>
              <a:rPr lang="ru-RU" sz="2000" i="1" dirty="0" smtClean="0"/>
              <a:t>- Мы помогаем (оказываем помощь, поддержку) родителям, которые испытывают трудности.</a:t>
            </a:r>
            <a:endParaRPr lang="ru-RU" sz="2000" dirty="0" smtClean="0"/>
          </a:p>
          <a:p>
            <a:pPr algn="just">
              <a:buNone/>
            </a:pPr>
            <a:r>
              <a:rPr lang="ru-RU" sz="2000" i="1" dirty="0" smtClean="0"/>
              <a:t>- Мы работаем с семьями, в которых есть дети, в семьях, в которых иногда возникают вопросы/трудности, в решении которых нужна помощь специалистов.</a:t>
            </a:r>
            <a:endParaRPr lang="ru-RU" sz="2000" dirty="0" smtClean="0"/>
          </a:p>
          <a:p>
            <a:pPr algn="just">
              <a:buNone/>
            </a:pPr>
            <a:r>
              <a:rPr lang="ru-RU" sz="2000" i="1" dirty="0" smtClean="0"/>
              <a:t>- Где мы можем поговорить с вами? В комнате или на кухне? </a:t>
            </a:r>
            <a:endParaRPr lang="ru-RU" sz="2000" dirty="0" smtClean="0"/>
          </a:p>
          <a:p>
            <a:pPr algn="just">
              <a:buNone/>
            </a:pPr>
            <a:r>
              <a:rPr lang="ru-RU" sz="2000" i="1" dirty="0" smtClean="0"/>
              <a:t>- Вам удобнее поговорить об этом здесь или может быть мы пройдем на кухню? </a:t>
            </a:r>
          </a:p>
          <a:p>
            <a:pPr algn="ctr">
              <a:buNone/>
            </a:pPr>
            <a:r>
              <a:rPr lang="ru-RU" sz="3200" i="1" dirty="0" smtClean="0">
                <a:solidFill>
                  <a:srgbClr val="C00000"/>
                </a:solidFill>
              </a:rPr>
              <a:t>Первое сопротивление.</a:t>
            </a:r>
          </a:p>
          <a:p>
            <a:pPr algn="ctr">
              <a:buNone/>
            </a:pPr>
            <a:r>
              <a:rPr lang="ru-RU" sz="2400" b="1" i="1" dirty="0" smtClean="0">
                <a:solidFill>
                  <a:srgbClr val="0070C0"/>
                </a:solidFill>
              </a:rPr>
              <a:t>Прием:</a:t>
            </a:r>
            <a:r>
              <a:rPr lang="ru-RU" sz="2400" dirty="0" smtClean="0">
                <a:solidFill>
                  <a:srgbClr val="0070C0"/>
                </a:solidFill>
              </a:rPr>
              <a:t> улыбка + имя собеседника + </a:t>
            </a:r>
            <a:r>
              <a:rPr lang="ru-RU" sz="2400" dirty="0" smtClean="0">
                <a:solidFill>
                  <a:srgbClr val="0070C0"/>
                </a:solidFill>
              </a:rPr>
              <a:t>комплимент </a:t>
            </a:r>
            <a:r>
              <a:rPr lang="ru-RU" sz="2400" dirty="0" smtClean="0">
                <a:solidFill>
                  <a:srgbClr val="0070C0"/>
                </a:solidFill>
              </a:rPr>
              <a:t>(огород, клумба, хобби, порядок в доме, умение вести быт, хозяйство, дети и т.д.)</a:t>
            </a:r>
          </a:p>
          <a:p>
            <a:pPr algn="just">
              <a:buNone/>
            </a:pPr>
            <a:r>
              <a:rPr lang="ru-RU" sz="2400" b="1" i="1" dirty="0" smtClean="0"/>
              <a:t>Желаемый результат:</a:t>
            </a:r>
            <a:r>
              <a:rPr lang="ru-RU" sz="2400" dirty="0" smtClean="0"/>
              <a:t> </a:t>
            </a:r>
            <a:r>
              <a:rPr lang="ru-RU" sz="2000" dirty="0" smtClean="0"/>
              <a:t>Родитель открыт для общения, готов к дальнейшему сотрудничеству со специалистом.</a:t>
            </a:r>
          </a:p>
          <a:p>
            <a:pPr algn="just">
              <a:buFontTx/>
              <a:buChar char="-"/>
            </a:pP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001156" cy="70009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ru-RU" dirty="0" smtClean="0"/>
              <a:t>2. </a:t>
            </a:r>
            <a:r>
              <a:rPr lang="ru-RU" b="1" i="1" dirty="0" smtClean="0"/>
              <a:t>Содержательная часть.  </a:t>
            </a:r>
            <a:endParaRPr lang="ru-RU" dirty="0" smtClean="0"/>
          </a:p>
          <a:p>
            <a:pPr algn="just">
              <a:lnSpc>
                <a:spcPct val="110000"/>
              </a:lnSpc>
              <a:buFontTx/>
              <a:buChar char="-"/>
            </a:pPr>
            <a:r>
              <a:rPr lang="ru-RU" sz="2000" dirty="0" smtClean="0"/>
              <a:t>специалист озвучивает причина визита в семью (открытия «случая»),</a:t>
            </a:r>
          </a:p>
          <a:p>
            <a:pPr algn="just">
              <a:lnSpc>
                <a:spcPct val="110000"/>
              </a:lnSpc>
              <a:buFontTx/>
              <a:buChar char="-"/>
            </a:pPr>
            <a:r>
              <a:rPr lang="ru-RU" sz="2000" dirty="0" smtClean="0"/>
              <a:t>выслушиваем виденье ситуации членами семьи.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sz="2000" dirty="0" smtClean="0">
                <a:solidFill>
                  <a:srgbClr val="0070C0"/>
                </a:solidFill>
              </a:rPr>
              <a:t>Для выстраивания диалога применяются следующие </a:t>
            </a:r>
            <a:r>
              <a:rPr lang="ru-RU" sz="2000" b="1" dirty="0" smtClean="0">
                <a:solidFill>
                  <a:srgbClr val="0070C0"/>
                </a:solidFill>
              </a:rPr>
              <a:t>техники</a:t>
            </a:r>
            <a:r>
              <a:rPr lang="ru-RU" sz="2000" dirty="0" smtClean="0">
                <a:solidFill>
                  <a:srgbClr val="0070C0"/>
                </a:solidFill>
              </a:rPr>
              <a:t>:</a:t>
            </a:r>
          </a:p>
          <a:p>
            <a:pPr marL="0" indent="-514350"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70C0"/>
                </a:solidFill>
              </a:rPr>
              <a:t>Выспрашивание </a:t>
            </a:r>
            <a:r>
              <a:rPr lang="ru-RU" sz="2000" dirty="0" smtClean="0"/>
              <a:t>– подразумевает сбор информации через задавание вопросов,      установление продуктивных отношений с семьей, нацеленных на дальнейшую работу.</a:t>
            </a:r>
          </a:p>
          <a:p>
            <a:pPr marL="0" indent="-514350"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70C0"/>
                </a:solidFill>
              </a:rPr>
              <a:t>Активное слушание </a:t>
            </a:r>
            <a:r>
              <a:rPr lang="ru-RU" sz="2000" dirty="0" smtClean="0"/>
              <a:t>– умение внимательно слушать партнера и понимать его точку зрения, позволяющее выстраивать доверительные отношения с собеседником и располагать его к себе для дальнейшего взаимодействия (повторение последних слов, перефразирование, </a:t>
            </a:r>
            <a:r>
              <a:rPr lang="ru-RU" sz="2000" dirty="0" err="1" smtClean="0"/>
              <a:t>резюмирование</a:t>
            </a:r>
            <a:r>
              <a:rPr lang="ru-RU" sz="2000" dirty="0" smtClean="0"/>
              <a:t>). </a:t>
            </a:r>
          </a:p>
          <a:p>
            <a:pPr marL="0" indent="-514350"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70C0"/>
                </a:solidFill>
              </a:rPr>
              <a:t>«Малый разговор» </a:t>
            </a:r>
            <a:r>
              <a:rPr lang="ru-RU" sz="2000" dirty="0" smtClean="0"/>
              <a:t>- это беседа на интересную и приятную для собеседников тему, чаще всего не связанную с темой «большого» разговора. Цель данной техники — создать благоприятную психологическую атмосферу, заложить основы взаимной симпатии и доверия, восстановить эмоциональное равновесие (применяется в случае напряжения в разговоре). </a:t>
            </a:r>
          </a:p>
          <a:p>
            <a:pPr marL="0" indent="-51435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B050"/>
                </a:solidFill>
              </a:rPr>
              <a:t>Первичное составление </a:t>
            </a:r>
            <a:r>
              <a:rPr lang="ru-RU" sz="2000" b="1" dirty="0" err="1" smtClean="0">
                <a:solidFill>
                  <a:srgbClr val="00B050"/>
                </a:solidFill>
              </a:rPr>
              <a:t>генограммы</a:t>
            </a:r>
            <a:r>
              <a:rPr lang="ru-RU" sz="2000" b="1" dirty="0" smtClean="0">
                <a:solidFill>
                  <a:srgbClr val="00B050"/>
                </a:solidFill>
              </a:rPr>
              <a:t>, </a:t>
            </a:r>
            <a:r>
              <a:rPr lang="ru-RU" sz="2000" b="1" dirty="0" err="1" smtClean="0">
                <a:solidFill>
                  <a:srgbClr val="00B050"/>
                </a:solidFill>
              </a:rPr>
              <a:t>экокарты</a:t>
            </a:r>
            <a:r>
              <a:rPr lang="ru-RU" sz="2000" b="1" dirty="0" smtClean="0">
                <a:solidFill>
                  <a:srgbClr val="00B050"/>
                </a:solidFill>
              </a:rPr>
              <a:t>, истории семьи.</a:t>
            </a:r>
          </a:p>
          <a:p>
            <a:pPr marL="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i="1" dirty="0" smtClean="0"/>
              <a:t>Желаемый результат:</a:t>
            </a:r>
            <a:r>
              <a:rPr lang="ru-RU" sz="2400" dirty="0" smtClean="0"/>
              <a:t> </a:t>
            </a:r>
            <a:r>
              <a:rPr lang="ru-RU" sz="2000" dirty="0" smtClean="0"/>
              <a:t>Собрана информация о проблемах  семьи, причинах открытия «случая», начата первичная диагностика семьи, что в</a:t>
            </a:r>
          </a:p>
          <a:p>
            <a:pPr marL="0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 smtClean="0"/>
              <a:t>дальнейшем поможет определить методы, «инструменты» решения проблем семьи.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001156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100" i="1" dirty="0" smtClean="0"/>
              <a:t>3</a:t>
            </a:r>
            <a:r>
              <a:rPr lang="ru-RU" sz="3100" dirty="0" smtClean="0"/>
              <a:t>. </a:t>
            </a:r>
            <a:r>
              <a:rPr lang="ru-RU" sz="3100" b="1" dirty="0" smtClean="0"/>
              <a:t>Включение семьи в работу /реализация основной цели визита в семью.</a:t>
            </a:r>
          </a:p>
          <a:p>
            <a:pPr algn="ctr">
              <a:buNone/>
            </a:pPr>
            <a:r>
              <a:rPr lang="ru-RU" sz="3300" i="1" dirty="0" smtClean="0">
                <a:solidFill>
                  <a:srgbClr val="C00000"/>
                </a:solidFill>
              </a:rPr>
              <a:t>Второе сопротивление.</a:t>
            </a:r>
          </a:p>
          <a:p>
            <a:pPr marL="0" indent="-457200" algn="just">
              <a:buAutoNum type="arabicPeriod"/>
            </a:pPr>
            <a:r>
              <a:rPr lang="ru-RU" sz="2400" dirty="0" smtClean="0"/>
              <a:t>Важно обозначить свою роль и позицию в работе с семьей: на что вы нацелены, что вы можете, что не можете, чем ваши полномочия отличаются от опеки, как может проходить ваше взаимодействие.</a:t>
            </a:r>
          </a:p>
          <a:p>
            <a:pPr marL="0" indent="-457200" algn="just">
              <a:buAutoNum type="arabicPeriod"/>
            </a:pPr>
            <a:r>
              <a:rPr lang="ru-RU" sz="2400" dirty="0" smtClean="0"/>
              <a:t>Спросите, в какой помощи семья нуждается и согласна ли она сотрудничать. </a:t>
            </a:r>
            <a:r>
              <a:rPr lang="ru-RU" sz="33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Подписание соглашения.</a:t>
            </a:r>
          </a:p>
          <a:p>
            <a:pPr marL="0" indent="-457200" algn="just">
              <a:buAutoNum type="arabicPeriod"/>
            </a:pPr>
            <a:r>
              <a:rPr lang="ru-RU" sz="2400" dirty="0" smtClean="0"/>
              <a:t>Предложите семье сформулировать те проблемы, которые они видят на данный момент. </a:t>
            </a:r>
          </a:p>
          <a:p>
            <a:pPr marL="0" indent="-457200" algn="just">
              <a:buAutoNum type="arabicPeriod"/>
            </a:pPr>
            <a:r>
              <a:rPr lang="ru-RU" sz="2400" dirty="0" smtClean="0"/>
              <a:t>Объясните родителям, что специалист по социальной работе выступает в качестве «помощника» и «куратора случая», и не нужно бояться, категорически </a:t>
            </a:r>
            <a:r>
              <a:rPr lang="ru-RU" sz="2400" dirty="0" smtClean="0"/>
              <a:t>относиться </a:t>
            </a:r>
            <a:r>
              <a:rPr lang="ru-RU" sz="2400" dirty="0" smtClean="0"/>
              <a:t>к предложению помочь от специалиста в преодолении кризисной ситуации. </a:t>
            </a:r>
          </a:p>
          <a:p>
            <a:pPr marL="0" indent="-514350">
              <a:spcBef>
                <a:spcPts val="0"/>
              </a:spcBef>
              <a:buNone/>
            </a:pPr>
            <a:r>
              <a:rPr lang="ru-RU" sz="2800" b="1" i="1" dirty="0" smtClean="0"/>
              <a:t>Желаемый результат:</a:t>
            </a:r>
            <a:r>
              <a:rPr lang="ru-RU" sz="2800" dirty="0" smtClean="0"/>
              <a:t> </a:t>
            </a:r>
            <a:r>
              <a:rPr lang="ru-RU" sz="2400" dirty="0" smtClean="0"/>
              <a:t>с родителями заключено Соглашение, </a:t>
            </a:r>
          </a:p>
          <a:p>
            <a:pPr marL="0" indent="-514350">
              <a:spcBef>
                <a:spcPts val="0"/>
              </a:spcBef>
              <a:buNone/>
            </a:pPr>
            <a:r>
              <a:rPr lang="ru-RU" sz="2400" dirty="0" smtClean="0"/>
              <a:t>совместно обозначены проблемы семьи и обсуждены возможные варианты их проблем, родители имеют информацию и мотивацию для дальнейших действий, выражают готовность и заинтересованность к изменению семейной ситуации.</a:t>
            </a:r>
          </a:p>
          <a:p>
            <a:pPr marL="457200" indent="-457200" algn="just">
              <a:buAutoNum type="arabicPeriod"/>
            </a:pPr>
            <a:endParaRPr lang="ru-RU" sz="2000" dirty="0" smtClean="0"/>
          </a:p>
          <a:p>
            <a:pPr algn="ctr">
              <a:buNone/>
            </a:pPr>
            <a:endParaRPr lang="ru-RU" b="1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9001156" cy="6858000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4. Завершение беседы.</a:t>
            </a:r>
          </a:p>
          <a:p>
            <a:pPr algn="just">
              <a:buFontTx/>
              <a:buChar char="-"/>
            </a:pPr>
            <a:r>
              <a:rPr lang="ru-RU" dirty="0" smtClean="0"/>
              <a:t>договориться о повторной встрече, способах информирования,</a:t>
            </a:r>
          </a:p>
          <a:p>
            <a:pPr algn="just">
              <a:buFontTx/>
              <a:buChar char="-"/>
            </a:pPr>
            <a:r>
              <a:rPr lang="ru-RU" dirty="0" smtClean="0"/>
              <a:t> заполните в присутствии родителей Информационную справку о посещении семьи, в которой отразите всю полученную информацию о семье в ходе посещения,</a:t>
            </a:r>
          </a:p>
          <a:p>
            <a:pPr algn="just">
              <a:buFontTx/>
              <a:buChar char="-"/>
            </a:pPr>
            <a:r>
              <a:rPr lang="ru-RU" dirty="0" smtClean="0"/>
              <a:t>поблагодарите  членов семьи за  беседу и пожелайте всего хорошего.</a:t>
            </a:r>
            <a:endParaRPr lang="ru-RU" b="1" i="1" dirty="0" smtClean="0"/>
          </a:p>
          <a:p>
            <a:pPr>
              <a:buNone/>
            </a:pPr>
            <a:endParaRPr lang="ru-RU" b="1" i="1" dirty="0" smtClean="0"/>
          </a:p>
          <a:p>
            <a:pPr>
              <a:buNone/>
            </a:pPr>
            <a:r>
              <a:rPr lang="ru-RU" b="1" i="1" dirty="0" smtClean="0"/>
              <a:t>Желаемый результат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Подведен итог посещения и  </a:t>
            </a:r>
          </a:p>
          <a:p>
            <a:pPr>
              <a:buNone/>
            </a:pPr>
            <a:r>
              <a:rPr lang="ru-RU" dirty="0" smtClean="0"/>
              <a:t>проведенной беседы, </a:t>
            </a:r>
          </a:p>
          <a:p>
            <a:pPr>
              <a:buNone/>
            </a:pPr>
            <a:r>
              <a:rPr lang="ru-RU" dirty="0" smtClean="0"/>
              <a:t>достигнута договоренность</a:t>
            </a:r>
          </a:p>
          <a:p>
            <a:pPr>
              <a:buNone/>
            </a:pPr>
            <a:r>
              <a:rPr lang="ru-RU" dirty="0" smtClean="0"/>
              <a:t>о дальнейшем сотрудничестве.</a:t>
            </a:r>
          </a:p>
          <a:p>
            <a:pPr>
              <a:buNone/>
            </a:pPr>
            <a:endParaRPr lang="ru-RU" dirty="0" smtClean="0"/>
          </a:p>
          <a:p>
            <a:pPr>
              <a:buFontTx/>
              <a:buChar char="-"/>
            </a:pPr>
            <a:endParaRPr lang="ru-RU" dirty="0" smtClean="0"/>
          </a:p>
        </p:txBody>
      </p:sp>
      <p:pic>
        <p:nvPicPr>
          <p:cNvPr id="7" name="Picture 2" descr="C:\Users\Алена\Downloads\ill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3286124"/>
            <a:ext cx="4643438" cy="3571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5620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Невербальные средства общения в консультировании</a:t>
            </a:r>
            <a:endParaRPr lang="ru-RU" sz="24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0" y="1928802"/>
            <a:ext cx="9001156" cy="492919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сидеть под удобным углом к собеседнику, на комфортном расстоянии</a:t>
            </a:r>
          </a:p>
          <a:p>
            <a:pPr algn="just">
              <a:buNone/>
            </a:pPr>
            <a:r>
              <a:rPr lang="ru-RU" sz="2400" dirty="0" smtClean="0"/>
              <a:t>(расстояние от 50 см до 1,5 м, под углом 45 градусов ).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время от времени наклонять туловище немного вперед, слушать</a:t>
            </a:r>
          </a:p>
          <a:p>
            <a:pPr algn="just">
              <a:buNone/>
            </a:pPr>
            <a:r>
              <a:rPr lang="ru-RU" sz="2400" dirty="0" smtClean="0"/>
              <a:t>внимательно, смотреть с искренним интересом.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поддерживать контакт на уровне глаз.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сидеть без напряжения, в удобной позе.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выражение лица доброжелательное, открытое к общению, легкая улыбка. </a:t>
            </a:r>
          </a:p>
          <a:p>
            <a:pPr algn="just">
              <a:buFont typeface="Wingdings" pitchFamily="2" charset="2"/>
              <a:buChar char="v"/>
            </a:pPr>
            <a:r>
              <a:rPr lang="ru-RU" sz="2400" dirty="0" smtClean="0"/>
              <a:t>тон и темп речи консультанта должен быть доброжелательным, и должен соответствовать тому, что говорится. </a:t>
            </a:r>
          </a:p>
          <a:p>
            <a:pPr>
              <a:buFont typeface="Wingdings" pitchFamily="2" charset="2"/>
              <a:buChar char="v"/>
            </a:pPr>
            <a:endParaRPr lang="ru-RU" sz="2000" u="sng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785794"/>
            <a:ext cx="1357322" cy="8572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Мимика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42" y="785794"/>
            <a:ext cx="1357322" cy="8572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Поза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85794"/>
            <a:ext cx="1357322" cy="8572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Жесты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3438" y="785794"/>
            <a:ext cx="1357322" cy="8572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Движения туловища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43636" y="785794"/>
            <a:ext cx="1357322" cy="8572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Позиции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43834" y="785794"/>
            <a:ext cx="1357322" cy="8572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Дистанции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7" name="Прямая со стрелкой 26"/>
          <p:cNvCxnSpPr>
            <a:endCxn id="4" idx="0"/>
          </p:cNvCxnSpPr>
          <p:nvPr/>
        </p:nvCxnSpPr>
        <p:spPr>
          <a:xfrm rot="10800000" flipV="1">
            <a:off x="821506" y="500042"/>
            <a:ext cx="392911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6" idx="0"/>
          </p:cNvCxnSpPr>
          <p:nvPr/>
        </p:nvCxnSpPr>
        <p:spPr>
          <a:xfrm rot="16200000" flipH="1">
            <a:off x="2160967" y="625058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3661166" y="625059"/>
            <a:ext cx="285752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5125646" y="625060"/>
            <a:ext cx="285753" cy="35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>
            <a:off x="6625845" y="625059"/>
            <a:ext cx="285751" cy="35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6200000" flipH="1">
            <a:off x="7947447" y="553621"/>
            <a:ext cx="285751" cy="1785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814</TotalTime>
  <Words>1024</Words>
  <PresentationFormat>Экран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Первое посещение семьи с детьми, находящимися в работе по технологии «случай»</vt:lpstr>
      <vt:lpstr>«А зачем я иду в семью? Какая моя ЦЕЛЬ?» </vt:lpstr>
      <vt:lpstr>Основные задачи первой встречи куратора «случая» с семьей:</vt:lpstr>
      <vt:lpstr>Слайд 4</vt:lpstr>
      <vt:lpstr>Примерный алгоритм домашнего визита</vt:lpstr>
      <vt:lpstr>Слайд 6</vt:lpstr>
      <vt:lpstr>Слайд 7</vt:lpstr>
      <vt:lpstr>Слайд 8</vt:lpstr>
      <vt:lpstr>Невербальные средства общения в консультировании</vt:lpstr>
      <vt:lpstr>Наблюдение – важный инструмент специалиста для получения дополнительной информации.</vt:lpstr>
      <vt:lpstr>Спасибо за внимание! Удачи в работе!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Первое посещение семьи с детьми, находящимися в работе по технологии «случай».</dc:title>
  <dc:creator>Алена</dc:creator>
  <cp:lastModifiedBy>Алена</cp:lastModifiedBy>
  <cp:revision>64</cp:revision>
  <dcterms:created xsi:type="dcterms:W3CDTF">2024-02-27T05:19:43Z</dcterms:created>
  <dcterms:modified xsi:type="dcterms:W3CDTF">2024-03-26T03:50:03Z</dcterms:modified>
</cp:coreProperties>
</file>