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62" r:id="rId3"/>
    <p:sldId id="257" r:id="rId4"/>
    <p:sldId id="258" r:id="rId5"/>
    <p:sldId id="260" r:id="rId6"/>
    <p:sldId id="261" r:id="rId7"/>
    <p:sldId id="259" r:id="rId8"/>
    <p:sldId id="263" r:id="rId9"/>
    <p:sldId id="264" r:id="rId10"/>
    <p:sldId id="268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9B5"/>
    <a:srgbClr val="DDED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CFBF6-FE44-4B29-97DD-CE61CC4B772C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9576E-0D87-412E-9865-2128F6D5F0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9576E-0D87-412E-9865-2128F6D5F02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9576E-0D87-412E-9865-2128F6D5F02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9576E-0D87-412E-9865-2128F6D5F027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33400"/>
            <a:ext cx="7686482" cy="2868168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rgbClr val="1779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с детьми, совершающими правонарушения</a:t>
            </a:r>
            <a:endParaRPr lang="ru-RU" sz="6600" dirty="0">
              <a:solidFill>
                <a:srgbClr val="1779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5214950"/>
            <a:ext cx="7258056" cy="1323972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Стажировочная площадка</a:t>
            </a:r>
          </a:p>
          <a:p>
            <a:pPr algn="r">
              <a:spcBef>
                <a:spcPts val="0"/>
              </a:spcBef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ОГКУ «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</a:rPr>
              <a:t>ЦСПСиД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Молчановского района»</a:t>
            </a:r>
          </a:p>
          <a:p>
            <a:pPr algn="r">
              <a:spcBef>
                <a:spcPts val="0"/>
              </a:spcBef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Методист Быкова А.В.</a:t>
            </a:r>
          </a:p>
          <a:p>
            <a:pPr algn="r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285728"/>
            <a:ext cx="8858312" cy="6324632"/>
          </a:xfrm>
        </p:spPr>
        <p:txBody>
          <a:bodyPr>
            <a:normAutofit/>
          </a:bodyPr>
          <a:lstStyle/>
          <a:p>
            <a:pPr algn="r"/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428604"/>
          <a:ext cx="8858312" cy="564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071702"/>
                <a:gridCol w="4429156"/>
              </a:tblGrid>
              <a:tr h="6681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Ведомство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Учреждения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Виды помощи/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поддержки/услуги</a:t>
                      </a:r>
                      <a:endParaRPr lang="ru-RU" sz="1800" b="1" dirty="0" smtClean="0"/>
                    </a:p>
                  </a:txBody>
                  <a:tcPr/>
                </a:tc>
              </a:tr>
              <a:tr h="4975501">
                <a:tc>
                  <a:txBody>
                    <a:bodyPr/>
                    <a:lstStyle/>
                    <a:p>
                      <a:r>
                        <a:rPr lang="ru-RU" dirty="0" smtClean="0"/>
                        <a:t>Система</a:t>
                      </a:r>
                      <a:r>
                        <a:rPr lang="ru-RU" baseline="0" dirty="0" smtClean="0"/>
                        <a:t> здравоохранения</a:t>
                      </a:r>
                    </a:p>
                    <a:p>
                      <a:endParaRPr lang="ru-RU" baseline="0" dirty="0" smtClean="0"/>
                    </a:p>
                    <a:p>
                      <a:endParaRPr lang="ru-RU" baseline="0" dirty="0" smtClean="0"/>
                    </a:p>
                    <a:p>
                      <a:endParaRPr lang="ru-RU" baseline="0" dirty="0" smtClean="0"/>
                    </a:p>
                    <a:p>
                      <a:endParaRPr lang="ru-RU" baseline="0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Система социальной защиты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buFontTx/>
                        <a:buChar char="-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Сельские участковые больницы.</a:t>
                      </a: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Поликлиники.</a:t>
                      </a:r>
                      <a:endParaRPr lang="ru-RU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(невролог,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/>
                        <a:t> психиатр).</a:t>
                      </a:r>
                      <a:endParaRPr lang="ru-RU" sz="1800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b="0" dirty="0" smtClean="0"/>
                        <a:t>Сельские</a:t>
                      </a:r>
                      <a:r>
                        <a:rPr lang="ru-RU" sz="1800" b="0" baseline="0" dirty="0" smtClean="0"/>
                        <a:t> ф</a:t>
                      </a:r>
                      <a:r>
                        <a:rPr lang="ru-RU" sz="1800" b="0" dirty="0" smtClean="0"/>
                        <a:t>илиалы ЦСПН,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sz="1800" b="0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b="0" dirty="0" smtClean="0"/>
                        <a:t> ЦСПН.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/>
                        <a:t> Посещение/прием врача ребенком и родителем.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госпитализация/лечение при наличии показаний,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18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18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18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Консультационно-информационные услуги: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консультирование и информирование по вопросам оказания социальных услуг и социальной поддержки,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содействие в оформлении путевки в детский оздоровительный лагерь.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1800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0" y="3357562"/>
            <a:ext cx="8858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9001156" cy="75246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1779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 условии пройденного ПМПК и установленного вида.</a:t>
            </a:r>
            <a:endParaRPr lang="ru-RU" sz="2800" dirty="0">
              <a:solidFill>
                <a:srgbClr val="1779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642918"/>
            <a:ext cx="8858312" cy="621508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Областное государственное казенное стационарное учреждение  Реабилитационный центр для детей и подростков с ограниченными возможностями «Надежда» (Томская область, с. Калтай).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Услуги: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социально – медицинские,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социально – педагогические,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социально  - психологические,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социально – бытовые, 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социально – трудовые,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услуги в целях повышения коммуникативного потенциала.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проектная деятельность «Собираемся в завтра».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Получатели услуг от 0 до 18 лет.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Режим работы: круглосуточно, 24 дня.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nadezhda.tom.socinfo.ru</a:t>
            </a:r>
            <a:endParaRPr lang="ru-RU" b="1" dirty="0" smtClean="0">
              <a:solidFill>
                <a:srgbClr val="0070C0"/>
              </a:solidFill>
            </a:endParaRPr>
          </a:p>
          <a:p>
            <a:pPr algn="just"/>
            <a:endParaRPr lang="ru-RU" sz="2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686482" cy="75246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1779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действий если нет положительной динамики:</a:t>
            </a:r>
            <a:endParaRPr lang="ru-RU" sz="2800" dirty="0">
              <a:solidFill>
                <a:srgbClr val="1779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214422"/>
            <a:ext cx="8858312" cy="5643578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Ведется «случай»                                                                                           «Случай»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«Случай»                                                                 закрывается</a:t>
            </a:r>
            <a:endParaRPr lang="ru-RU" sz="2000" b="1" dirty="0" smtClean="0">
              <a:solidFill>
                <a:srgbClr val="00B05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00B050"/>
                </a:solidFill>
              </a:rPr>
              <a:t>                                         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закрывается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</a:t>
            </a:r>
          </a:p>
          <a:p>
            <a:pPr algn="just"/>
            <a:endParaRPr lang="ru-RU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ru-RU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ru-RU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ru-RU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«Случай»     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ведется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                                             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                                               действия  КДН и ЗП,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                                    решение принимается судом.   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                             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1928802"/>
            <a:ext cx="2214578" cy="264320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Ребенок продолжает совершать правонарушения. 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357422" y="264318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714612" y="2285992"/>
            <a:ext cx="1285884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СОП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14810" y="2143116"/>
            <a:ext cx="2357454" cy="22860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Помещение ребенка в Центр временного содержания для несовершеннолетних правонарушителей при УВД по Томской области (ЦВСНП).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6572264" y="3143248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929454" y="2000240"/>
            <a:ext cx="2071702" cy="264320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Помещение ребенка в Специальное учебное – воспитательное учреждение для обучающихся  закрытого типа (СУВЗТ).</a:t>
            </a:r>
            <a:endParaRPr lang="ru-RU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2357422" y="414338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авая фигурная скобка 18"/>
          <p:cNvSpPr/>
          <p:nvPr/>
        </p:nvSpPr>
        <p:spPr>
          <a:xfrm rot="5400000">
            <a:off x="6393669" y="2607463"/>
            <a:ext cx="571504" cy="4643470"/>
          </a:xfrm>
          <a:prstGeom prst="rightBrace">
            <a:avLst>
              <a:gd name="adj1" fmla="val 8333"/>
              <a:gd name="adj2" fmla="val 4959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8001056" cy="6215106"/>
          </a:xfrm>
        </p:spPr>
        <p:txBody>
          <a:bodyPr>
            <a:noAutofit/>
          </a:bodyPr>
          <a:lstStyle/>
          <a:p>
            <a:r>
              <a:rPr lang="ru-RU" sz="8800" dirty="0" smtClean="0">
                <a:solidFill>
                  <a:srgbClr val="1779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Спасибо за внимание!</a:t>
            </a:r>
            <a:endParaRPr lang="ru-RU" sz="8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33400"/>
            <a:ext cx="7686482" cy="3181352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</a:rPr>
              <a:t>Преступления</a:t>
            </a:r>
            <a:r>
              <a:rPr lang="ru-RU" sz="2800" dirty="0" smtClean="0"/>
              <a:t> – общественно опасное деяние, предусмотренное уголовным законом, совершенное с умыслом или по неосторожности вменяемым лицом, достигшим возраста уголовной ответственности (16 лет, с 14 лет по некоторым статьям). </a:t>
            </a:r>
            <a:r>
              <a:rPr lang="ru-RU" sz="2800" i="1" dirty="0" smtClean="0"/>
              <a:t>Например: </a:t>
            </a:r>
            <a:r>
              <a:rPr lang="ru-RU" sz="2800" dirty="0" smtClean="0"/>
              <a:t>угон автомобиля, грабеж, кража, сексуальное насилие, торговля наркотиками, проституция. 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4357694"/>
            <a:ext cx="7715304" cy="2357454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Проступок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тоже противоправное и виновное деяние, но не представляющее большой общественной опасности. </a:t>
            </a:r>
            <a:r>
              <a:rPr lang="ru-RU" sz="2800" i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Например:</a:t>
            </a:r>
            <a:r>
              <a:rPr lang="ru-RU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сквернословие, драчливость, мелкое воровство, пьянство, бродяжничество.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8858312" cy="64291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1779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«Портрет» ребенка</a:t>
            </a:r>
            <a:endParaRPr lang="ru-RU" sz="2800" dirty="0">
              <a:solidFill>
                <a:srgbClr val="1779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571480"/>
            <a:ext cx="9001156" cy="6286520"/>
          </a:xfrm>
        </p:spPr>
        <p:txBody>
          <a:bodyPr>
            <a:normAutofit/>
          </a:bodyPr>
          <a:lstStyle/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1.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Подростковый возраст 12 – 17 лет.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2.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Чаще мальчик, чем девочка.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3.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Ребенку характерно </a:t>
            </a:r>
            <a:r>
              <a:rPr lang="ru-RU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девиантное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поведение: проявляет агрессию к </a:t>
            </a:r>
          </a:p>
          <a:p>
            <a:pPr marL="457200" indent="-457200"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окружающим  (сверстники, педагоги, животные), легковозбудимая неустойчивая </a:t>
            </a:r>
          </a:p>
          <a:p>
            <a:pPr marL="457200" indent="-457200"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нервная система, отсутствие чувства вины, дисциплины, отторжение </a:t>
            </a:r>
          </a:p>
          <a:p>
            <a:pPr marL="457200" indent="-457200"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социальных, культурных и правовых норм; часто эмоционально закрыт). 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4.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Может иметь заключение ПМПК, установленный вид, неврологическое или </a:t>
            </a:r>
          </a:p>
          <a:p>
            <a:pPr marL="457200" indent="-457200"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психическое заболевание.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5.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Низкая успеваемость в школе, частые пропуски без уважительной причины.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6.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В учебном коллективе (классе) нет авторитета, высока вероятность</a:t>
            </a:r>
          </a:p>
          <a:p>
            <a:pPr marL="457200" indent="-457200"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конфликта  как с учениками, так и с педагогами школы.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7.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Нет увлеченности, хобби,  не посещает кружки и секции, узкий кругозор.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8.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Имеется опыт употребление ПАВ.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9.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Возможны случаи бродяжничества, поздних прогулок, не нахождения дома в </a:t>
            </a:r>
          </a:p>
          <a:p>
            <a:pPr marL="457200" indent="-457200"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ночное время.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10.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Внешний вид ребенка часто неряшлив, не опрятен.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11.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Круг друзей, знакомых ребенка состоит из неблагополучных подростков.</a:t>
            </a:r>
            <a:endParaRPr lang="ru-RU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0"/>
            <a:ext cx="7686482" cy="50004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1779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«Портрет» семьи</a:t>
            </a:r>
            <a:endParaRPr lang="ru-RU" sz="2800" dirty="0">
              <a:solidFill>
                <a:srgbClr val="1779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428604"/>
            <a:ext cx="9001156" cy="5572164"/>
          </a:xfrm>
        </p:spPr>
        <p:txBody>
          <a:bodyPr>
            <a:noAutofit/>
          </a:bodyPr>
          <a:lstStyle/>
          <a:p>
            <a:pPr marL="457200" lvl="0" indent="-457200" algn="just"/>
            <a:r>
              <a:rPr lang="ru-RU" sz="2000" dirty="0" smtClean="0">
                <a:solidFill>
                  <a:srgbClr val="FF0000"/>
                </a:solidFill>
              </a:rPr>
              <a:t>1.</a:t>
            </a:r>
            <a:r>
              <a:rPr lang="ru-RU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Семейная </a:t>
            </a:r>
            <a:r>
              <a:rPr lang="ru-RU" sz="20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генограмма</a:t>
            </a:r>
            <a:r>
              <a:rPr lang="ru-RU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скудная, с потерей родственных связей (семья часто </a:t>
            </a:r>
          </a:p>
          <a:p>
            <a:pPr marL="457200" lvl="0" indent="-457200" algn="just"/>
            <a:r>
              <a:rPr lang="ru-RU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не полная, возможно мать – одиночка, воспитанием занимается мать, частое </a:t>
            </a:r>
          </a:p>
          <a:p>
            <a:pPr marL="457200" lvl="0" indent="-457200" algn="just"/>
            <a:r>
              <a:rPr lang="ru-RU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отсутствие бабушек и дедушек, наличие семейных конфликтов, большая </a:t>
            </a:r>
          </a:p>
          <a:p>
            <a:pPr marL="457200" lvl="0" indent="-457200" algn="just"/>
            <a:r>
              <a:rPr lang="ru-RU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вероятность конфликта между родителем и ребенком, в семье отсутствует </a:t>
            </a:r>
          </a:p>
          <a:p>
            <a:pPr marL="457200" lvl="0" indent="-457200" algn="just"/>
            <a:r>
              <a:rPr lang="ru-RU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значимый взрослый).</a:t>
            </a:r>
          </a:p>
          <a:p>
            <a:pPr marL="457200" lvl="0" indent="-457200" algn="just"/>
            <a:r>
              <a:rPr lang="ru-RU" sz="2000" dirty="0" smtClean="0">
                <a:solidFill>
                  <a:srgbClr val="FF0000"/>
                </a:solidFill>
              </a:rPr>
              <a:t>2.</a:t>
            </a:r>
            <a:r>
              <a:rPr lang="ru-RU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Экокарта семьи ограничена в контактах (отсутствуют положительные </a:t>
            </a:r>
          </a:p>
          <a:p>
            <a:pPr marL="457200" lvl="0" indent="-457200" algn="just"/>
            <a:r>
              <a:rPr lang="ru-RU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контакты, либо такие контакты не значительны и не могут оказать влияние на </a:t>
            </a:r>
          </a:p>
          <a:p>
            <a:pPr marL="457200" lvl="0" indent="-457200" algn="just"/>
            <a:r>
              <a:rPr lang="ru-RU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семейную ситуацию, отсутствие у ребенка дополнительной занятости: кружки, </a:t>
            </a:r>
          </a:p>
          <a:p>
            <a:pPr marL="457200" lvl="0" indent="-457200" algn="just"/>
            <a:r>
              <a:rPr lang="ru-RU" sz="20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секции, хобби).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3.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Неблагоприятные условия жизни и воспитания в семье, пренебрежение </a:t>
            </a:r>
          </a:p>
          <a:p>
            <a:pPr marL="457200" indent="-457200"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нуждами ребенка (не организован быт, требования взрослых не понятны </a:t>
            </a:r>
          </a:p>
          <a:p>
            <a:pPr marL="457200" indent="-457200"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ребенку и носят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 регулярный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характер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попустительская модель воспитания, </a:t>
            </a:r>
          </a:p>
          <a:p>
            <a:pPr marL="457200" indent="-457200"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возможно применение физического наказания, факты злоупотребления </a:t>
            </a:r>
          </a:p>
          <a:p>
            <a:pPr marL="457200" indent="-457200"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алкоголя, употребление наркотиков, других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ПАВ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старшими членами семьи).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4.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Низкое материально - финансовое обеспечение семьи.</a:t>
            </a:r>
          </a:p>
          <a:p>
            <a:pPr marL="457200" indent="-457200" algn="just"/>
            <a:r>
              <a:rPr lang="ru-RU" sz="2000" dirty="0" smtClean="0">
                <a:solidFill>
                  <a:srgbClr val="FF0000"/>
                </a:solidFill>
              </a:rPr>
              <a:t>5.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Родители погружены в собственные проблемы, личную жизнь (например: </a:t>
            </a:r>
          </a:p>
          <a:p>
            <a:pPr marL="457200" indent="-457200" algn="just"/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вера), работу (особенно если есть ночные смены), воспитание младших детей.  </a:t>
            </a:r>
          </a:p>
          <a:p>
            <a:pPr marL="457200" lvl="0" indent="-457200" algn="just"/>
            <a:endParaRPr lang="ru-RU" sz="2000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just"/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0"/>
            <a:ext cx="8643998" cy="64294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1779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Причины детских правонарушений</a:t>
            </a:r>
            <a:endParaRPr lang="ru-RU" sz="2800" dirty="0">
              <a:solidFill>
                <a:srgbClr val="1779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642918"/>
            <a:ext cx="9001156" cy="6215082"/>
          </a:xfrm>
        </p:spPr>
        <p:txBody>
          <a:bodyPr>
            <a:normAutofit fontScale="92500" lnSpcReduction="10000"/>
          </a:bodyPr>
          <a:lstStyle/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социально – экономическое положение в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стране.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отсутствие в месте проживания ресурсов для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детей (безопасный и доступный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досуг, спорт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развлечения).</a:t>
            </a:r>
            <a:endParaRPr lang="ru-RU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неправильные образы для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подражания (фильм «Слово пацана», «Бригада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», </a:t>
            </a:r>
            <a:r>
              <a:rPr lang="ru-RU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блогеры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стримеры). </a:t>
            </a:r>
            <a:endParaRPr lang="ru-RU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отторжение обществом социального неблагополучия. 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неблагоприятные условия в семье (см. слайд выше).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 основе искаженного негативного опыта складываются собственные моральные взгляды, суждения, нормы, принятые в подростковой среде, а не  правила социума. Это проявляется  в употреблении в разговоре не цензурной брани, проявление агрессии, принадлежность к преступным группам и т.д.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самоутверждение ребенка в социуме как личности равной взрослому, требование, чтобы с ним считались, уважали его мнение, с помощью отрицательных форм поведения. Это проявляется в манере одеваться, говорить, начинает курить, употреблять спиртные напитки  и т.д.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недостаточность умений в учебно-воспитательной работе в образовательных учреждениях (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понимания семейной ситуации ребенка, отказ от индивидуального подхода, формализм и т.д.).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психологическая острая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травма (болезнь, смерть родителя, насилие, развод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особенности развития, личностные особенности и психиатрический статус.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0"/>
            <a:ext cx="7686482" cy="75246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1779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Действия специалистов </a:t>
            </a:r>
            <a:r>
              <a:rPr lang="ru-RU" sz="2800" dirty="0" err="1" smtClean="0">
                <a:solidFill>
                  <a:srgbClr val="1779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ЦСПСиД</a:t>
            </a:r>
            <a:endParaRPr lang="ru-RU" sz="2800" dirty="0">
              <a:solidFill>
                <a:srgbClr val="1779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642918"/>
            <a:ext cx="8929718" cy="6215082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психолого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- педагогическая помощь подростку на выстраивание уважительных и доверительных отношений  (изменение отношения к содеянному, переосмысление жизненных ценностей и т.д.). Коммуникативный навык специалиста или педагога носит важный характер, ребенок должен увидеть в специалисте помощника, а  не еще одно поучающего взрослого.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вовлечение в процесс реабилитации семьи и ближайшего окружения ребенка: повышение родительской компетенции, выстраивание детско – родительских отношений,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психолого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педагогическая помощь, выявление и проработка семейных проблем.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вовлечение ребенка в общественно полезную деятельность: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волонтерство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ответственные дела (создать ситуацию успеха). 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найти в ребенке положительное и транслировать это в семье, в школе.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летняя занятость подростка (трудоустройство, детский лагерь, спортивная секция). 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профориентация подростка на получение будущей профессии.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альтернативные формы обучения или смена образовательного учреждения.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посещение нарколога/психиатра (по необходимости, в случае заболевания ребенка).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64291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1779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Межведомственное взаимодействие в планировании работы с семьей</a:t>
            </a:r>
            <a:endParaRPr lang="ru-RU" sz="2400" dirty="0">
              <a:solidFill>
                <a:srgbClr val="1779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214422"/>
            <a:ext cx="8615378" cy="5324500"/>
          </a:xfrm>
        </p:spPr>
        <p:txBody>
          <a:bodyPr>
            <a:normAutofit/>
          </a:bodyPr>
          <a:lstStyle/>
          <a:p>
            <a:pPr algn="r"/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914400"/>
          <a:ext cx="8858312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  <a:gridCol w="2286016"/>
                <a:gridCol w="4786346"/>
              </a:tblGrid>
              <a:tr h="5700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Ведомство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Учреждения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Виды помощи/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поддержки/услуги</a:t>
                      </a:r>
                      <a:endParaRPr lang="ru-RU" sz="1800" b="1" dirty="0" smtClean="0"/>
                    </a:p>
                  </a:txBody>
                  <a:tcPr/>
                </a:tc>
              </a:tr>
              <a:tr h="5019262"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школы (социальный педагог, классный руководитель),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 училища,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 техникумы</a:t>
                      </a:r>
                      <a:r>
                        <a:rPr lang="ru-RU" baseline="0" dirty="0" smtClean="0"/>
                        <a:t> и т.д.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dirty="0" smtClean="0"/>
                        <a:t>Составление</a:t>
                      </a:r>
                      <a:r>
                        <a:rPr lang="ru-RU" baseline="0" dirty="0" smtClean="0"/>
                        <a:t> плана индивидуальной профилактической работы: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 профилактические беседы с ребенком и родителями на выстраивание</a:t>
                      </a:r>
                      <a:r>
                        <a:rPr lang="ru-RU" baseline="0" dirty="0" smtClean="0"/>
                        <a:t> детско -родительских отношений, возрастных особенностях ребенка,</a:t>
                      </a:r>
                      <a:endParaRPr lang="ru-RU" dirty="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 контроль за посещением занятий и успеваемостью ребенка,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 smtClean="0"/>
                        <a:t> сопровождение ребенка школьным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педагогом</a:t>
                      </a:r>
                      <a:r>
                        <a:rPr lang="ru-RU" baseline="0" dirty="0" smtClean="0"/>
                        <a:t> – психологом и социальным педагогом,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организация свободного времени ребенка, вовлечение ребенка в кружковую и секционную деятельность (например: </a:t>
                      </a:r>
                      <a:r>
                        <a:rPr lang="ru-RU" baseline="0" dirty="0" err="1" smtClean="0"/>
                        <a:t>волонтерство</a:t>
                      </a:r>
                      <a:r>
                        <a:rPr lang="ru-RU" baseline="0" dirty="0" smtClean="0"/>
                        <a:t>, </a:t>
                      </a:r>
                      <a:r>
                        <a:rPr lang="ru-RU" baseline="0" dirty="0" err="1" smtClean="0"/>
                        <a:t>военно</a:t>
                      </a:r>
                      <a:r>
                        <a:rPr lang="ru-RU" baseline="0" dirty="0" smtClean="0"/>
                        <a:t>–патриотические клубы),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baseline="0" dirty="0" smtClean="0"/>
                        <a:t> посещение семьи по месту жительства, обследование условий проживания несовершеннолетнего.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285728"/>
            <a:ext cx="8858312" cy="6324632"/>
          </a:xfrm>
        </p:spPr>
        <p:txBody>
          <a:bodyPr>
            <a:normAutofit/>
          </a:bodyPr>
          <a:lstStyle/>
          <a:p>
            <a:pPr algn="r"/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357166"/>
          <a:ext cx="8858312" cy="5815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  <a:gridCol w="2143140"/>
                <a:gridCol w="4429156"/>
              </a:tblGrid>
              <a:tr h="785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Ведомство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Учреждения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Виды помощи/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поддержки/услуги</a:t>
                      </a:r>
                      <a:endParaRPr lang="ru-RU" sz="1800" b="1" dirty="0" smtClean="0"/>
                    </a:p>
                  </a:txBody>
                  <a:tcPr/>
                </a:tc>
              </a:tr>
              <a:tr h="4532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Правоохранительная</a:t>
                      </a:r>
                      <a:r>
                        <a:rPr lang="ru-RU" sz="1800" baseline="0" dirty="0" smtClean="0"/>
                        <a:t> система.</a:t>
                      </a:r>
                      <a:endParaRPr lang="ru-RU" sz="18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800" dirty="0" smtClean="0"/>
                        <a:t>Полиция: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dirty="0" smtClean="0"/>
                        <a:t> инспектор ПДН.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800" dirty="0" smtClean="0"/>
                        <a:t> участковые полиции.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Проведение профилактической,</a:t>
                      </a:r>
                    </a:p>
                    <a:p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информационной, разъяснительной работы с родителями и подростком об административной и уголовной ответственности за совершение правонарушений, о последствиях совершения противоправных деяний,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проведение беседы с родителями об административной ответственности за неисполнение родительских обязанностей, о надлежащем исполнении родительских обязанностей,</a:t>
                      </a:r>
                      <a:r>
                        <a:rPr lang="ru-RU" sz="1800" dirty="0" smtClean="0"/>
                        <a:t> об ответственности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родителей за действия ребенка, 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проведение профилактических рейдов по месту жительства семьи с целью установления местонахождения несовершеннолетнего в ночное время.</a:t>
                      </a:r>
                      <a:endParaRPr lang="ru-RU" sz="1800" dirty="0" smtClean="0"/>
                    </a:p>
                    <a:p>
                      <a:pPr>
                        <a:buFontTx/>
                        <a:buNone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285728"/>
            <a:ext cx="8858312" cy="6324632"/>
          </a:xfrm>
        </p:spPr>
        <p:txBody>
          <a:bodyPr>
            <a:normAutofit/>
          </a:bodyPr>
          <a:lstStyle/>
          <a:p>
            <a:pPr algn="r"/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285728"/>
          <a:ext cx="8858312" cy="6143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2071702"/>
                <a:gridCol w="4429156"/>
              </a:tblGrid>
              <a:tr h="7272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Ведомство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Учреждения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Виды помощи/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поддержки/услуги</a:t>
                      </a:r>
                      <a:endParaRPr lang="ru-RU" sz="1800" b="1" dirty="0" smtClean="0"/>
                    </a:p>
                  </a:txBody>
                  <a:tcPr/>
                </a:tc>
              </a:tr>
              <a:tr h="54163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профилактики безнадзорности и правонарушений несовершеннолетних</a:t>
                      </a:r>
                      <a:endParaRPr lang="ru-RU" sz="1800" dirty="0" smtClean="0">
                        <a:latin typeface="+mn-lt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- КДН</a:t>
                      </a:r>
                      <a:r>
                        <a:rPr lang="ru-RU" sz="1800" baseline="0" dirty="0" smtClean="0"/>
                        <a:t> и ЗП.</a:t>
                      </a:r>
                      <a:endParaRPr lang="ru-RU" sz="1800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- Проведение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информационной, разъяснительной работы с родителями и несовершеннолетними детьми</a:t>
                      </a:r>
                      <a:r>
                        <a:rPr lang="ru-RU" sz="1800" baseline="0" dirty="0" smtClean="0"/>
                        <a:t> с целью профилактики правонарушений,</a:t>
                      </a:r>
                      <a:endParaRPr lang="ru-RU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/>
                        <a:t> беседы с родителями об административной ответственности за неисполнение родительских обязанностей, воспитания</a:t>
                      </a:r>
                      <a:r>
                        <a:rPr lang="ru-RU" sz="1800" baseline="0" dirty="0" smtClean="0"/>
                        <a:t> ребенка. </a:t>
                      </a:r>
                      <a:endParaRPr lang="ru-RU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/>
                        <a:t> проведение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профилактических рейдов по месту жительства семьи,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/>
                        <a:t> проведение</a:t>
                      </a:r>
                      <a:r>
                        <a:rPr lang="ru-RU" sz="1800" baseline="0" dirty="0" smtClean="0"/>
                        <a:t> дней межведомственной профилактики в образовательных организациях и учреждениях,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/>
                        <a:t> трудоустройство подростков через направление в ЦЗН.</a:t>
                      </a:r>
                      <a:endParaRPr lang="ru-RU" sz="18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1369</TotalTime>
  <Words>1317</Words>
  <PresentationFormat>Экран (4:3)</PresentationFormat>
  <Paragraphs>166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Работа с детьми, совершающими правонарушения</vt:lpstr>
      <vt:lpstr>Преступления – общественно опасное деяние, предусмотренное уголовным законом, совершенное с умыслом или по неосторожности вменяемым лицом, достигшим возраста уголовной ответственности (16 лет, с 14 лет по некоторым статьям). Например: угон автомобиля, грабеж, кража, сексуальное насилие, торговля наркотиками, проституция. </vt:lpstr>
      <vt:lpstr>«Портрет» ребенка</vt:lpstr>
      <vt:lpstr>«Портрет» семьи</vt:lpstr>
      <vt:lpstr>Причины детских правонарушений</vt:lpstr>
      <vt:lpstr>Действия специалистов ЦСПСиД</vt:lpstr>
      <vt:lpstr>Межведомственное взаимодействие в планировании работы с семьей</vt:lpstr>
      <vt:lpstr>Слайд 8</vt:lpstr>
      <vt:lpstr>Слайд 9</vt:lpstr>
      <vt:lpstr>Слайд 10</vt:lpstr>
      <vt:lpstr> При условии пройденного ПМПК и установленного вида.</vt:lpstr>
      <vt:lpstr>Алгоритм действий если нет положительной динамики:</vt:lpstr>
      <vt:lpstr>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детьми совершающими правонарушения.</dc:title>
  <dc:creator>Алена</dc:creator>
  <cp:lastModifiedBy>Алена</cp:lastModifiedBy>
  <cp:revision>111</cp:revision>
  <dcterms:created xsi:type="dcterms:W3CDTF">2024-02-13T04:21:36Z</dcterms:created>
  <dcterms:modified xsi:type="dcterms:W3CDTF">2024-03-04T03:06:59Z</dcterms:modified>
</cp:coreProperties>
</file>