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70" r:id="rId11"/>
    <p:sldId id="267" r:id="rId12"/>
    <p:sldId id="268" r:id="rId13"/>
    <p:sldId id="269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55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F3398-0268-4931-B69C-6545179776EA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8C860-0ADF-4478-9126-6F4423431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575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65AD7-8109-4878-A78B-3570A51B773E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7B84C-135C-4D7B-9E9D-15E6B376BD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15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32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12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27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27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27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12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7B84C-135C-4D7B-9E9D-15E6B376BDA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12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30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00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2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99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04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51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08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9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51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95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3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7D423-7DB9-4F08-960F-30874575D5E7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7D4BC-B6D0-4A9E-99FF-6E0C432A1A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86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4150015" y="3782290"/>
            <a:ext cx="2690091" cy="3075710"/>
          </a:xfrm>
          <a:prstGeom prst="rtTriangle">
            <a:avLst/>
          </a:prstGeom>
          <a:solidFill>
            <a:srgbClr val="963416"/>
          </a:solidFill>
          <a:ln>
            <a:solidFill>
              <a:srgbClr val="963416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" y="3782292"/>
            <a:ext cx="4150014" cy="3075709"/>
          </a:xfrm>
          <a:prstGeom prst="rect">
            <a:avLst/>
          </a:prstGeom>
          <a:solidFill>
            <a:srgbClr val="963416"/>
          </a:solidFill>
          <a:ln>
            <a:solidFill>
              <a:srgbClr val="963416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" y="0"/>
            <a:ext cx="12192000" cy="426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47" y="1380430"/>
            <a:ext cx="11285105" cy="2062103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</a:t>
            </a:r>
          </a:p>
          <a:p>
            <a:pPr algn="ctr"/>
            <a:r>
              <a:rPr lang="ru-RU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профилактике и противодействию коррупции </a:t>
            </a:r>
          </a:p>
          <a:p>
            <a:pPr algn="ctr"/>
            <a:r>
              <a:rPr lang="ru-RU" sz="3200" b="1" cap="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областных государственных учреждениях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88752" y="5110432"/>
            <a:ext cx="474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 по вопросам семьи и </a:t>
            </a:r>
            <a:r>
              <a:rPr lang="ru-RU" sz="2400" b="1" cap="all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</a:p>
          <a:p>
            <a:pPr algn="ctr"/>
            <a:r>
              <a:rPr lang="ru-RU" sz="2400" b="1" cap="all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cap="all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Томской области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53447" y="535065"/>
            <a:ext cx="11285105" cy="425860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036695" y="4793673"/>
            <a:ext cx="6701857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1738552" y="4267202"/>
            <a:ext cx="0" cy="526471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79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 о Конфликте  </a:t>
            </a:r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15719" y="1110803"/>
            <a:ext cx="12207711" cy="24784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Информацию о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выявленных ситуациях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конфликта интересов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учреждении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незамедлительно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направлять в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Департамент по вопросам семьи и детей Томской области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установленной форме</a:t>
            </a:r>
          </a:p>
          <a:p>
            <a:pPr algn="r"/>
            <a:endParaRPr lang="ru-RU" sz="7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Департамента от 31.01.2019 № 58-03-0223</a:t>
            </a:r>
            <a:endParaRPr lang="ru-RU" sz="2000" b="1" cap="all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-15718" y="3589234"/>
            <a:ext cx="12207711" cy="3702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38068"/>
              </p:ext>
            </p:extLst>
          </p:nvPr>
        </p:nvGraphicFramePr>
        <p:xfrm>
          <a:off x="614299" y="3966710"/>
          <a:ext cx="10947674" cy="2524524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943119"/>
                <a:gridCol w="1929106"/>
                <a:gridCol w="1564719"/>
                <a:gridCol w="3841005"/>
                <a:gridCol w="2669725"/>
              </a:tblGrid>
              <a:tr h="2065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пп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Выявленная ситуация конфликта интересов</a:t>
                      </a:r>
                      <a:endParaRPr lang="ru-RU" sz="105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(описание ситуации)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 (ФИО, должность)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Мероприятия, проведенные в рамках разрешения ситуации конфликта интересов (проверка, рассмотрение на заседаниях комиссии по соблюдению требований к служебному поведению и урегулированию конфликта интересов и др.)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Принятые решения представителя нанимателя (работодателя) (увольнение в связи с утратой доверия, выговор, замечание, иная мера ответственности и т.д.)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9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1.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-4" y="6727329"/>
            <a:ext cx="12192000" cy="13067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85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4117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83099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работодателя при приеме на работу бывшего гражданского или муниципального  служащего</a:t>
            </a:r>
            <a:endParaRPr lang="ru-RU" sz="24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07" y="1150687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5"/>
            <a:ext cx="11785444" cy="116395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86" y="1679797"/>
            <a:ext cx="11785445" cy="4462760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приеме на работу бывшего муниципального или государственного служащего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на работодателя возлагается обязанность уведомить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по последнему месту службы бывшего служащего о заключении трудового или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гражданско -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правового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договора при соблюдении следующих условий: </a:t>
            </a:r>
          </a:p>
          <a:p>
            <a:pPr marL="1657350" lvl="3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должность  находилась в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перечне  должностей с повышенными коррупционными рисками</a:t>
            </a:r>
          </a:p>
          <a:p>
            <a:pPr marL="1657350" lvl="3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дня увольнения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 должности не истекло 2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года</a:t>
            </a:r>
          </a:p>
          <a:p>
            <a:pPr marL="342900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ü"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уведомления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 приеме на работу бывшего госслужащего (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муниципального) служащего 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              составляет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10   дней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 момента заключения трудового (гражданско-правового)  договора.</a:t>
            </a:r>
          </a:p>
          <a:p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cap="all" dirty="0" smtClean="0">
                <a:latin typeface="Times New Roman" pitchFamily="18" charset="0"/>
                <a:cs typeface="Times New Roman" pitchFamily="18" charset="0"/>
              </a:rPr>
              <a:t>Порядок направления и содержание уведомления  установлены </a:t>
            </a:r>
            <a:endParaRPr lang="ru-RU" sz="1900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Постановлением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Правительства РФ от 21.01.2015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№ 29 «Об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утверждении Правил сообщения работодателем о заключении трудового или гражданско-правового договора на выполнение работ (оказание услуг) с гражданином, замещавшим должности государственной или муниципальной службы, перечень которых устанавливается нормативными правовыми актами Российской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Федерации»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6298150"/>
            <a:ext cx="12207707" cy="3444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ст. 12 ФЗ №  273,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ст.  64.1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Трудового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кодекса РФ  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12508" y="2743201"/>
            <a:ext cx="854580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18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46" y="293110"/>
            <a:ext cx="11285106" cy="52322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сведений о доходах</a:t>
            </a:r>
            <a:endParaRPr lang="ru-RU" sz="28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3274" y="1323995"/>
            <a:ext cx="11785445" cy="1508105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Администрации Томской области от 28.02.2013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 65а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(ред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от 19.02.2019)</a:t>
            </a:r>
          </a:p>
          <a:p>
            <a:pPr algn="ctr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Об утверждении Положения о предоставлении лицами, поступающими на должность руководителя областного государственного учреждения Томской области, и руководителями областных государственных учреждений Томской области сведений о своих доходах, об имуществе и обязательствах имущественного характера, а также о доходах, об имуществе и обязательствах имущественного характера своих супруга (супруги) и несовершеннолетних детей»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4696" y="2950256"/>
            <a:ext cx="11769734" cy="3385542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7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Сведения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доходах представляются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форме справки, утвержденной Указом Президента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РФ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23.06.2014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№ 460,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которая заполняется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 использованием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СПО «Справки БК» </a:t>
            </a:r>
          </a:p>
          <a:p>
            <a:pPr algn="just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Сведения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доходах в Департамент по вопросам семьи и детей Томской области</a:t>
            </a:r>
          </a:p>
          <a:p>
            <a:pPr algn="just"/>
            <a:r>
              <a:rPr lang="ru-RU" sz="7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Сведения  о  доходах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представленные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руководителем учреждения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размещаются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  официальном   сайте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Департамента </a:t>
            </a:r>
          </a:p>
          <a:p>
            <a:pPr algn="just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примерная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  сведений    утверждена</a:t>
            </a:r>
          </a:p>
          <a:p>
            <a:pPr algn="just"/>
            <a:r>
              <a:rPr lang="ru-RU" sz="185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Распоряжением АТО от 27.10.2014 № 755-ра</a:t>
            </a:r>
            <a:r>
              <a:rPr lang="ru-RU" sz="185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ru-RU" sz="18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27150" y="26035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8" y="4293199"/>
            <a:ext cx="6480754" cy="2390999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3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4117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95410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о работе  по противодействию </a:t>
            </a:r>
            <a:r>
              <a:rPr lang="ru-RU" sz="28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в </a:t>
            </a:r>
            <a:r>
              <a:rPr lang="ru-RU" sz="28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</a:t>
            </a:r>
            <a:endParaRPr lang="ru-RU" sz="28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07" y="1150687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5"/>
            <a:ext cx="11785444" cy="116395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86" y="1516224"/>
            <a:ext cx="10126427" cy="2200602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Информация по противодействию коррупции доводится до сведения работников путем: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ознакомления с документами (в том числе под роспись)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проведения рассылок по корпоративной электронной почте  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глашения на совещаниях и иных мероприятиях Учреждения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размещения на стендах в общедоступных местах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азмещения на официальном сайте  Учреждения</a:t>
            </a:r>
          </a:p>
          <a:p>
            <a:pPr lvl="2">
              <a:buClr>
                <a:schemeClr val="accent6">
                  <a:lumMod val="50000"/>
                </a:schemeClr>
              </a:buClr>
            </a:pPr>
            <a:r>
              <a:rPr lang="ru-RU" sz="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79042" y="3834482"/>
            <a:ext cx="10034952" cy="2793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>
              <a:buClr>
                <a:schemeClr val="accent6">
                  <a:lumMod val="50000"/>
                </a:schemeClr>
              </a:buClr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сайте Учреждения необходимо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  на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главной странице </a:t>
            </a:r>
          </a:p>
          <a:p>
            <a:pPr lvl="1">
              <a:buClr>
                <a:schemeClr val="accent6">
                  <a:lumMod val="50000"/>
                </a:schemeClr>
              </a:buClr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сайте может размещаться следующая информация: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ответственных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лицах за профилактику коррупции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их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контактные данные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Кодекс этики и служебного поведения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НПА и локальные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правовые акты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Учреждения по вопросам противодействия коррупции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материалы (памятки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планы мероприятий по профилактике коррупции в Учреждении</a:t>
            </a:r>
          </a:p>
          <a:p>
            <a:pPr marL="1257300" lvl="2" indent="-34290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тчеты о проделанной работе, о выполнении плана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-15707" y="6719976"/>
            <a:ext cx="12207707" cy="13802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38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4529270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7188">
            <a:off x="2264229" y="1383428"/>
            <a:ext cx="6626285" cy="242044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1200001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55335" y="1051133"/>
            <a:ext cx="9109816" cy="3221764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1555335" y="1051133"/>
            <a:ext cx="2973936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555335" y="4272897"/>
            <a:ext cx="2973936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55335" y="1051133"/>
            <a:ext cx="0" cy="3221764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3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46" y="293110"/>
            <a:ext cx="11285105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правовые акты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3446" y="105424"/>
            <a:ext cx="11285105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446" y="1276420"/>
            <a:ext cx="11331186" cy="5248924"/>
          </a:xfrm>
          <a:prstGeom prst="rect">
            <a:avLst/>
          </a:prstGeom>
          <a:solidFill>
            <a:schemeClr val="bg1">
              <a:alpha val="76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ФЗ от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25.12.2008 № 273-ФЗ «О противодействии коррупции»</a:t>
            </a: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Указ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Президента РФ от 23.06.2014 № 460 «Об утверждении формы справки о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доходах…»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Президента РФ от 29.06.2018 №378 «О Национальном плане противодействия коррупции на 2018 - 2020 годы»</a:t>
            </a: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Закон ТО от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07.07.2009 № 110-ОЗ  «О противодействии коррупции в Томской области»</a:t>
            </a: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Р АТО от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18.05.2018 № 324-ра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утверждении региональной программы противодействия коррупции в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на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2018 – 2023 годы»</a:t>
            </a: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 АТО от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28.02.2013 № 65а «Об утверждении Положения о предоставлении лицами, поступающими на должность руководителя ОГУ ТО, и руководителями  ОГУ ТО сведений о своих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доходах…»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6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 АТО от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28.02.2013 № 64а «Об утверждении Положения о порядке осуществления проверки достоверности и полноты сведений о 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доходах» 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72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46" y="293110"/>
            <a:ext cx="11285105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3446" y="105424"/>
            <a:ext cx="11285105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446" y="1308621"/>
            <a:ext cx="11285105" cy="3741057"/>
          </a:xfrm>
          <a:prstGeom prst="rect">
            <a:avLst/>
          </a:prstGeom>
          <a:solidFill>
            <a:schemeClr val="bg1">
              <a:alpha val="76000"/>
            </a:schemeClr>
          </a:solidFill>
          <a:ln w="57150">
            <a:solidFill>
              <a:schemeClr val="bg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Методические рекомендации по разработке и принятию организациями мер по предупреждению и противодействию коррупции, утвержденные Министерством труда и социальной защиты Российской Федерации </a:t>
            </a:r>
          </a:p>
          <a:p>
            <a:pPr marL="171450" indent="-1714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ru-RU" sz="1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Памятка по организации работы по профилактике коррупционных правонарушений в областных государственных учреждениях Томской области и организациях, созданных на основе или с использованием государственного имущества Томской области, в муниципальных организациях и учреждениях </a:t>
            </a:r>
          </a:p>
          <a:p>
            <a:pPr marL="171450" indent="-1714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ru-RU" sz="10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Памятка руководителю государственного учреждения (предприятия) Томской области, принимающего на работу бывшего государственного или муниципального служащего</a:t>
            </a:r>
            <a:endParaRPr lang="ru-RU" sz="2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480414"/>
            <a:ext cx="12192000" cy="13775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Размещены на сайте Департамента по профилактике коррупционных и иных правонарушений АТО</a:t>
            </a:r>
          </a:p>
          <a:p>
            <a:pPr algn="ctr"/>
            <a:endParaRPr lang="ru-RU" sz="1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коррупции  </a:t>
            </a:r>
            <a:r>
              <a:rPr lang="ru-RU" sz="2000" b="1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ru-RU" sz="20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профилактика  коррупции  в  областных </a:t>
            </a:r>
          </a:p>
          <a:p>
            <a:pPr algn="ctr"/>
            <a:r>
              <a:rPr lang="ru-RU" sz="2000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государственных учреждениях (предприятиях)</a:t>
            </a:r>
            <a:endParaRPr lang="ru-RU" sz="2000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-2" y="5480414"/>
            <a:ext cx="12192000" cy="3702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-2" y="6854298"/>
            <a:ext cx="12192000" cy="3702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11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3446" y="293110"/>
            <a:ext cx="1128510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КОРРУПЦИЯ?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85" y="1276420"/>
            <a:ext cx="11011724" cy="2000548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Коррупция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злоупотребление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служебным положением, дача взятки, получение взятки, злоупотребление полномочиями, коммерческий подкуп либо иное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незаконное использование физическим лицом своего должностного положения вопреки законным интересам общества и государства в целях получения выгоды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лицами.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5076" y="3441730"/>
            <a:ext cx="10949354" cy="2585323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  Противодействие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коррупции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деятельность федеральных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ОГВ, ОГВ субъектов РФ,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marL="800100" lvl="1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предупреждению коррупции, в том числе по выявлению и последующему устранению причин коррупции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профилактика коррупции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800100" lvl="1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выявлению, предупреждению, пресечению, раскрытию и расследованию коррупционных правонарушений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борьба с коррупцией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800100" lvl="1" indent="-34290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минимизации и (или)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ликвидации последствий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коррупционных правонарушений.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6400800"/>
            <a:ext cx="12191997" cy="3605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ст. 1 ФЗ №  273  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66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профилактике коррупции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85" y="1203252"/>
            <a:ext cx="11785445" cy="5437386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1. Определение должностных лиц, ответственных за профилактику коррупционных и иных правонарушений</a:t>
            </a:r>
          </a:p>
          <a:p>
            <a:pPr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2. Образование комиссии по соблюдению требований к служебному поведению работников Учреждения и урегулированию конфликта интересов (Комиссия), утверждение положение о ней</a:t>
            </a:r>
          </a:p>
          <a:p>
            <a:pPr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3. Принятие кодекса этики и служебного поведения работников</a:t>
            </a:r>
          </a:p>
          <a:p>
            <a:pPr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4. Разработка и внедрение в практику стандартов и процедур, направленных на обеспечение добросовестной работы Учреждения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включая:</a:t>
            </a:r>
          </a:p>
          <a:p>
            <a:pPr marL="742950" lvl="1" indent="-285750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правил обмена деловыми подарками и знаками делового гостеприимства</a:t>
            </a:r>
          </a:p>
          <a:p>
            <a:pPr marL="742950" lvl="1" indent="-28575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процедур информирования работниками работодателя о случаях склонения их к совершению коррупционных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правонарушений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порядка рассмотрения таких сообщений;</a:t>
            </a:r>
          </a:p>
          <a:p>
            <a:pPr marL="742950" lvl="1" indent="-28575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процедур защиты работников, сообщивших о коррупционных правонарушениях;</a:t>
            </a:r>
          </a:p>
          <a:p>
            <a:pPr marL="742950" lvl="1" indent="-28575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в договоры, связанные с хозяйственной деятельностью, стандартной антикоррупционной оговорки</a:t>
            </a:r>
          </a:p>
          <a:p>
            <a:pPr marL="742950" lvl="1" indent="-28575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антикоррупционных положений в трудовые договоры работников</a:t>
            </a:r>
          </a:p>
          <a:p>
            <a:pPr marL="742950" lvl="1" indent="-28575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периодической оценки коррупционных рисков в целях выявления сфер деятельности Учреждения, наиболее подверженных таким рискам, и разработки соответствующих антикоррупционных мер</a:t>
            </a:r>
          </a:p>
          <a:p>
            <a:pPr algn="just"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5.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Предотвращение и урегулирование конфликта интересов</a:t>
            </a:r>
          </a:p>
          <a:p>
            <a:pPr algn="just"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6. Сотрудничество с правоохранительными органами в сфере противодействия коррупции </a:t>
            </a:r>
          </a:p>
          <a:p>
            <a:pPr algn="just"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7. Недопущение составления неофициальной отчетности и использования поддельных документов </a:t>
            </a:r>
          </a:p>
          <a:p>
            <a:pPr algn="just">
              <a:spcAft>
                <a:spcPts val="4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8. Консультирование и обучение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179379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лицо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3275" y="1194158"/>
            <a:ext cx="11785445" cy="5468164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/>
            <a:r>
              <a:rPr lang="ru-RU" sz="1700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Должностное лицо, ответственное за профилактику коррупционных правонарушений, определяется локальным правовым актом  Учреждения</a:t>
            </a:r>
          </a:p>
          <a:p>
            <a:pPr algn="ctr"/>
            <a:endParaRPr lang="ru-RU" sz="700" b="1" cap="all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700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Обязанности по профилактике коррупции вносятся в должностную инструкцию</a:t>
            </a: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b="1" u="sng" cap="all" dirty="0" smtClean="0">
                <a:latin typeface="Times New Roman" pitchFamily="18" charset="0"/>
                <a:cs typeface="Times New Roman" pitchFamily="18" charset="0"/>
              </a:rPr>
              <a:t>В число обязанностей ответственного лица могут включаться</a:t>
            </a:r>
            <a:r>
              <a:rPr lang="ru-RU" sz="1900" u="sng" cap="all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00100" lvl="1" indent="-342900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разработка проектов локальных  нормативных  актов  Учреждения, направленных  на  реализацию            мер по предупреждению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коррупции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проведение      контрольных     мероприятий,    направленных     на     выявление    коррупционных       правонарушений  работниками</a:t>
            </a:r>
          </a:p>
          <a:p>
            <a:pPr marL="800100" lvl="1" indent="-342900" algn="just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организация проведения оценки коррупционных рисков</a:t>
            </a:r>
          </a:p>
          <a:p>
            <a:pPr marL="800100" lvl="1" indent="-342900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прием 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организация  рассмотрения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сообщений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случаях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склонения  работников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совершению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коррупционных правонарушений, о совершении   правонарушений</a:t>
            </a:r>
          </a:p>
          <a:p>
            <a:pPr marL="800100" lvl="1" indent="-342900" algn="just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организация заполнения и рассмотрения уведомления о конфликте интересов</a:t>
            </a:r>
          </a:p>
          <a:p>
            <a:pPr marL="800100" lvl="1" indent="-342900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организация обучающих мероприятий по вопросам профилактики  и  противодействия  коррупции             и консультирования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обеспечение взаимодействия  с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представителями 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правоохранительных  органов</a:t>
            </a:r>
          </a:p>
          <a:p>
            <a:pPr marL="800100" lvl="1" indent="-342900" algn="just">
              <a:spcAft>
                <a:spcPts val="400"/>
              </a:spcAft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ценка результатов  антикоррупционной  работы и подготовка  соответствующих  отчетов</a:t>
            </a: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69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4117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95410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соблюдению требований к служебному поведению  и урегулированию конфликта интересов  </a:t>
            </a:r>
            <a:endParaRPr lang="ru-RU" sz="28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07" y="1150687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5"/>
            <a:ext cx="11785444" cy="1163952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3277" y="1492926"/>
            <a:ext cx="11785445" cy="4909036"/>
          </a:xfrm>
          <a:prstGeom prst="rect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/>
            <a:r>
              <a:rPr lang="ru-RU" sz="1700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 комиссии, а также положение о ее деятельности определяется локальным правовым актом учреждения</a:t>
            </a:r>
          </a:p>
          <a:p>
            <a:pPr algn="ctr"/>
            <a:endParaRPr lang="ru-RU" sz="700" b="1" cap="all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00" b="1" cap="all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endParaRPr lang="ru-RU" sz="700" b="1" cap="all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700" b="1" u="sng" cap="all" dirty="0" smtClean="0">
                <a:latin typeface="Times New Roman" pitchFamily="18" charset="0"/>
                <a:cs typeface="Times New Roman" pitchFamily="18" charset="0"/>
              </a:rPr>
              <a:t>Комиссия создается  для  содействия Учреждению в:</a:t>
            </a:r>
          </a:p>
          <a:p>
            <a:pPr algn="ctr"/>
            <a:endParaRPr lang="ru-RU" sz="3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1) обеспечении соблюдения работниками требований к служебному поведению, требований о предотвращении или урегулировании конфликта интересов, а также в обеспечении исполнения ими обязанностей, установленных Законом № 273-ФЗ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2)  осуществлении в Учреждении мер по предупреждению коррупции</a:t>
            </a:r>
          </a:p>
          <a:p>
            <a:endParaRPr lang="ru-RU" sz="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7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Комиссия рассматривает вопросы, связанные с соблюдением требований 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служебному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поведению и (или) требований об урегулировании конфликта интересов, в отношении работников Учреждения.</a:t>
            </a:r>
          </a:p>
          <a:p>
            <a:pPr algn="just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Комиссия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рассматривает сообщения о преступлениях и административных правонарушениях, а также анонимные обращения, не проводит проверки по фактам нарушения служебной (трудовой) дисциплины.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Заседания Комиссии рекомендуется проводить не реже 1 раза в квартал.</a:t>
            </a:r>
          </a:p>
          <a:p>
            <a:endParaRPr lang="ru-RU" sz="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83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 интересов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2" y="6555842"/>
            <a:ext cx="12191997" cy="3444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ст. 10 ФЗ №  273  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8984" y="1318981"/>
            <a:ext cx="117854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интересов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ситуация, при которой личная заинтересованность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(прямая или косвенная) влияет или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повлиять на надлежащее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объективное и беспристрастное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им должностных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(служебных)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(осуществление полномочий).</a:t>
            </a:r>
          </a:p>
          <a:p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Под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личной заинтересованностью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возможность получения доходов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состоящими с ним в близком родстве или свойстве лицами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(родителями, супругами, детьми, братьями, сестрами, а также братьями, сестрами, родителями, детьми супругов и супругами детей),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гражданами или организациями, с которыми лицо и (или) лица, состоящие с ним в близком родстве или свойстве, связаны имущественными, корпоративными или иными близкими отношениями.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" y="4347411"/>
            <a:ext cx="12207711" cy="220868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принципы управления конфликтом интересов в Учреждении:</a:t>
            </a:r>
          </a:p>
          <a:p>
            <a:pPr algn="ctr"/>
            <a:endParaRPr lang="ru-RU" sz="700" b="1" cap="all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обязательность раскрытия сведений о реальном или потенциальном конфликте интересов</a:t>
            </a: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конфиденциальность процесса раскрытия сведений о конфликте интересов  и  его  урегулирования</a:t>
            </a: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соблюдение баланса интересов Учреждения и работника при урегулировании конфликта интересов</a:t>
            </a: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защита работника от преследования в  связи с сообщением  о  конфликте  интересов,  который  был   </a:t>
            </a:r>
          </a:p>
          <a:p>
            <a:pPr lvl="1">
              <a:buClr>
                <a:schemeClr val="accent6">
                  <a:lumMod val="50000"/>
                </a:schemeClr>
              </a:buClr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своевременно раскрыт работником и урегулирован (предотвращен) Учреждением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-2" y="4324246"/>
            <a:ext cx="12207711" cy="3702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-2" y="6548690"/>
            <a:ext cx="12192000" cy="3702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48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108873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984" y="264284"/>
            <a:ext cx="11785446" cy="58477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 интересов</a:t>
            </a:r>
            <a:endParaRPr lang="ru-RU" sz="3200" b="1" cap="al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" y="811908"/>
            <a:ext cx="12192000" cy="1186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8986" y="105424"/>
            <a:ext cx="11785444" cy="87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2" y="6555842"/>
            <a:ext cx="12191997" cy="3444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ст. 11 ФЗ №  273  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" y="3589234"/>
            <a:ext cx="12207711" cy="29668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Способы  </a:t>
            </a:r>
            <a:r>
              <a:rPr lang="ru-RU" sz="1600" b="1" cap="all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разрешения конфликта интересов </a:t>
            </a:r>
            <a:r>
              <a:rPr lang="ru-RU" b="1" cap="al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1000" b="1" cap="all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ограничение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доступа работника к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информации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которая может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затрагивать его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личные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интересы</a:t>
            </a: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добровольный отказ или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отстранение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участия в обсуждении и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принятии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решений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отдельным вопросам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функциональных обязанностей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временное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отстранение работника от должности,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обязанности по которой противоречат его личным интересам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перевод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 на должность, предусматривающую выполнение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обязанностей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связанных с конфликтом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интересов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отказ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 от своего личного интереса, порождающего конфликт с интересами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Учреждения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увольнение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 из Учреждения по инициативе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работника, по соглашению сторон трудового договора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увольнение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 по инициативе работодателя за совершение дисциплинарного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проступка и т.д. 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-15718" y="3589234"/>
            <a:ext cx="12207711" cy="3702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-2" y="6548690"/>
            <a:ext cx="12192000" cy="3702"/>
          </a:xfrm>
          <a:prstGeom prst="line">
            <a:avLst/>
          </a:prstGeom>
          <a:ln w="571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07739"/>
              </p:ext>
            </p:extLst>
          </p:nvPr>
        </p:nvGraphicFramePr>
        <p:xfrm>
          <a:off x="218986" y="1240958"/>
          <a:ext cx="11785444" cy="208335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892722"/>
                <a:gridCol w="5892722"/>
              </a:tblGrid>
              <a:tr h="2083355">
                <a:tc>
                  <a:txBody>
                    <a:bodyPr/>
                    <a:lstStyle/>
                    <a:p>
                      <a:pPr algn="ctr"/>
                      <a:r>
                        <a:rPr lang="ru-RU" sz="1600" b="1" u="sng" cap="all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 работника</a:t>
                      </a:r>
                      <a:r>
                        <a:rPr lang="ru-RU" sz="1600" b="0" u="sng" cap="all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1) принимать меры по недопущению возможности возникновения конфликта интересов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2) уведомить в установленном порядке о возникшем конфликте интересов или о возможности его возникновения, как только ему станет об этом известно</a:t>
                      </a:r>
                      <a:endParaRPr lang="ru-RU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u="sng" cap="all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Обязанности работодателя: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принять меры по предотвращению или урегулированию конфликта интересов, если ему стало известно о возникновении у работника личной заинтересованности, которая приводит или может привести к конфликту 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интересов</a:t>
                      </a:r>
                      <a:endParaRPr lang="ru-RU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6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</TotalTime>
  <Words>1739</Words>
  <Application>Microsoft Office PowerPoint</Application>
  <PresentationFormat>Произвольный</PresentationFormat>
  <Paragraphs>173</Paragraphs>
  <Slides>14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pnv</cp:lastModifiedBy>
  <cp:revision>90</cp:revision>
  <cp:lastPrinted>2019-03-27T09:17:09Z</cp:lastPrinted>
  <dcterms:created xsi:type="dcterms:W3CDTF">2019-03-24T11:38:25Z</dcterms:created>
  <dcterms:modified xsi:type="dcterms:W3CDTF">2019-03-27T11:23:17Z</dcterms:modified>
</cp:coreProperties>
</file>