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821" r:id="rId3"/>
    <p:sldId id="822" r:id="rId4"/>
    <p:sldId id="823" r:id="rId5"/>
    <p:sldId id="824" r:id="rId6"/>
    <p:sldId id="825" r:id="rId7"/>
    <p:sldId id="826" r:id="rId8"/>
    <p:sldId id="309" r:id="rId9"/>
    <p:sldId id="815" r:id="rId10"/>
    <p:sldId id="829" r:id="rId11"/>
    <p:sldId id="830" r:id="rId12"/>
    <p:sldId id="816" r:id="rId13"/>
    <p:sldId id="310" r:id="rId14"/>
    <p:sldId id="307" r:id="rId15"/>
    <p:sldId id="831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103" d="100"/>
          <a:sy n="103" d="100"/>
        </p:scale>
        <p:origin x="270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38947413803107E-2"/>
                  <c:y val="7.480999508658763E-2"/>
                </c:manualLayout>
              </c:layout>
              <c:tx>
                <c:rich>
                  <a:bodyPr/>
                  <a:lstStyle/>
                  <a:p>
                    <a:fld id="{EE096643-153B-4D14-859B-52EB6D78024F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85FACB-B3A0-47A8-91C1-5570A4FAF5BB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время протекания процесса</c:v>
                </c:pt>
                <c:pt idx="1">
                  <c:v>время просмотра каталогов</c:v>
                </c:pt>
                <c:pt idx="2">
                  <c:v>время обслуживания читателей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56.27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38947413803107E-2"/>
                  <c:y val="6.1608231247778047E-2"/>
                </c:manualLayout>
              </c:layout>
              <c:tx>
                <c:rich>
                  <a:bodyPr/>
                  <a:lstStyle/>
                  <a:p>
                    <a:fld id="{C152BBA4-B986-4262-886B-CAC40AB048D1}" type="VALUE">
                      <a:rPr lang="en-US" sz="1100" b="1" baseline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время протекания процесса</c:v>
                </c:pt>
                <c:pt idx="1">
                  <c:v>время просмотра каталогов</c:v>
                </c:pt>
                <c:pt idx="2">
                  <c:v>время обслуживания читателей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27.95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48440"/>
        <c:axId val="189051576"/>
      </c:barChart>
      <c:catAx>
        <c:axId val="1890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51576"/>
        <c:crosses val="autoZero"/>
        <c:auto val="1"/>
        <c:lblAlgn val="ctr"/>
        <c:lblOffset val="100"/>
        <c:noMultiLvlLbl val="0"/>
      </c:catAx>
      <c:valAx>
        <c:axId val="189051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904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595575615976337"/>
          <c:y val="0.28946374504587352"/>
          <c:w val="0.25559266217518117"/>
          <c:h val="9.005335453007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Y="-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77AEA-A869-45F2-8E4E-2E1CAE549E35}" type="presOf" srcId="{F014B99B-BC0F-4D51-AA35-03139CBC5BDF}" destId="{47753778-DDCD-4F66-8671-0963E55AC1AB}" srcOrd="0" destOrd="0" presId="urn:microsoft.com/office/officeart/2005/8/layout/pyramid1"/>
    <dgm:cxn modelId="{2BC4C6E1-B777-418C-9BC9-30CBE5405E62}" type="presOf" srcId="{8380A261-4409-4C6B-8A07-0D64C5422F6D}" destId="{3405B94A-B110-4EB0-B99D-680A85764021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2C8E844C-B76E-4F2A-A2F3-48F25B18706D}" type="presOf" srcId="{8380A261-4409-4C6B-8A07-0D64C5422F6D}" destId="{EB789FCB-B92C-4A52-BB06-4A95FA62001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E01F19A1-5D0E-457A-939C-9AF6604594B1}" type="presOf" srcId="{F014B99B-BC0F-4D51-AA35-03139CBC5BDF}" destId="{158BBE6D-1C8E-4142-827F-B1B32D20364B}" srcOrd="1" destOrd="0" presId="urn:microsoft.com/office/officeart/2005/8/layout/pyramid1"/>
    <dgm:cxn modelId="{E829B71D-0710-471E-823B-7B72489CDD69}" type="presOf" srcId="{C055D918-0D48-44D3-9287-CAE1B93EB64A}" destId="{8C222443-D6D5-437E-8A06-7845FF64044F}" srcOrd="0" destOrd="0" presId="urn:microsoft.com/office/officeart/2005/8/layout/pyramid1"/>
    <dgm:cxn modelId="{A64F1A19-4B7D-4A0E-9FF2-0390E5484A0B}" type="presOf" srcId="{CBB2EDB4-08BF-49DB-9282-C363CE23E3D0}" destId="{8064A9E2-4365-4891-A563-4210D9FE6047}" srcOrd="1" destOrd="0" presId="urn:microsoft.com/office/officeart/2005/8/layout/pyramid1"/>
    <dgm:cxn modelId="{A0A07867-D26F-4C6C-A991-8A3352EBE8FD}" type="presOf" srcId="{CBB2EDB4-08BF-49DB-9282-C363CE23E3D0}" destId="{7099C5AD-A666-455F-9144-31509FAE35FB}" srcOrd="0" destOrd="0" presId="urn:microsoft.com/office/officeart/2005/8/layout/pyramid1"/>
    <dgm:cxn modelId="{16DC43AB-4152-466E-956A-C1DBD2D06170}" type="presParOf" srcId="{8C222443-D6D5-437E-8A06-7845FF64044F}" destId="{8E592AC7-B094-488F-86DE-8B46AA43A5F7}" srcOrd="0" destOrd="0" presId="urn:microsoft.com/office/officeart/2005/8/layout/pyramid1"/>
    <dgm:cxn modelId="{21D717BE-1B7C-4E10-84A9-0CF6149051C9}" type="presParOf" srcId="{8E592AC7-B094-488F-86DE-8B46AA43A5F7}" destId="{47753778-DDCD-4F66-8671-0963E55AC1AB}" srcOrd="0" destOrd="0" presId="urn:microsoft.com/office/officeart/2005/8/layout/pyramid1"/>
    <dgm:cxn modelId="{55D9A809-33E0-4F54-BA5F-F6A38353C351}" type="presParOf" srcId="{8E592AC7-B094-488F-86DE-8B46AA43A5F7}" destId="{158BBE6D-1C8E-4142-827F-B1B32D20364B}" srcOrd="1" destOrd="0" presId="urn:microsoft.com/office/officeart/2005/8/layout/pyramid1"/>
    <dgm:cxn modelId="{36A21EEE-DFEA-4DE4-B922-9DD451C3F228}" type="presParOf" srcId="{8C222443-D6D5-437E-8A06-7845FF64044F}" destId="{08609C55-E487-4600-AFD0-8994D3888F22}" srcOrd="1" destOrd="0" presId="urn:microsoft.com/office/officeart/2005/8/layout/pyramid1"/>
    <dgm:cxn modelId="{04233B40-7895-4535-9605-5851329E8EDB}" type="presParOf" srcId="{08609C55-E487-4600-AFD0-8994D3888F22}" destId="{7099C5AD-A666-455F-9144-31509FAE35FB}" srcOrd="0" destOrd="0" presId="urn:microsoft.com/office/officeart/2005/8/layout/pyramid1"/>
    <dgm:cxn modelId="{975EF01B-1ADD-4DF8-ADEC-A1C754958DAA}" type="presParOf" srcId="{08609C55-E487-4600-AFD0-8994D3888F22}" destId="{8064A9E2-4365-4891-A563-4210D9FE6047}" srcOrd="1" destOrd="0" presId="urn:microsoft.com/office/officeart/2005/8/layout/pyramid1"/>
    <dgm:cxn modelId="{824880EB-FFCB-415E-8296-04E6F3B6B911}" type="presParOf" srcId="{8C222443-D6D5-437E-8A06-7845FF64044F}" destId="{4E66420A-6794-4210-A8DC-A681DFE94B26}" srcOrd="2" destOrd="0" presId="urn:microsoft.com/office/officeart/2005/8/layout/pyramid1"/>
    <dgm:cxn modelId="{293DD1A2-2259-4430-B198-DC63DD5877BE}" type="presParOf" srcId="{4E66420A-6794-4210-A8DC-A681DFE94B26}" destId="{3405B94A-B110-4EB0-B99D-680A85764021}" srcOrd="0" destOrd="0" presId="urn:microsoft.com/office/officeart/2005/8/layout/pyramid1"/>
    <dgm:cxn modelId="{5E9415D7-DB52-4697-9008-4B82F9B3D7F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Получение приказа о начале работы, разработка плана действий, согласно требований УДК и пунктов </a:t>
          </a:r>
          <a:r>
            <a:rPr lang="ru-RU" sz="1600" b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ППБ и СНиП 2.08.02-89</a:t>
          </a: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40A066F-B17F-45B8-89F8-3AD1EC3F21A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 Обслуживание читателя, согласно выбранной книге по каталогам и указанной в «Карточке запроса». Информирование о выполнении работ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3434C-981A-44CE-BE18-A5D126FDAEB8}" type="parTrans" cxnId="{6BF5B657-B78C-4B8A-9DD2-7E43D1DB1413}">
      <dgm:prSet/>
      <dgm:spPr/>
      <dgm:t>
        <a:bodyPr/>
        <a:lstStyle/>
        <a:p>
          <a:endParaRPr lang="ru-RU"/>
        </a:p>
      </dgm:t>
    </dgm:pt>
    <dgm:pt modelId="{80935358-8300-4C43-A619-5E4D01ECEE1C}" type="sibTrans" cxnId="{6BF5B657-B78C-4B8A-9DD2-7E43D1DB1413}">
      <dgm:prSet/>
      <dgm:spPr/>
      <dgm:t>
        <a:bodyPr/>
        <a:lstStyle/>
        <a:p>
          <a:endParaRPr lang="ru-RU"/>
        </a:p>
      </dgm:t>
    </dgm:pt>
    <dgm:pt modelId="{07E9D862-254D-46C5-A0D0-BD60FD084431}">
      <dgm:prSet phldrT="[Текст]" phldr="1"/>
      <dgm:spPr/>
      <dgm:t>
        <a:bodyPr/>
        <a:lstStyle/>
        <a:p>
          <a:endParaRPr lang="ru-RU"/>
        </a:p>
      </dgm:t>
    </dgm:pt>
    <dgm:pt modelId="{0EA3F1EE-441D-405A-8935-9EA1BEF45ADD}" type="parTrans" cxnId="{85A5A7F7-C6CE-4326-B522-1D29B69B9034}">
      <dgm:prSet/>
      <dgm:spPr/>
      <dgm:t>
        <a:bodyPr/>
        <a:lstStyle/>
        <a:p>
          <a:endParaRPr lang="ru-RU"/>
        </a:p>
      </dgm:t>
    </dgm:pt>
    <dgm:pt modelId="{B3D9C5EE-F500-42A2-9142-57FDA1BF22AE}" type="sibTrans" cxnId="{85A5A7F7-C6CE-4326-B522-1D29B69B9034}">
      <dgm:prSet/>
      <dgm:spPr/>
      <dgm:t>
        <a:bodyPr/>
        <a:lstStyle/>
        <a:p>
          <a:endParaRPr lang="ru-RU"/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Реализация плана действий по расстановке стеллажей с привлечением обучающихся, проверка их действий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Реализация плана действий по расстановке книг библиотечного фонда с привлечением обучающихся, проверка их действий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 Реализация плана действий по визуализации библиотечного фонда, и, формированию алфавитного и систематического каталогов для читателей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30FEC8C0-9AF4-4C08-9FBE-E2B4BF8EDC03}" type="pres">
      <dgm:prSet presAssocID="{6BFEE5F0-45C5-4CFF-BA2D-8A60B5871492}" presName="FiveNodes_1" presStyleLbl="node1" presStyleIdx="0" presStyleCnt="5" custLinFactNeighborX="824" custLinFactNeighborY="-14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6500-1CE0-4E21-ABD1-DA4624D064AC}" type="pres">
      <dgm:prSet presAssocID="{6BFEE5F0-45C5-4CFF-BA2D-8A60B587149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03898-272E-4EF0-AF67-078971E9CE25}" type="pres">
      <dgm:prSet presAssocID="{6BFEE5F0-45C5-4CFF-BA2D-8A60B58714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664F-C9B3-4249-A8B8-C4D300FA926D}" type="pres">
      <dgm:prSet presAssocID="{6BFEE5F0-45C5-4CFF-BA2D-8A60B58714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D48D-BAD0-473B-A278-4CF37A911351}" type="pres">
      <dgm:prSet presAssocID="{6BFEE5F0-45C5-4CFF-BA2D-8A60B58714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552E2-4F18-4949-BE6B-3424A9372BC7}" type="pres">
      <dgm:prSet presAssocID="{6BFEE5F0-45C5-4CFF-BA2D-8A60B58714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DFB3-AB61-455F-9BB7-2E64B786D895}" type="pres">
      <dgm:prSet presAssocID="{6BFEE5F0-45C5-4CFF-BA2D-8A60B58714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A8CAC-EB46-4693-A9F5-A064E8EFDD0C}" type="pres">
      <dgm:prSet presAssocID="{6BFEE5F0-45C5-4CFF-BA2D-8A60B58714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5600-431D-4308-99D7-92F1861F9C31}" type="pres">
      <dgm:prSet presAssocID="{6BFEE5F0-45C5-4CFF-BA2D-8A60B58714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72557-98A8-484B-B82C-065B0616D77B}" type="pres">
      <dgm:prSet presAssocID="{6BFEE5F0-45C5-4CFF-BA2D-8A60B58714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FB49-1DD9-4303-9D35-94208F3E324B}" type="pres">
      <dgm:prSet presAssocID="{6BFEE5F0-45C5-4CFF-BA2D-8A60B58714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62F8-B5E5-4AE8-89A7-33FD83ECEF0D}" type="pres">
      <dgm:prSet presAssocID="{6BFEE5F0-45C5-4CFF-BA2D-8A60B58714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35B8-8792-44B6-A00D-B33E61D3EFF6}" type="pres">
      <dgm:prSet presAssocID="{6BFEE5F0-45C5-4CFF-BA2D-8A60B58714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8857A-1BF0-4921-8D21-7BADDAF5D973}" type="pres">
      <dgm:prSet presAssocID="{6BFEE5F0-45C5-4CFF-BA2D-8A60B58714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C42F7-DE47-434E-8959-D5B9CE32EA7E}" type="presOf" srcId="{EB8C6CE8-C0DC-4EDC-9F28-F1A973E801DD}" destId="{03E2DFB3-AB61-455F-9BB7-2E64B786D895}" srcOrd="0" destOrd="0" presId="urn:microsoft.com/office/officeart/2005/8/layout/vProcess5"/>
    <dgm:cxn modelId="{F2936C4A-6155-4687-8F74-B886BE8884A4}" type="presOf" srcId="{CA06A359-1AEE-4640-8FE2-7A447B44B5F4}" destId="{7B365600-431D-4308-99D7-92F1861F9C31}" srcOrd="0" destOrd="0" presId="urn:microsoft.com/office/officeart/2005/8/layout/vProcess5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85A5A7F7-C6CE-4326-B522-1D29B69B9034}" srcId="{6BFEE5F0-45C5-4CFF-BA2D-8A60B5871492}" destId="{07E9D862-254D-46C5-A0D0-BD60FD084431}" srcOrd="5" destOrd="0" parTransId="{0EA3F1EE-441D-405A-8935-9EA1BEF45ADD}" sibTransId="{B3D9C5EE-F500-42A2-9142-57FDA1BF22AE}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ACB935DF-5A92-4297-8AE6-F203006084DF}" type="presOf" srcId="{F68A3DDF-6DB4-4987-B53D-BCDBCA10BAEB}" destId="{B6A03898-272E-4EF0-AF67-078971E9CE25}" srcOrd="0" destOrd="0" presId="urn:microsoft.com/office/officeart/2005/8/layout/vProcess5"/>
    <dgm:cxn modelId="{1BA5EBE3-3F4C-4EF6-8FC0-B070677DAC04}" type="presOf" srcId="{DABD7538-E1B7-4A14-9649-1C582DF5D4FE}" destId="{5FD72557-98A8-484B-B82C-065B0616D77B}" srcOrd="1" destOrd="0" presId="urn:microsoft.com/office/officeart/2005/8/layout/vProcess5"/>
    <dgm:cxn modelId="{7DCF197F-11A3-4556-BDF8-A07A795ABA8F}" type="presOf" srcId="{98F1C1C8-A9C5-40A9-916F-5131661F376A}" destId="{AE9552E2-4F18-4949-BE6B-3424A9372BC7}" srcOrd="0" destOrd="0" presId="urn:microsoft.com/office/officeart/2005/8/layout/vProcess5"/>
    <dgm:cxn modelId="{BDAFD23A-A7B6-4510-9AD5-01A9D9D104D0}" type="presOf" srcId="{640A066F-B17F-45B8-89F8-3AD1EC3F21AE}" destId="{E858857A-1BF0-4921-8D21-7BADDAF5D973}" srcOrd="1" destOrd="0" presId="urn:microsoft.com/office/officeart/2005/8/layout/vProcess5"/>
    <dgm:cxn modelId="{5612FB7A-1C75-4F96-8FBA-CE09ED85426A}" type="presOf" srcId="{2B8E528B-B59C-46A5-8EBC-B248E02C47B1}" destId="{FE366500-1CE0-4E21-ABD1-DA4624D064AC}" srcOrd="0" destOrd="0" presId="urn:microsoft.com/office/officeart/2005/8/layout/vProcess5"/>
    <dgm:cxn modelId="{1DCF82CF-BAC7-4911-ABB5-341E43019593}" type="presOf" srcId="{FC5BD7F4-96B4-47C9-998E-6FC57FDD5E06}" destId="{7B17664F-C9B3-4249-A8B8-C4D300FA926D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6BF5B657-B78C-4B8A-9DD2-7E43D1DB1413}" srcId="{6BFEE5F0-45C5-4CFF-BA2D-8A60B5871492}" destId="{640A066F-B17F-45B8-89F8-3AD1EC3F21AE}" srcOrd="4" destOrd="0" parTransId="{D3E3434C-981A-44CE-BE18-A5D126FDAEB8}" sibTransId="{80935358-8300-4C43-A619-5E4D01ECEE1C}"/>
    <dgm:cxn modelId="{D47FAA15-73AF-4099-9318-F213010D9493}" type="presOf" srcId="{E7C70EB0-ACEC-4279-BCCC-DF6F633D54FD}" destId="{D89A8CAC-EB46-4693-A9F5-A064E8EFDD0C}" srcOrd="0" destOrd="0" presId="urn:microsoft.com/office/officeart/2005/8/layout/vProcess5"/>
    <dgm:cxn modelId="{CA1C1E4C-3053-4155-9C80-B1EB95B72E42}" type="presOf" srcId="{640A066F-B17F-45B8-89F8-3AD1EC3F21AE}" destId="{6EA6D48D-BAD0-473B-A278-4CF37A911351}" srcOrd="0" destOrd="0" presId="urn:microsoft.com/office/officeart/2005/8/layout/vProcess5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0CB96756-A65B-45D0-B586-FE0C26B2514D}" type="presOf" srcId="{2B8E528B-B59C-46A5-8EBC-B248E02C47B1}" destId="{5231FB49-1DD9-4303-9D35-94208F3E324B}" srcOrd="1" destOrd="0" presId="urn:microsoft.com/office/officeart/2005/8/layout/vProcess5"/>
    <dgm:cxn modelId="{F1B496A5-85E4-4F87-B331-D2BB656EA1BD}" type="presOf" srcId="{FC5BD7F4-96B4-47C9-998E-6FC57FDD5E06}" destId="{F8DD35B8-8792-44B6-A00D-B33E61D3EFF6}" srcOrd="1" destOrd="0" presId="urn:microsoft.com/office/officeart/2005/8/layout/vProcess5"/>
    <dgm:cxn modelId="{97F82EF7-7515-4153-B282-2AB399590B60}" type="presOf" srcId="{F68A3DDF-6DB4-4987-B53D-BCDBCA10BAEB}" destId="{246162F8-B5E5-4AE8-89A7-33FD83ECEF0D}" srcOrd="1" destOrd="0" presId="urn:microsoft.com/office/officeart/2005/8/layout/vProcess5"/>
    <dgm:cxn modelId="{66AFC5CF-7352-4F56-A0AA-6A3450F7DA57}" type="presOf" srcId="{DABD7538-E1B7-4A14-9649-1C582DF5D4FE}" destId="{30FEC8C0-9AF4-4C08-9FBE-E2B4BF8EDC03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C54A4B63-A4B9-4FF8-B06E-DF5A8CC621C2}" type="presParOf" srcId="{750584B0-8F72-4FC1-8F04-083026C179E3}" destId="{30FEC8C0-9AF4-4C08-9FBE-E2B4BF8EDC03}" srcOrd="1" destOrd="0" presId="urn:microsoft.com/office/officeart/2005/8/layout/vProcess5"/>
    <dgm:cxn modelId="{725943E9-7E2A-479D-98FF-05F3D44A112B}" type="presParOf" srcId="{750584B0-8F72-4FC1-8F04-083026C179E3}" destId="{FE366500-1CE0-4E21-ABD1-DA4624D064AC}" srcOrd="2" destOrd="0" presId="urn:microsoft.com/office/officeart/2005/8/layout/vProcess5"/>
    <dgm:cxn modelId="{CB7CD89D-5B72-42CF-8554-17928ED6E43D}" type="presParOf" srcId="{750584B0-8F72-4FC1-8F04-083026C179E3}" destId="{B6A03898-272E-4EF0-AF67-078971E9CE25}" srcOrd="3" destOrd="0" presId="urn:microsoft.com/office/officeart/2005/8/layout/vProcess5"/>
    <dgm:cxn modelId="{D95DFD20-FBA3-4B8D-AD69-200D22D681F3}" type="presParOf" srcId="{750584B0-8F72-4FC1-8F04-083026C179E3}" destId="{7B17664F-C9B3-4249-A8B8-C4D300FA926D}" srcOrd="4" destOrd="0" presId="urn:microsoft.com/office/officeart/2005/8/layout/vProcess5"/>
    <dgm:cxn modelId="{667C7091-2AFD-4C7D-8447-72131A979E49}" type="presParOf" srcId="{750584B0-8F72-4FC1-8F04-083026C179E3}" destId="{6EA6D48D-BAD0-473B-A278-4CF37A911351}" srcOrd="5" destOrd="0" presId="urn:microsoft.com/office/officeart/2005/8/layout/vProcess5"/>
    <dgm:cxn modelId="{98616849-76B6-47D0-B92C-3F5E96C15DC0}" type="presParOf" srcId="{750584B0-8F72-4FC1-8F04-083026C179E3}" destId="{AE9552E2-4F18-4949-BE6B-3424A9372BC7}" srcOrd="6" destOrd="0" presId="urn:microsoft.com/office/officeart/2005/8/layout/vProcess5"/>
    <dgm:cxn modelId="{4CC8EE6B-38AB-46B5-A9A8-A40A5104A44D}" type="presParOf" srcId="{750584B0-8F72-4FC1-8F04-083026C179E3}" destId="{03E2DFB3-AB61-455F-9BB7-2E64B786D895}" srcOrd="7" destOrd="0" presId="urn:microsoft.com/office/officeart/2005/8/layout/vProcess5"/>
    <dgm:cxn modelId="{B350729A-4EBC-4662-BBBC-77062B407462}" type="presParOf" srcId="{750584B0-8F72-4FC1-8F04-083026C179E3}" destId="{D89A8CAC-EB46-4693-A9F5-A064E8EFDD0C}" srcOrd="8" destOrd="0" presId="urn:microsoft.com/office/officeart/2005/8/layout/vProcess5"/>
    <dgm:cxn modelId="{2717DD26-3A90-46D1-9B12-55CBD4409F9F}" type="presParOf" srcId="{750584B0-8F72-4FC1-8F04-083026C179E3}" destId="{7B365600-431D-4308-99D7-92F1861F9C31}" srcOrd="9" destOrd="0" presId="urn:microsoft.com/office/officeart/2005/8/layout/vProcess5"/>
    <dgm:cxn modelId="{9E667E82-8A0D-4FA0-8638-6DE8D3DE1E04}" type="presParOf" srcId="{750584B0-8F72-4FC1-8F04-083026C179E3}" destId="{5FD72557-98A8-484B-B82C-065B0616D77B}" srcOrd="10" destOrd="0" presId="urn:microsoft.com/office/officeart/2005/8/layout/vProcess5"/>
    <dgm:cxn modelId="{D3E07C96-F5C8-4F3C-92A6-6B3330B4706A}" type="presParOf" srcId="{750584B0-8F72-4FC1-8F04-083026C179E3}" destId="{5231FB49-1DD9-4303-9D35-94208F3E324B}" srcOrd="11" destOrd="0" presId="urn:microsoft.com/office/officeart/2005/8/layout/vProcess5"/>
    <dgm:cxn modelId="{D0986F51-6D77-4890-B7E2-237DCA62282D}" type="presParOf" srcId="{750584B0-8F72-4FC1-8F04-083026C179E3}" destId="{246162F8-B5E5-4AE8-89A7-33FD83ECEF0D}" srcOrd="12" destOrd="0" presId="urn:microsoft.com/office/officeart/2005/8/layout/vProcess5"/>
    <dgm:cxn modelId="{7C243659-B71E-401B-87B7-78F9CE84F63D}" type="presParOf" srcId="{750584B0-8F72-4FC1-8F04-083026C179E3}" destId="{F8DD35B8-8792-44B6-A00D-B33E61D3EFF6}" srcOrd="13" destOrd="0" presId="urn:microsoft.com/office/officeart/2005/8/layout/vProcess5"/>
    <dgm:cxn modelId="{FBF34003-3B23-4126-AA7B-F186C93CB6A7}" type="presParOf" srcId="{750584B0-8F72-4FC1-8F04-083026C179E3}" destId="{E858857A-1BF0-4921-8D21-7BADDAF5D97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591197" y="1890897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проекта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72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9" y="25866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9854" y="682683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«Симский механический техникум»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29" y="62627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49854" y="3950573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систематизации библиотечного фонда ГБПОУ «Симский механический техникум»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5436096" y="5518648"/>
            <a:ext cx="32673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Игоревна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405275" y="6261481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82" y="6623629"/>
            <a:ext cx="6957847" cy="2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57" y="25446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449895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903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5F0941-A236-7AFE-E7D1-72C4377848CB}"/>
              </a:ext>
            </a:extLst>
          </p:cNvPr>
          <p:cNvSpPr txBox="1"/>
          <p:nvPr/>
        </p:nvSpPr>
        <p:spPr>
          <a:xfrm>
            <a:off x="123844" y="1002231"/>
            <a:ext cx="4232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Расположение (расстановка) книг библиотечного фонда, в соответствие с требованиями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УДК (с привлечением обучающихся)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5F0941-A236-7AFE-E7D1-72C4377848CB}"/>
              </a:ext>
            </a:extLst>
          </p:cNvPr>
          <p:cNvSpPr txBox="1"/>
          <p:nvPr/>
        </p:nvSpPr>
        <p:spPr>
          <a:xfrm>
            <a:off x="4936965" y="1019282"/>
            <a:ext cx="4075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Визуализация фонда библиотеки СМТ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2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r="10991"/>
          <a:stretch/>
        </p:blipFill>
        <p:spPr>
          <a:xfrm>
            <a:off x="1274148" y="1835852"/>
            <a:ext cx="3314446" cy="3028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Объект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7"/>
          <a:stretch/>
        </p:blipFill>
        <p:spPr>
          <a:xfrm>
            <a:off x="123844" y="3546062"/>
            <a:ext cx="2324773" cy="297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Объект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"/>
          <a:stretch/>
        </p:blipFill>
        <p:spPr>
          <a:xfrm>
            <a:off x="5326254" y="1389668"/>
            <a:ext cx="2899275" cy="2336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Объект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98" y="3296802"/>
            <a:ext cx="2172759" cy="3214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Объект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1247" y="4212551"/>
            <a:ext cx="2655302" cy="1991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Объект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78" y="4967298"/>
            <a:ext cx="1930520" cy="1642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815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82" y="6623629"/>
            <a:ext cx="6957847" cy="2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57" y="25446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449895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903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5F0941-A236-7AFE-E7D1-72C4377848CB}"/>
              </a:ext>
            </a:extLst>
          </p:cNvPr>
          <p:cNvSpPr txBox="1"/>
          <p:nvPr/>
        </p:nvSpPr>
        <p:spPr>
          <a:xfrm>
            <a:off x="180337" y="1019621"/>
            <a:ext cx="4232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Разработка формы подачи заявки читателя, и алгоритма поиска и выдачи книг читателю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5F0941-A236-7AFE-E7D1-72C4377848CB}"/>
              </a:ext>
            </a:extLst>
          </p:cNvPr>
          <p:cNvSpPr txBox="1"/>
          <p:nvPr/>
        </p:nvSpPr>
        <p:spPr>
          <a:xfrm>
            <a:off x="4936965" y="1019282"/>
            <a:ext cx="407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Проведение обучающих семинаров для читателей библиотеки СМТ по работе с алфавитным и систематическим каталогам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Объект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5"/>
          <a:stretch/>
        </p:blipFill>
        <p:spPr>
          <a:xfrm>
            <a:off x="4394418" y="2419666"/>
            <a:ext cx="2232248" cy="1754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Объект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46" y="1942800"/>
            <a:ext cx="2345961" cy="1759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Объект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63" y="4357617"/>
            <a:ext cx="4353567" cy="191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Объект 7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7" y="1664039"/>
            <a:ext cx="1874091" cy="263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Объект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r="8664" b="5689"/>
          <a:stretch/>
        </p:blipFill>
        <p:spPr>
          <a:xfrm rot="5400000">
            <a:off x="1908212" y="2017307"/>
            <a:ext cx="2632421" cy="1925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Объект 1026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9" b="10273"/>
          <a:stretch/>
        </p:blipFill>
        <p:spPr>
          <a:xfrm>
            <a:off x="843844" y="4410509"/>
            <a:ext cx="2687550" cy="216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444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12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2" y="65525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3" y="3543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327657" y="498313"/>
            <a:ext cx="76240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реализации проекта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593" y="88351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395536" y="1024166"/>
            <a:ext cx="7946042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Достигнуты целевые показатели: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Стандартная расстановка стеллажей;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Визуализация библиотечного фонда;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Сокращение времени просмотра алфавитного и систематического каталогов до 5 минут;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Сокращение времени обслуживания читателя библиотеки до 2 минут.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Значение: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Учебный процесс полностью обеспечен услугами библиотечного фонда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Повышение качества образовательного процесса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Исключение пожароопасной ситуации в библиотеке</a:t>
            </a:r>
          </a:p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Полученный эффект: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Сокращение времени выдачи учебной литературы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Произошло сокращение временных затрат и оптимизации процесса систематизации библиотечного фонда от 57,27 час. до 27,95 час.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04672472"/>
              </p:ext>
            </p:extLst>
          </p:nvPr>
        </p:nvGraphicFramePr>
        <p:xfrm>
          <a:off x="395536" y="4101179"/>
          <a:ext cx="8280920" cy="288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7" y="2893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6608" y="34058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2635" y="4381802"/>
            <a:ext cx="2547151" cy="123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9433" y="1386837"/>
            <a:ext cx="2931579" cy="1261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Объект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/>
          <a:stretch/>
        </p:blipFill>
        <p:spPr>
          <a:xfrm rot="5400000">
            <a:off x="-427365" y="4012018"/>
            <a:ext cx="2409721" cy="1352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Объект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933" y="4630179"/>
            <a:ext cx="2481727" cy="120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Объект 102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032" y="1788221"/>
            <a:ext cx="2539063" cy="123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Объект 102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5" y="970183"/>
            <a:ext cx="2182484" cy="198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Объект 102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81" y="596244"/>
            <a:ext cx="2294756" cy="172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988244" y="315207"/>
            <a:ext cx="223224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до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4458989" y="333045"/>
            <a:ext cx="278660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после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00" y="6605229"/>
            <a:ext cx="6957847" cy="2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Объект 102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29" y="3094523"/>
            <a:ext cx="1517339" cy="220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Объект 102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79" y="5102153"/>
            <a:ext cx="1102316" cy="1560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Объект 102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72" y="4382288"/>
            <a:ext cx="2691231" cy="2018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Объект 102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36" y="3017180"/>
            <a:ext cx="1031560" cy="1708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Объект 1025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8" b="16852"/>
          <a:stretch/>
        </p:blipFill>
        <p:spPr>
          <a:xfrm>
            <a:off x="7296792" y="2436409"/>
            <a:ext cx="1789558" cy="1615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Объект 1026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14160"/>
          <a:stretch/>
        </p:blipFill>
        <p:spPr>
          <a:xfrm>
            <a:off x="131083" y="1329133"/>
            <a:ext cx="1313791" cy="191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270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951455"/>
              </p:ext>
            </p:extLst>
          </p:nvPr>
        </p:nvGraphicFramePr>
        <p:xfrm>
          <a:off x="594766" y="1593271"/>
          <a:ext cx="8085138" cy="454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61" y="652233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95" y="2875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51554" y="99768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527" y="642937"/>
            <a:ext cx="8219256" cy="6340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(алгоритм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систематизации библиотечного фонда ГБПОУ «Симский механический техникум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4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45" y="29842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1783" y="1418872"/>
            <a:ext cx="8219256" cy="6340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систематизации библиотечного фонда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«Симский механический техникум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971600" y="34058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4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80" t="17261" r="1722" b="6089"/>
          <a:stretch/>
        </p:blipFill>
        <p:spPr>
          <a:xfrm>
            <a:off x="910238" y="2042812"/>
            <a:ext cx="6825058" cy="4332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899826"/>
            <a:ext cx="8674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https://smtspo.ru/deyatelnost/berezhlivye-tekhnologii-v-tekhnikume/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121" y="500813"/>
            <a:ext cx="754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Ссылка на сайт ОО (вкладка Бережливое 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320973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6" y="65457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76817" y="184825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2194" r="4931" b="3650"/>
          <a:stretch/>
        </p:blipFill>
        <p:spPr>
          <a:xfrm rot="5400000">
            <a:off x="1935135" y="-362541"/>
            <a:ext cx="5762199" cy="800847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7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2124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67480" y="694391"/>
            <a:ext cx="88936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текущего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 процесса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систематизации библиотечного фонда 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«Симский механический техникум»</a:t>
            </a:r>
          </a:p>
        </p:txBody>
      </p: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473296" y="4567199"/>
            <a:ext cx="14765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4700698" y="4551910"/>
            <a:ext cx="400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56,27 час.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473296" y="4978166"/>
          <a:ext cx="3158335" cy="8534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58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расстановки библиотечного фонда</a:t>
                      </a:r>
                      <a:endParaRPr lang="ru-RU" alt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поиска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выдачи учебной литературы</a:t>
                      </a:r>
                      <a:endParaRPr lang="ru-RU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81" t="15350" r="2120" b="39500"/>
          <a:stretch/>
        </p:blipFill>
        <p:spPr>
          <a:xfrm>
            <a:off x="393446" y="1420900"/>
            <a:ext cx="8280920" cy="309634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2" y="623398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3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5973" y="6356729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97351" y="553758"/>
            <a:ext cx="4798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610189"/>
          <a:ext cx="8229600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2007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Отсутствие стандарта процесса расстановки библиотечного фонда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соблюдены стандарты УДК и требования ППБ и СНиП 2.08.02-89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работу библиотеки стандартов УДК и требований ППБ и СНиП 2.08.02-89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Длительное время поиска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выдачи учебной литературы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формы подачи заявки читателя и  алгоритма поиска и выдачи книг читателю.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в работу форму заявки читателя;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бучение читателей работе с каталогами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8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ятно 1 60"/>
          <p:cNvSpPr/>
          <p:nvPr/>
        </p:nvSpPr>
        <p:spPr>
          <a:xfrm>
            <a:off x="1424455" y="549616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740827" y="549616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14" y="39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4437" y="1655388"/>
            <a:ext cx="4135657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федеральном уровне – не выявлены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7382" y="3307037"/>
            <a:ext cx="421447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региональном уровне – не выявлены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97307" y="4578602"/>
            <a:ext cx="4214475" cy="12807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 Отсутствие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процесса расстановки библиотечного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поиска и выдачи учебной литературы</a:t>
            </a: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29909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66" y="38155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167478" y="600574"/>
            <a:ext cx="88936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целевого состояния процесса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систематизации библиотечного фонда 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«Симский механический техникум»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r>
              <a:rPr lang="ru-RU" sz="1000" dirty="0" smtClean="0"/>
              <a:t>6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21" t="15350" r="3801" b="20600"/>
          <a:stretch/>
        </p:blipFill>
        <p:spPr>
          <a:xfrm>
            <a:off x="277248" y="1415367"/>
            <a:ext cx="8064896" cy="4392488"/>
          </a:xfrm>
          <a:prstGeom prst="rect">
            <a:avLst/>
          </a:prstGeom>
        </p:spPr>
      </p:pic>
      <p:sp>
        <p:nvSpPr>
          <p:cNvPr id="55" name="TextBox 48"/>
          <p:cNvSpPr txBox="1">
            <a:spLocks noChangeArrowheads="1"/>
          </p:cNvSpPr>
          <p:nvPr/>
        </p:nvSpPr>
        <p:spPr bwMode="auto">
          <a:xfrm>
            <a:off x="4614290" y="4645426"/>
            <a:ext cx="3001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309696" y="4967820"/>
          <a:ext cx="3816424" cy="18700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424"/>
              </a:tblGrid>
              <a:tr h="21657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Создание стандарта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расстановки библиотечного фонда по системе УДК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Перестановка стеллажей,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соответствие с требованиями ППБ и СНиП2.08.02-89 (с привлечением обучающихся)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Расположение книг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библиотечного фонда, в соответствие с требованиями системы УДК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Изготовление и размещение новых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табличек для стеллажей и полок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0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Проведение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 семинаров для преподавателей и обучающихся по работе с алфавитным и систематическим каталогами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96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Разработка формы подачи заявки читателя на выдачу книг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Разработка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алгоритма поиска и выдачи книг читателю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6861781" y="3026836"/>
            <a:ext cx="2199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– 27,95 час. 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40704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000" smtClean="0"/>
              <a:t>7</a:t>
            </a:fld>
            <a:endParaRPr lang="ru-RU" sz="1000" dirty="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08" y="2841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547664" y="487842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42200"/>
              </p:ext>
            </p:extLst>
          </p:nvPr>
        </p:nvGraphicFramePr>
        <p:xfrm>
          <a:off x="251519" y="1015049"/>
          <a:ext cx="8468773" cy="51898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5104"/>
                <a:gridCol w="1155052"/>
                <a:gridCol w="400045"/>
                <a:gridCol w="2664296"/>
                <a:gridCol w="1080120"/>
                <a:gridCol w="1224136"/>
                <a:gridCol w="1700020"/>
              </a:tblGrid>
              <a:tr h="28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70974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расстановки библиотечного фонда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стандарта расстановки библиотечного фонда по системе УДК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б-кой СМТ,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Воскобойникова Юлия Николаевна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внедрение в работу библиотеки стандарта расстановки библиотечного фонда по системе УДК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56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Перестановка стеллажей в соответствие с требованиями ППБ и СНип2.08.02-89 (с привлечением обучающихся)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Стандартный порядок расположения стеллажей, увеличение проходов между стендами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56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книг библиотечного фонда в соответствие с требованиями системы УДК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книг библиотечного фонда по системе УДК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42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размещение новых табличек для стеллажей и полок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библиотечного фонда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70974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поиска и выдачи учебной литературы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обучающих семинаров для преподавателей и обучающихся по работе с алфавитным и систематическим каталогами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25.03.2024-18.04.2024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умения у обучающихся работы с каталогами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42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 формы подачи заявки читателя на выдачу книг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форма заявки читателя на запрашиваемую литературу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283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алгоритма поиска и выдачи книг читателю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выдачи книг до 2-х минут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</a:tr>
              <a:tr h="1215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оценка достижения целевых показателей проекта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Достигнуты целевые показатели: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Стандартная расстановка стеллажей.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Номенклатура полок по стеллажам.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Расстановка полок по системе УДК.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Сокращение времени просмотра алфавитного и систематического каталогов читателями до 5 минут.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Сокращение времени обслуживания читателя до 2 минут. 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3" marR="36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72893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1722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41064" y="576701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41064" y="989745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17" y="1480283"/>
            <a:ext cx="40839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БЫЛО:</a:t>
            </a:r>
          </a:p>
          <a:p>
            <a:pPr algn="ctr">
              <a:lnSpc>
                <a:spcPts val="1800"/>
              </a:lnSpc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56,27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час.</a:t>
            </a:r>
          </a:p>
          <a:p>
            <a:pPr>
              <a:lnSpc>
                <a:spcPts val="1800"/>
              </a:lnSpc>
            </a:pPr>
            <a:endParaRPr lang="ru-RU" sz="1400" b="1" dirty="0" smtClean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 Отсутствие стандартной расстановки фонда библиотеки СМТ</a:t>
            </a:r>
          </a:p>
          <a:p>
            <a:pPr>
              <a:lnSpc>
                <a:spcPts val="1800"/>
              </a:lnSpc>
            </a:pPr>
            <a:endParaRPr lang="ru-RU" sz="1600" b="1" dirty="0" smtClean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 Отсутствие расположения фонда библиотеки по системе УДК</a:t>
            </a:r>
          </a:p>
          <a:p>
            <a:pPr>
              <a:lnSpc>
                <a:spcPts val="1800"/>
              </a:lnSpc>
            </a:pPr>
            <a:endParaRPr lang="ru-RU" sz="1600" b="1" dirty="0" smtClean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 Время выдачи учебной литературы – 5 минут</a:t>
            </a:r>
            <a:r>
              <a:rPr lang="en-US" sz="1600" dirty="0" smtClean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5864" y="1476389"/>
            <a:ext cx="44086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СТАЛО:</a:t>
            </a:r>
          </a:p>
          <a:p>
            <a:pPr algn="ctr">
              <a:lnSpc>
                <a:spcPts val="1800"/>
              </a:lnSpc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27,95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час.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endParaRPr lang="ru-RU" sz="1400" b="1" dirty="0" smtClean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 Наличие стандартной </a:t>
            </a:r>
            <a:r>
              <a:rPr lang="ru-RU" sz="1600" b="1" dirty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расстановки фонда библиотеки </a:t>
            </a: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СМТ</a:t>
            </a:r>
          </a:p>
          <a:p>
            <a:pPr>
              <a:lnSpc>
                <a:spcPts val="1800"/>
              </a:lnSpc>
            </a:pPr>
            <a:endParaRPr lang="ru-RU" sz="1600" b="1" dirty="0" smtClean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 Наличие </a:t>
            </a:r>
            <a:r>
              <a:rPr lang="ru-RU" sz="1600" b="1" dirty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расположения фонда библиотеки по системе УДК </a:t>
            </a:r>
            <a:endParaRPr lang="ru-RU" sz="1600" b="1" dirty="0" smtClean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600" b="1" dirty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 </a:t>
            </a:r>
            <a:r>
              <a:rPr lang="ru-RU" sz="1600" b="1" dirty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Время выдачи учебной литературы – </a:t>
            </a: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 минуты</a:t>
            </a:r>
            <a:endParaRPr lang="ru-RU" sz="1600" b="1" dirty="0">
              <a:solidFill>
                <a:srgbClr val="299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499462" y="4540885"/>
            <a:ext cx="770485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ВРЕМЕНИ:</a:t>
            </a:r>
          </a:p>
          <a:p>
            <a:pPr algn="ctr">
              <a:lnSpc>
                <a:spcPts val="23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28,32 час., что составляет 50,3 %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608265" y="3339641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78920" y="4380278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35" y="3804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03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1239" y="135288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7090" y="5257815"/>
            <a:ext cx="88138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 оптимизации и разграничения зоны ответственности и деятельности участников процесса;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99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скорость и качество обслуживания читателей за счёт разработки и внедрения «Карточки запроса книг из фонда библиотеки СМТ»</a:t>
            </a:r>
          </a:p>
        </p:txBody>
      </p:sp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20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57" y="25446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449895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903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5F0941-A236-7AFE-E7D1-72C4377848CB}"/>
              </a:ext>
            </a:extLst>
          </p:cNvPr>
          <p:cNvSpPr txBox="1"/>
          <p:nvPr/>
        </p:nvSpPr>
        <p:spPr>
          <a:xfrm>
            <a:off x="123844" y="1002231"/>
            <a:ext cx="4232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Создание и внедрение в работу библиотеки стандарта расстановки библиотечного фонда по системе УДК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r="10899"/>
          <a:stretch/>
        </p:blipFill>
        <p:spPr>
          <a:xfrm rot="5400000">
            <a:off x="872506" y="3206779"/>
            <a:ext cx="3654572" cy="277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Объект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3" y="1938175"/>
            <a:ext cx="2150883" cy="312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5F0941-A236-7AFE-E7D1-72C4377848CB}"/>
              </a:ext>
            </a:extLst>
          </p:cNvPr>
          <p:cNvSpPr txBox="1"/>
          <p:nvPr/>
        </p:nvSpPr>
        <p:spPr>
          <a:xfrm>
            <a:off x="4936965" y="1002230"/>
            <a:ext cx="4075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Перестановка стеллажей в стандартном порядке, с увеличением проходов между стеллажами, в соответствие с требованиями ППБ и СНиП 2.08.02-89 (с привлечением обучающихся)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4908" y="2545695"/>
            <a:ext cx="3232692" cy="2424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41" y="3269693"/>
            <a:ext cx="2324429" cy="3099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1003</Words>
  <Application>Microsoft Office PowerPoint</Application>
  <PresentationFormat>Экран (4:3)</PresentationFormat>
  <Paragraphs>198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Стандарт реализации процесса (алгоритм) «Оптимизация процесса систематизации библиотечного фонда ГБПОУ «Симский механический техникум»</vt:lpstr>
      <vt:lpstr>«Оптимизация процесса систематизации библиотечного фонда  ГБПОУ «Симский механический техникум»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Александр</cp:lastModifiedBy>
  <cp:revision>150</cp:revision>
  <cp:lastPrinted>2019-04-25T09:14:46Z</cp:lastPrinted>
  <dcterms:created xsi:type="dcterms:W3CDTF">2018-08-20T14:01:12Z</dcterms:created>
  <dcterms:modified xsi:type="dcterms:W3CDTF">2024-04-17T05:53:17Z</dcterms:modified>
</cp:coreProperties>
</file>